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31"/>
  </p:notesMasterIdLst>
  <p:handoutMasterIdLst>
    <p:handoutMasterId r:id="rId32"/>
  </p:handoutMasterIdLst>
  <p:sldIdLst>
    <p:sldId id="256" r:id="rId2"/>
    <p:sldId id="261" r:id="rId3"/>
    <p:sldId id="336" r:id="rId4"/>
    <p:sldId id="337" r:id="rId5"/>
    <p:sldId id="338" r:id="rId6"/>
    <p:sldId id="339" r:id="rId7"/>
    <p:sldId id="340" r:id="rId8"/>
    <p:sldId id="341" r:id="rId9"/>
    <p:sldId id="342" r:id="rId10"/>
    <p:sldId id="343" r:id="rId11"/>
    <p:sldId id="344" r:id="rId12"/>
    <p:sldId id="345" r:id="rId13"/>
    <p:sldId id="346" r:id="rId14"/>
    <p:sldId id="347" r:id="rId15"/>
    <p:sldId id="348" r:id="rId16"/>
    <p:sldId id="349" r:id="rId17"/>
    <p:sldId id="350" r:id="rId18"/>
    <p:sldId id="351" r:id="rId19"/>
    <p:sldId id="352" r:id="rId20"/>
    <p:sldId id="353" r:id="rId21"/>
    <p:sldId id="359" r:id="rId22"/>
    <p:sldId id="354" r:id="rId23"/>
    <p:sldId id="355" r:id="rId24"/>
    <p:sldId id="356" r:id="rId25"/>
    <p:sldId id="357" r:id="rId26"/>
    <p:sldId id="358" r:id="rId27"/>
    <p:sldId id="361" r:id="rId28"/>
    <p:sldId id="360" r:id="rId29"/>
    <p:sldId id="291"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标题" id="{B9942F6E-3A93-4158-AAC4-489DD55A455C}">
          <p14:sldIdLst>
            <p14:sldId id="256"/>
          </p14:sldIdLst>
        </p14:section>
        <p14:section name="引节" id="{A322E611-C1AC-4FE6-A674-7F5C4A64A698}">
          <p14:sldIdLst/>
        </p14:section>
        <p14:section name="主题节·介绍" id="{9F27CC96-7A1A-4651-AAD1-DAA97080AC17}">
          <p14:sldIdLst>
            <p14:sldId id="261"/>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9"/>
            <p14:sldId id="354"/>
            <p14:sldId id="355"/>
            <p14:sldId id="356"/>
            <p14:sldId id="357"/>
            <p14:sldId id="358"/>
            <p14:sldId id="361"/>
          </p14:sldIdLst>
        </p14:section>
        <p14:section name="主题节·应用" id="{5D068955-24CC-4998-B8F4-B91A6209618D}">
          <p14:sldIdLst>
            <p14:sldId id="360"/>
          </p14:sldIdLst>
        </p14:section>
        <p14:section name="提问节" id="{5FAFDDA1-0C9D-4C2B-9CAF-96B89D19B1B7}">
          <p14:sldIdLst/>
        </p14:section>
        <p14:section name="结束节" id="{7B494B09-EB26-474B-8D36-F22C1B759707}">
          <p14:sldIdLst>
            <p14:sldId id="291"/>
          </p14:sldIdLst>
        </p14:section>
      </p14:sectionLst>
    </p:ext>
    <p:ext uri="{EFAFB233-063F-42B5-8137-9DF3F51BA10A}">
      <p15:sldGuideLst xmlns="" xmlns:p15="http://schemas.microsoft.com/office/powerpoint/2012/main">
        <p15:guide id="1" pos="2880" userDrawn="1">
          <p15:clr>
            <a:srgbClr val="A4A3A4"/>
          </p15:clr>
        </p15:guide>
        <p15:guide id="2" orient="horz" pos="216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0000"/>
    <a:srgbClr val="000000"/>
    <a:srgbClr val="0588FF"/>
    <a:srgbClr val="EEEEEE"/>
    <a:srgbClr val="E7F4FF"/>
    <a:srgbClr val="0074DE"/>
    <a:srgbClr val="0067C4"/>
    <a:srgbClr val="002C74"/>
    <a:srgbClr val="0070D6"/>
    <a:srgbClr val="FF7D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93" autoAdjust="0"/>
    <p:restoredTop sz="83922" autoAdjust="0"/>
  </p:normalViewPr>
  <p:slideViewPr>
    <p:cSldViewPr>
      <p:cViewPr varScale="1">
        <p:scale>
          <a:sx n="95" d="100"/>
          <a:sy n="95" d="100"/>
        </p:scale>
        <p:origin x="-654" y="-96"/>
      </p:cViewPr>
      <p:guideLst>
        <p:guide orient="horz" pos="2160"/>
        <p:guide pos="2880"/>
      </p:guideLst>
    </p:cSldViewPr>
  </p:slideViewPr>
  <p:outlineViewPr>
    <p:cViewPr>
      <p:scale>
        <a:sx n="33" d="100"/>
        <a:sy n="33" d="100"/>
      </p:scale>
      <p:origin x="0" y="3036"/>
    </p:cViewPr>
  </p:outlineViewPr>
  <p:notesTextViewPr>
    <p:cViewPr>
      <p:scale>
        <a:sx n="100" d="100"/>
        <a:sy n="100" d="100"/>
      </p:scale>
      <p:origin x="0" y="0"/>
    </p:cViewPr>
  </p:notesTextViewPr>
  <p:notesViewPr>
    <p:cSldViewPr>
      <p:cViewPr varScale="1">
        <p:scale>
          <a:sx n="71" d="100"/>
          <a:sy n="71" d="100"/>
        </p:scale>
        <p:origin x="-327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B243AC6-E8B2-4AF7-A920-F83D14C49BB5}" type="datetimeFigureOut">
              <a:rPr lang="zh-CN" altLang="en-US" smtClean="0"/>
              <a:pPr/>
              <a:t>2016/12/6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B0DB6A7-E23A-4804-B9C0-1B559D5618EB}" type="slidenum">
              <a:rPr lang="zh-CN" altLang="en-US" smtClean="0"/>
              <a:pPr/>
              <a:t>‹#›</a:t>
            </a:fld>
            <a:endParaRPr lang="zh-CN" altLang="en-US"/>
          </a:p>
        </p:txBody>
      </p:sp>
    </p:spTree>
    <p:extLst>
      <p:ext uri="{BB962C8B-B14F-4D97-AF65-F5344CB8AC3E}">
        <p14:creationId xmlns:p14="http://schemas.microsoft.com/office/powerpoint/2010/main" val="3075648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D48C20F-4E4E-4E59-AD43-A1D3DC4B7151}" type="slidenum">
              <a:rPr lang="en-US" altLang="zh-CN"/>
              <a:pPr/>
              <a:t>‹#›</a:t>
            </a:fld>
            <a:endParaRPr lang="en-US" altLang="zh-CN"/>
          </a:p>
        </p:txBody>
      </p:sp>
    </p:spTree>
    <p:extLst>
      <p:ext uri="{BB962C8B-B14F-4D97-AF65-F5344CB8AC3E}">
        <p14:creationId xmlns:p14="http://schemas.microsoft.com/office/powerpoint/2010/main" val="13186622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48C20F-4E4E-4E59-AD43-A1D3DC4B7151}" type="slidenum">
              <a:rPr lang="en-US" altLang="zh-CN" smtClean="0"/>
              <a:pPr/>
              <a:t>1</a:t>
            </a:fld>
            <a:endParaRPr lang="en-US" altLang="zh-CN"/>
          </a:p>
        </p:txBody>
      </p:sp>
    </p:spTree>
    <p:extLst>
      <p:ext uri="{BB962C8B-B14F-4D97-AF65-F5344CB8AC3E}">
        <p14:creationId xmlns:p14="http://schemas.microsoft.com/office/powerpoint/2010/main" val="3047024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48C20F-4E4E-4E59-AD43-A1D3DC4B7151}" type="slidenum">
              <a:rPr lang="en-US" altLang="zh-CN" smtClean="0"/>
              <a:pPr/>
              <a:t>9</a:t>
            </a:fld>
            <a:endParaRPr lang="en-US" altLang="zh-CN"/>
          </a:p>
        </p:txBody>
      </p:sp>
    </p:spTree>
    <p:extLst>
      <p:ext uri="{BB962C8B-B14F-4D97-AF65-F5344CB8AC3E}">
        <p14:creationId xmlns:p14="http://schemas.microsoft.com/office/powerpoint/2010/main" val="2771554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48C20F-4E4E-4E59-AD43-A1D3DC4B7151}" type="slidenum">
              <a:rPr lang="en-US" altLang="zh-CN" smtClean="0"/>
              <a:pPr/>
              <a:t>16</a:t>
            </a:fld>
            <a:endParaRPr lang="en-US" altLang="zh-CN"/>
          </a:p>
        </p:txBody>
      </p:sp>
    </p:spTree>
    <p:extLst>
      <p:ext uri="{BB962C8B-B14F-4D97-AF65-F5344CB8AC3E}">
        <p14:creationId xmlns:p14="http://schemas.microsoft.com/office/powerpoint/2010/main" val="3022274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48C20F-4E4E-4E59-AD43-A1D3DC4B7151}" type="slidenum">
              <a:rPr lang="en-US" altLang="zh-CN" smtClean="0"/>
              <a:pPr/>
              <a:t>19</a:t>
            </a:fld>
            <a:endParaRPr lang="en-US" altLang="zh-CN"/>
          </a:p>
        </p:txBody>
      </p:sp>
    </p:spTree>
    <p:extLst>
      <p:ext uri="{BB962C8B-B14F-4D97-AF65-F5344CB8AC3E}">
        <p14:creationId xmlns:p14="http://schemas.microsoft.com/office/powerpoint/2010/main" val="2167483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6405" y="2130426"/>
            <a:ext cx="777119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298" y="3886200"/>
            <a:ext cx="640140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21392440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5509544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30132" y="373064"/>
            <a:ext cx="1950357" cy="57737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9060" y="373064"/>
            <a:ext cx="5705929" cy="57737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2224917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7424668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690" y="4406901"/>
            <a:ext cx="7772703" cy="1362075"/>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690" y="2906713"/>
            <a:ext cx="7772703"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72636721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9060" y="1131888"/>
            <a:ext cx="3826630" cy="5014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50833" y="1131888"/>
            <a:ext cx="3828143" cy="5014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3889868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6595" y="274638"/>
            <a:ext cx="823081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6595" y="1535113"/>
            <a:ext cx="404132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6595" y="2174875"/>
            <a:ext cx="404132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4572" y="1535113"/>
            <a:ext cx="40428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4572" y="2174875"/>
            <a:ext cx="40428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7574276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6344777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63936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6596" y="273050"/>
            <a:ext cx="300869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655"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6596" y="1435101"/>
            <a:ext cx="300869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9139974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608" y="4800600"/>
            <a:ext cx="5486702"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608" y="612775"/>
            <a:ext cx="5486702"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1608" y="5367338"/>
            <a:ext cx="548670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6940176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38318" name="BottomBarOutliner" hidden="1"/>
          <p:cNvSpPr>
            <a:spLocks noChangeArrowheads="1"/>
          </p:cNvSpPr>
          <p:nvPr>
            <p:custDataLst>
              <p:tags r:id="rId13"/>
            </p:custDataLst>
          </p:nvPr>
        </p:nvSpPr>
        <p:spPr bwMode="white">
          <a:xfrm>
            <a:off x="0" y="6432550"/>
            <a:ext cx="9144000" cy="425450"/>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en-US" sz="1200"/>
          </a:p>
        </p:txBody>
      </p:sp>
      <p:sp>
        <p:nvSpPr>
          <p:cNvPr id="738308" name="Title"/>
          <p:cNvSpPr>
            <a:spLocks noGrp="1" noChangeArrowheads="1"/>
          </p:cNvSpPr>
          <p:nvPr>
            <p:ph type="title"/>
            <p:custDataLst>
              <p:tags r:id="rId14"/>
            </p:custDataLst>
          </p:nvPr>
        </p:nvSpPr>
        <p:spPr bwMode="auto">
          <a:xfrm>
            <a:off x="579060" y="373063"/>
            <a:ext cx="7801429" cy="60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zh-CN" altLang="en-US" smtClean="0"/>
              <a:t>单击此处编辑母版标题样式</a:t>
            </a:r>
            <a:endParaRPr lang="en-GB" altLang="zh-CN" smtClean="0"/>
          </a:p>
        </p:txBody>
      </p:sp>
      <p:sp>
        <p:nvSpPr>
          <p:cNvPr id="738309" name="BodyText"/>
          <p:cNvSpPr>
            <a:spLocks noGrp="1" noChangeArrowheads="1"/>
          </p:cNvSpPr>
          <p:nvPr>
            <p:ph type="body" idx="1"/>
            <p:custDataLst>
              <p:tags r:id="rId15"/>
            </p:custDataLst>
          </p:nvPr>
        </p:nvSpPr>
        <p:spPr bwMode="auto">
          <a:xfrm>
            <a:off x="579060" y="1131888"/>
            <a:ext cx="7799916" cy="501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zh-CN" smtClean="0"/>
              <a:t>First level</a:t>
            </a:r>
          </a:p>
          <a:p>
            <a:pPr lvl="1"/>
            <a:r>
              <a:rPr lang="en-GB" altLang="zh-CN" smtClean="0"/>
              <a:t>Second level</a:t>
            </a:r>
          </a:p>
          <a:p>
            <a:pPr lvl="2"/>
            <a:r>
              <a:rPr lang="en-GB" altLang="zh-CN" smtClean="0"/>
              <a:t>Third level</a:t>
            </a:r>
          </a:p>
          <a:p>
            <a:pPr lvl="3"/>
            <a:r>
              <a:rPr lang="en-GB" altLang="zh-CN" smtClean="0"/>
              <a:t>Fourth level</a:t>
            </a:r>
          </a:p>
        </p:txBody>
      </p:sp>
      <p:sp>
        <p:nvSpPr>
          <p:cNvPr id="738306" name="Rectangle 2"/>
          <p:cNvSpPr>
            <a:spLocks noChangeArrowheads="1"/>
          </p:cNvSpPr>
          <p:nvPr/>
        </p:nvSpPr>
        <p:spPr bwMode="ltGray">
          <a:xfrm>
            <a:off x="1" y="6477000"/>
            <a:ext cx="8378976" cy="381000"/>
          </a:xfrm>
          <a:prstGeom prst="rect">
            <a:avLst/>
          </a:prstGeom>
          <a:solidFill>
            <a:srgbClr val="3F3F3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pPr>
            <a:r>
              <a:rPr lang="en-GB" altLang="zh-CN" sz="1000" baseline="-25000">
                <a:ea typeface="宋体" pitchFamily="2" charset="-122"/>
              </a:rPr>
              <a:t>  </a:t>
            </a:r>
            <a:endParaRPr lang="en-GB" altLang="zh-CN" sz="1000" baseline="-25000">
              <a:solidFill>
                <a:schemeClr val="bg1"/>
              </a:solidFill>
              <a:ea typeface="宋体" pitchFamily="2" charset="-122"/>
            </a:endParaRPr>
          </a:p>
        </p:txBody>
      </p:sp>
      <p:sp>
        <p:nvSpPr>
          <p:cNvPr id="738310" name="Rectangle 6"/>
          <p:cNvSpPr>
            <a:spLocks noChangeArrowheads="1"/>
          </p:cNvSpPr>
          <p:nvPr/>
        </p:nvSpPr>
        <p:spPr bwMode="ltGray">
          <a:xfrm>
            <a:off x="8424333" y="6477000"/>
            <a:ext cx="719667" cy="381000"/>
          </a:xfrm>
          <a:prstGeom prst="rect">
            <a:avLst/>
          </a:prstGeom>
          <a:solidFill>
            <a:srgbClr val="0057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pPr>
            <a:endParaRPr lang="en-US" sz="1200" baseline="-25000"/>
          </a:p>
        </p:txBody>
      </p:sp>
      <p:sp>
        <p:nvSpPr>
          <p:cNvPr id="738311" name="PageRef"/>
          <p:cNvSpPr>
            <a:spLocks noChangeArrowheads="1"/>
          </p:cNvSpPr>
          <p:nvPr/>
        </p:nvSpPr>
        <p:spPr bwMode="auto">
          <a:xfrm>
            <a:off x="8552846" y="6518275"/>
            <a:ext cx="426357" cy="249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defTabSz="847725">
              <a:spcBef>
                <a:spcPct val="0"/>
              </a:spcBef>
            </a:pPr>
            <a:fld id="{A108B9C0-6AD7-44B6-A33C-216AD898C7A6}" type="slidenum">
              <a:rPr lang="en-GB" altLang="zh-CN" sz="1000">
                <a:solidFill>
                  <a:srgbClr val="FFFFFF"/>
                </a:solidFill>
                <a:ea typeface="宋体" pitchFamily="2" charset="-122"/>
              </a:rPr>
              <a:pPr defTabSz="847725">
                <a:spcBef>
                  <a:spcPct val="0"/>
                </a:spcBef>
              </a:pPr>
              <a:t>‹#›</a:t>
            </a:fld>
            <a:endParaRPr lang="en-GB" altLang="zh-CN" sz="1000">
              <a:solidFill>
                <a:srgbClr val="FFFFFF"/>
              </a:solidFill>
              <a:ea typeface="宋体" pitchFamily="2" charset="-122"/>
            </a:endParaRPr>
          </a:p>
        </p:txBody>
      </p:sp>
      <p:sp>
        <p:nvSpPr>
          <p:cNvPr id="738312" name="TitleAccentSquare"/>
          <p:cNvSpPr>
            <a:spLocks noChangeAspect="1" noChangeArrowheads="1"/>
          </p:cNvSpPr>
          <p:nvPr>
            <p:custDataLst>
              <p:tags r:id="rId16"/>
            </p:custDataLst>
          </p:nvPr>
        </p:nvSpPr>
        <p:spPr bwMode="ltGray">
          <a:xfrm>
            <a:off x="0" y="411163"/>
            <a:ext cx="435429" cy="4572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pPr>
            <a:endParaRPr lang="en-US" sz="1200" baseline="-25000"/>
          </a:p>
        </p:txBody>
      </p:sp>
      <p:sp>
        <p:nvSpPr>
          <p:cNvPr id="738313" name="FileRef"/>
          <p:cNvSpPr txBox="1">
            <a:spLocks noChangeArrowheads="1"/>
          </p:cNvSpPr>
          <p:nvPr>
            <p:custDataLst>
              <p:tags r:id="rId17"/>
            </p:custDataLst>
          </p:nvPr>
        </p:nvSpPr>
        <p:spPr bwMode="auto">
          <a:xfrm>
            <a:off x="579060" y="6248400"/>
            <a:ext cx="7728857" cy="122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p>
            <a:pPr algn="r"/>
            <a:endParaRPr lang="en-US" sz="800"/>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ransition>
    <p:wipe dir="r"/>
  </p:transition>
  <p:txStyles>
    <p:titleStyle>
      <a:lvl1pPr algn="l" defTabSz="939800" rtl="0" eaLnBrk="1" fontAlgn="base" hangingPunct="1">
        <a:lnSpc>
          <a:spcPct val="90000"/>
        </a:lnSpc>
        <a:spcBef>
          <a:spcPct val="0"/>
        </a:spcBef>
        <a:spcAft>
          <a:spcPct val="0"/>
        </a:spcAft>
        <a:defRPr sz="2000" b="1">
          <a:solidFill>
            <a:schemeClr val="bg2"/>
          </a:solidFill>
          <a:latin typeface="+mj-lt"/>
          <a:ea typeface="+mj-ea"/>
          <a:cs typeface="+mj-cs"/>
        </a:defRPr>
      </a:lvl1pPr>
      <a:lvl2pPr algn="l" defTabSz="939800" rtl="0" eaLnBrk="1" fontAlgn="base" hangingPunct="1">
        <a:lnSpc>
          <a:spcPct val="90000"/>
        </a:lnSpc>
        <a:spcBef>
          <a:spcPct val="0"/>
        </a:spcBef>
        <a:spcAft>
          <a:spcPct val="0"/>
        </a:spcAft>
        <a:defRPr sz="2000" b="1">
          <a:solidFill>
            <a:schemeClr val="bg2"/>
          </a:solidFill>
          <a:latin typeface="Arial" charset="0"/>
        </a:defRPr>
      </a:lvl2pPr>
      <a:lvl3pPr algn="l" defTabSz="939800" rtl="0" eaLnBrk="1" fontAlgn="base" hangingPunct="1">
        <a:lnSpc>
          <a:spcPct val="90000"/>
        </a:lnSpc>
        <a:spcBef>
          <a:spcPct val="0"/>
        </a:spcBef>
        <a:spcAft>
          <a:spcPct val="0"/>
        </a:spcAft>
        <a:defRPr sz="2000" b="1">
          <a:solidFill>
            <a:schemeClr val="bg2"/>
          </a:solidFill>
          <a:latin typeface="Arial" charset="0"/>
        </a:defRPr>
      </a:lvl3pPr>
      <a:lvl4pPr algn="l" defTabSz="939800" rtl="0" eaLnBrk="1" fontAlgn="base" hangingPunct="1">
        <a:lnSpc>
          <a:spcPct val="90000"/>
        </a:lnSpc>
        <a:spcBef>
          <a:spcPct val="0"/>
        </a:spcBef>
        <a:spcAft>
          <a:spcPct val="0"/>
        </a:spcAft>
        <a:defRPr sz="2000" b="1">
          <a:solidFill>
            <a:schemeClr val="bg2"/>
          </a:solidFill>
          <a:latin typeface="Arial" charset="0"/>
        </a:defRPr>
      </a:lvl4pPr>
      <a:lvl5pPr algn="l" defTabSz="939800" rtl="0" eaLnBrk="1" fontAlgn="base" hangingPunct="1">
        <a:lnSpc>
          <a:spcPct val="90000"/>
        </a:lnSpc>
        <a:spcBef>
          <a:spcPct val="0"/>
        </a:spcBef>
        <a:spcAft>
          <a:spcPct val="0"/>
        </a:spcAft>
        <a:defRPr sz="2000" b="1">
          <a:solidFill>
            <a:schemeClr val="bg2"/>
          </a:solidFill>
          <a:latin typeface="Arial" charset="0"/>
        </a:defRPr>
      </a:lvl5pPr>
      <a:lvl6pPr marL="457200" algn="l" defTabSz="939800" rtl="0" eaLnBrk="1" fontAlgn="base" hangingPunct="1">
        <a:lnSpc>
          <a:spcPct val="90000"/>
        </a:lnSpc>
        <a:spcBef>
          <a:spcPct val="0"/>
        </a:spcBef>
        <a:spcAft>
          <a:spcPct val="0"/>
        </a:spcAft>
        <a:defRPr sz="2000" b="1">
          <a:solidFill>
            <a:schemeClr val="bg2"/>
          </a:solidFill>
          <a:latin typeface="Arial" charset="0"/>
        </a:defRPr>
      </a:lvl6pPr>
      <a:lvl7pPr marL="914400" algn="l" defTabSz="939800" rtl="0" eaLnBrk="1" fontAlgn="base" hangingPunct="1">
        <a:lnSpc>
          <a:spcPct val="90000"/>
        </a:lnSpc>
        <a:spcBef>
          <a:spcPct val="0"/>
        </a:spcBef>
        <a:spcAft>
          <a:spcPct val="0"/>
        </a:spcAft>
        <a:defRPr sz="2000" b="1">
          <a:solidFill>
            <a:schemeClr val="bg2"/>
          </a:solidFill>
          <a:latin typeface="Arial" charset="0"/>
        </a:defRPr>
      </a:lvl7pPr>
      <a:lvl8pPr marL="1371600" algn="l" defTabSz="939800" rtl="0" eaLnBrk="1" fontAlgn="base" hangingPunct="1">
        <a:lnSpc>
          <a:spcPct val="90000"/>
        </a:lnSpc>
        <a:spcBef>
          <a:spcPct val="0"/>
        </a:spcBef>
        <a:spcAft>
          <a:spcPct val="0"/>
        </a:spcAft>
        <a:defRPr sz="2000" b="1">
          <a:solidFill>
            <a:schemeClr val="bg2"/>
          </a:solidFill>
          <a:latin typeface="Arial" charset="0"/>
        </a:defRPr>
      </a:lvl8pPr>
      <a:lvl9pPr marL="1828800" algn="l" defTabSz="939800" rtl="0" eaLnBrk="1" fontAlgn="base" hangingPunct="1">
        <a:lnSpc>
          <a:spcPct val="90000"/>
        </a:lnSpc>
        <a:spcBef>
          <a:spcPct val="0"/>
        </a:spcBef>
        <a:spcAft>
          <a:spcPct val="0"/>
        </a:spcAft>
        <a:defRPr sz="2000" b="1">
          <a:solidFill>
            <a:schemeClr val="bg2"/>
          </a:solidFill>
          <a:latin typeface="Arial" charset="0"/>
        </a:defRPr>
      </a:lvl9pPr>
    </p:titleStyle>
    <p:bodyStyle>
      <a:lvl1pPr marL="228600" indent="-228600" algn="l" defTabSz="939800" rtl="0" eaLnBrk="1" fontAlgn="base" hangingPunct="1">
        <a:spcBef>
          <a:spcPct val="60000"/>
        </a:spcBef>
        <a:spcAft>
          <a:spcPct val="0"/>
        </a:spcAft>
        <a:buClr>
          <a:schemeClr val="tx1"/>
        </a:buClr>
        <a:buSzPct val="90000"/>
        <a:buFont typeface="Wingdings" pitchFamily="2" charset="2"/>
        <a:buChar char="§"/>
        <a:defRPr sz="2000">
          <a:solidFill>
            <a:schemeClr val="tx1"/>
          </a:solidFill>
          <a:latin typeface="+mn-lt"/>
          <a:ea typeface="+mn-ea"/>
          <a:cs typeface="+mn-cs"/>
        </a:defRPr>
      </a:lvl1pPr>
      <a:lvl2pPr marL="571500" indent="-228600" algn="l" defTabSz="939800" rtl="0" eaLnBrk="1" fontAlgn="base" hangingPunct="1">
        <a:spcBef>
          <a:spcPct val="20000"/>
        </a:spcBef>
        <a:spcAft>
          <a:spcPct val="0"/>
        </a:spcAft>
        <a:buClr>
          <a:schemeClr val="tx1"/>
        </a:buClr>
        <a:buSzPct val="90000"/>
        <a:buFont typeface="Arial" charset="0"/>
        <a:buChar char="–"/>
        <a:defRPr sz="2000">
          <a:solidFill>
            <a:schemeClr val="tx1"/>
          </a:solidFill>
          <a:latin typeface="+mn-lt"/>
        </a:defRPr>
      </a:lvl2pPr>
      <a:lvl3pPr marL="914400" indent="-228600" algn="l" defTabSz="939800" rtl="0" eaLnBrk="1" fontAlgn="base" hangingPunct="1">
        <a:spcBef>
          <a:spcPct val="20000"/>
        </a:spcBef>
        <a:spcAft>
          <a:spcPct val="0"/>
        </a:spcAft>
        <a:buClr>
          <a:schemeClr val="tx1"/>
        </a:buClr>
        <a:buFont typeface="Wingdings" pitchFamily="2" charset="2"/>
        <a:buChar char="ú"/>
        <a:defRPr sz="2000">
          <a:solidFill>
            <a:schemeClr val="tx1"/>
          </a:solidFill>
          <a:latin typeface="+mn-lt"/>
        </a:defRPr>
      </a:lvl3pPr>
      <a:lvl4pPr marL="1257300" indent="-228600" algn="l" defTabSz="939800" rtl="0" eaLnBrk="1" fontAlgn="base" hangingPunct="1">
        <a:spcBef>
          <a:spcPct val="20000"/>
        </a:spcBef>
        <a:spcAft>
          <a:spcPct val="0"/>
        </a:spcAft>
        <a:buClr>
          <a:schemeClr val="tx1"/>
        </a:buClr>
        <a:buSzPct val="90000"/>
        <a:buFont typeface="Arial" charset="0"/>
        <a:buChar char="-"/>
        <a:defRPr sz="2000">
          <a:solidFill>
            <a:schemeClr val="tx1"/>
          </a:solidFill>
          <a:latin typeface="+mn-lt"/>
        </a:defRPr>
      </a:lvl4pPr>
      <a:lvl5pPr marL="1566863" indent="-195263" algn="l" defTabSz="939800" rtl="0" eaLnBrk="1" fontAlgn="base" hangingPunct="1">
        <a:spcBef>
          <a:spcPct val="20000"/>
        </a:spcBef>
        <a:spcAft>
          <a:spcPct val="0"/>
        </a:spcAft>
        <a:buClr>
          <a:schemeClr val="bg2"/>
        </a:buClr>
        <a:buSzPct val="90000"/>
        <a:buFont typeface="Arial" charset="0"/>
        <a:buChar char="-"/>
        <a:defRPr sz="2000">
          <a:solidFill>
            <a:schemeClr val="tx1"/>
          </a:solidFill>
          <a:latin typeface="+mn-lt"/>
        </a:defRPr>
      </a:lvl5pPr>
      <a:lvl6pPr marL="2024063" indent="-195263" algn="l" defTabSz="939800" rtl="0" eaLnBrk="1" fontAlgn="base" hangingPunct="1">
        <a:spcBef>
          <a:spcPct val="20000"/>
        </a:spcBef>
        <a:spcAft>
          <a:spcPct val="0"/>
        </a:spcAft>
        <a:buClr>
          <a:schemeClr val="bg2"/>
        </a:buClr>
        <a:buSzPct val="90000"/>
        <a:buFont typeface="Arial" charset="0"/>
        <a:buChar char="-"/>
        <a:defRPr sz="2000">
          <a:solidFill>
            <a:schemeClr val="tx1"/>
          </a:solidFill>
          <a:latin typeface="+mn-lt"/>
        </a:defRPr>
      </a:lvl6pPr>
      <a:lvl7pPr marL="2481263" indent="-195263" algn="l" defTabSz="939800" rtl="0" eaLnBrk="1" fontAlgn="base" hangingPunct="1">
        <a:spcBef>
          <a:spcPct val="20000"/>
        </a:spcBef>
        <a:spcAft>
          <a:spcPct val="0"/>
        </a:spcAft>
        <a:buClr>
          <a:schemeClr val="bg2"/>
        </a:buClr>
        <a:buSzPct val="90000"/>
        <a:buFont typeface="Arial" charset="0"/>
        <a:buChar char="-"/>
        <a:defRPr sz="2000">
          <a:solidFill>
            <a:schemeClr val="tx1"/>
          </a:solidFill>
          <a:latin typeface="+mn-lt"/>
        </a:defRPr>
      </a:lvl7pPr>
      <a:lvl8pPr marL="2938463" indent="-195263" algn="l" defTabSz="939800" rtl="0" eaLnBrk="1" fontAlgn="base" hangingPunct="1">
        <a:spcBef>
          <a:spcPct val="20000"/>
        </a:spcBef>
        <a:spcAft>
          <a:spcPct val="0"/>
        </a:spcAft>
        <a:buClr>
          <a:schemeClr val="bg2"/>
        </a:buClr>
        <a:buSzPct val="90000"/>
        <a:buFont typeface="Arial" charset="0"/>
        <a:buChar char="-"/>
        <a:defRPr sz="2000">
          <a:solidFill>
            <a:schemeClr val="tx1"/>
          </a:solidFill>
          <a:latin typeface="+mn-lt"/>
        </a:defRPr>
      </a:lvl8pPr>
      <a:lvl9pPr marL="3395663" indent="-195263" algn="l" defTabSz="939800" rtl="0" eaLnBrk="1" fontAlgn="base" hangingPunct="1">
        <a:spcBef>
          <a:spcPct val="20000"/>
        </a:spcBef>
        <a:spcAft>
          <a:spcPct val="0"/>
        </a:spcAft>
        <a:buClr>
          <a:schemeClr val="bg2"/>
        </a:buClr>
        <a:buSzPct val="90000"/>
        <a:buFont typeface="Arial" charset="0"/>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8"/>
          <p:cNvSpPr>
            <a:spLocks noChangeArrowheads="1"/>
          </p:cNvSpPr>
          <p:nvPr/>
        </p:nvSpPr>
        <p:spPr bwMode="ltGray">
          <a:xfrm>
            <a:off x="2520280" y="2486273"/>
            <a:ext cx="6623720" cy="2526903"/>
          </a:xfrm>
          <a:prstGeom prst="rect">
            <a:avLst/>
          </a:prstGeom>
          <a:solidFill>
            <a:srgbClr val="0057A6"/>
          </a:solidFill>
          <a:ln>
            <a:noFill/>
          </a:ln>
          <a:effectLst/>
          <a:extLst>
            <a:ext uri="{91240B29-F687-4F45-9708-019B960494DF}">
              <a14:hiddenLine xmlns:a14="http://schemas.microsoft.com/office/drawing/2010/main" w="9525">
                <a:solidFill>
                  <a:srgbClr val="5388D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736" tIns="45368" rIns="90736" bIns="45368" anchor="ctr"/>
          <a:lstStyle/>
          <a:p>
            <a:pPr defTabSz="908050">
              <a:spcBef>
                <a:spcPct val="0"/>
              </a:spcBef>
            </a:pPr>
            <a:endParaRPr lang="en-US" sz="2000"/>
          </a:p>
        </p:txBody>
      </p:sp>
      <p:pic>
        <p:nvPicPr>
          <p:cNvPr id="5" name="Picture 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94211"/>
            <a:ext cx="2518965" cy="2518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PresentationTitle"/>
          <p:cNvSpPr txBox="1">
            <a:spLocks noChangeArrowheads="1"/>
          </p:cNvSpPr>
          <p:nvPr>
            <p:custDataLst>
              <p:tags r:id="rId1"/>
            </p:custDataLst>
          </p:nvPr>
        </p:nvSpPr>
        <p:spPr bwMode="auto">
          <a:xfrm>
            <a:off x="2915816" y="2870448"/>
            <a:ext cx="5907088" cy="167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939800" rtl="0" eaLnBrk="1" fontAlgn="base" hangingPunct="1">
              <a:lnSpc>
                <a:spcPct val="90000"/>
              </a:lnSpc>
              <a:spcBef>
                <a:spcPct val="0"/>
              </a:spcBef>
              <a:spcAft>
                <a:spcPct val="0"/>
              </a:spcAft>
              <a:defRPr sz="2000" b="1">
                <a:solidFill>
                  <a:schemeClr val="bg2"/>
                </a:solidFill>
                <a:latin typeface="+mj-lt"/>
                <a:ea typeface="+mj-ea"/>
                <a:cs typeface="+mj-cs"/>
              </a:defRPr>
            </a:lvl1pPr>
            <a:lvl2pPr algn="l" defTabSz="939800" rtl="0" eaLnBrk="1" fontAlgn="base" hangingPunct="1">
              <a:lnSpc>
                <a:spcPct val="90000"/>
              </a:lnSpc>
              <a:spcBef>
                <a:spcPct val="0"/>
              </a:spcBef>
              <a:spcAft>
                <a:spcPct val="0"/>
              </a:spcAft>
              <a:defRPr sz="2000" b="1">
                <a:solidFill>
                  <a:schemeClr val="bg2"/>
                </a:solidFill>
                <a:latin typeface="Arial" charset="0"/>
              </a:defRPr>
            </a:lvl2pPr>
            <a:lvl3pPr algn="l" defTabSz="939800" rtl="0" eaLnBrk="1" fontAlgn="base" hangingPunct="1">
              <a:lnSpc>
                <a:spcPct val="90000"/>
              </a:lnSpc>
              <a:spcBef>
                <a:spcPct val="0"/>
              </a:spcBef>
              <a:spcAft>
                <a:spcPct val="0"/>
              </a:spcAft>
              <a:defRPr sz="2000" b="1">
                <a:solidFill>
                  <a:schemeClr val="bg2"/>
                </a:solidFill>
                <a:latin typeface="Arial" charset="0"/>
              </a:defRPr>
            </a:lvl3pPr>
            <a:lvl4pPr algn="l" defTabSz="939800" rtl="0" eaLnBrk="1" fontAlgn="base" hangingPunct="1">
              <a:lnSpc>
                <a:spcPct val="90000"/>
              </a:lnSpc>
              <a:spcBef>
                <a:spcPct val="0"/>
              </a:spcBef>
              <a:spcAft>
                <a:spcPct val="0"/>
              </a:spcAft>
              <a:defRPr sz="2000" b="1">
                <a:solidFill>
                  <a:schemeClr val="bg2"/>
                </a:solidFill>
                <a:latin typeface="Arial" charset="0"/>
              </a:defRPr>
            </a:lvl4pPr>
            <a:lvl5pPr algn="l" defTabSz="939800" rtl="0" eaLnBrk="1" fontAlgn="base" hangingPunct="1">
              <a:lnSpc>
                <a:spcPct val="90000"/>
              </a:lnSpc>
              <a:spcBef>
                <a:spcPct val="0"/>
              </a:spcBef>
              <a:spcAft>
                <a:spcPct val="0"/>
              </a:spcAft>
              <a:defRPr sz="2000" b="1">
                <a:solidFill>
                  <a:schemeClr val="bg2"/>
                </a:solidFill>
                <a:latin typeface="Arial" charset="0"/>
              </a:defRPr>
            </a:lvl5pPr>
            <a:lvl6pPr marL="457200" algn="l" defTabSz="939800" rtl="0" eaLnBrk="1" fontAlgn="base" hangingPunct="1">
              <a:lnSpc>
                <a:spcPct val="90000"/>
              </a:lnSpc>
              <a:spcBef>
                <a:spcPct val="0"/>
              </a:spcBef>
              <a:spcAft>
                <a:spcPct val="0"/>
              </a:spcAft>
              <a:defRPr sz="2000" b="1">
                <a:solidFill>
                  <a:schemeClr val="bg2"/>
                </a:solidFill>
                <a:latin typeface="Arial" charset="0"/>
              </a:defRPr>
            </a:lvl6pPr>
            <a:lvl7pPr marL="914400" algn="l" defTabSz="939800" rtl="0" eaLnBrk="1" fontAlgn="base" hangingPunct="1">
              <a:lnSpc>
                <a:spcPct val="90000"/>
              </a:lnSpc>
              <a:spcBef>
                <a:spcPct val="0"/>
              </a:spcBef>
              <a:spcAft>
                <a:spcPct val="0"/>
              </a:spcAft>
              <a:defRPr sz="2000" b="1">
                <a:solidFill>
                  <a:schemeClr val="bg2"/>
                </a:solidFill>
                <a:latin typeface="Arial" charset="0"/>
              </a:defRPr>
            </a:lvl7pPr>
            <a:lvl8pPr marL="1371600" algn="l" defTabSz="939800" rtl="0" eaLnBrk="1" fontAlgn="base" hangingPunct="1">
              <a:lnSpc>
                <a:spcPct val="90000"/>
              </a:lnSpc>
              <a:spcBef>
                <a:spcPct val="0"/>
              </a:spcBef>
              <a:spcAft>
                <a:spcPct val="0"/>
              </a:spcAft>
              <a:defRPr sz="2000" b="1">
                <a:solidFill>
                  <a:schemeClr val="bg2"/>
                </a:solidFill>
                <a:latin typeface="Arial" charset="0"/>
              </a:defRPr>
            </a:lvl8pPr>
            <a:lvl9pPr marL="1828800" algn="l" defTabSz="939800" rtl="0" eaLnBrk="1" fontAlgn="base" hangingPunct="1">
              <a:lnSpc>
                <a:spcPct val="90000"/>
              </a:lnSpc>
              <a:spcBef>
                <a:spcPct val="0"/>
              </a:spcBef>
              <a:spcAft>
                <a:spcPct val="0"/>
              </a:spcAft>
              <a:defRPr sz="2000" b="1">
                <a:solidFill>
                  <a:schemeClr val="bg2"/>
                </a:solidFill>
                <a:latin typeface="Arial" charset="0"/>
              </a:defRPr>
            </a:lvl9pPr>
          </a:lstStyle>
          <a:p>
            <a:pPr>
              <a:lnSpc>
                <a:spcPct val="150000"/>
              </a:lnSpc>
            </a:pPr>
            <a:r>
              <a:rPr lang="en-US" altLang="zh-CN" sz="4000" kern="0" dirty="0" smtClean="0">
                <a:solidFill>
                  <a:schemeClr val="bg1"/>
                </a:solidFill>
                <a:latin typeface="微软雅黑" panose="020B0503020204020204" pitchFamily="34" charset="-122"/>
                <a:ea typeface="微软雅黑" panose="020B0503020204020204" pitchFamily="34" charset="-122"/>
              </a:rPr>
              <a:t>XX</a:t>
            </a:r>
            <a:r>
              <a:rPr lang="zh-CN" altLang="en-US" sz="4000" kern="0" dirty="0" smtClean="0">
                <a:solidFill>
                  <a:schemeClr val="bg1"/>
                </a:solidFill>
                <a:latin typeface="微软雅黑" panose="020B0503020204020204" pitchFamily="34" charset="-122"/>
                <a:ea typeface="微软雅黑" panose="020B0503020204020204" pitchFamily="34" charset="-122"/>
              </a:rPr>
              <a:t>公司</a:t>
            </a:r>
            <a:endParaRPr lang="en-US" altLang="zh-CN" sz="4000" kern="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4000" kern="0" dirty="0" smtClean="0">
                <a:solidFill>
                  <a:schemeClr val="bg1"/>
                </a:solidFill>
                <a:latin typeface="微软雅黑" panose="020B0503020204020204" pitchFamily="34" charset="-122"/>
                <a:ea typeface="微软雅黑" panose="020B0503020204020204" pitchFamily="34" charset="-122"/>
              </a:rPr>
              <a:t>全面预算分享</a:t>
            </a:r>
            <a:endParaRPr lang="zh-CN" altLang="en-GB" sz="4000" kern="0" dirty="0">
              <a:solidFill>
                <a:schemeClr val="bg1"/>
              </a:solidFill>
              <a:latin typeface="微软雅黑" panose="020B0503020204020204" pitchFamily="34" charset="-122"/>
              <a:ea typeface="微软雅黑" panose="020B0503020204020204" pitchFamily="34" charset="-122"/>
            </a:endParaRPr>
          </a:p>
        </p:txBody>
      </p:sp>
      <p:sp>
        <p:nvSpPr>
          <p:cNvPr id="8" name="Text Box 70"/>
          <p:cNvSpPr txBox="1">
            <a:spLocks noChangeArrowheads="1"/>
          </p:cNvSpPr>
          <p:nvPr/>
        </p:nvSpPr>
        <p:spPr bwMode="auto">
          <a:xfrm>
            <a:off x="4541433" y="4537540"/>
            <a:ext cx="45720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91440">
            <a:spAutoFit/>
          </a:bodyPr>
          <a:lstStyle/>
          <a:p>
            <a:pPr algn="r"/>
            <a:r>
              <a:rPr lang="en-US" altLang="zh-CN" sz="1800" dirty="0">
                <a:solidFill>
                  <a:schemeClr val="hlink"/>
                </a:solidFill>
                <a:ea typeface="宋体" pitchFamily="2" charset="-122"/>
              </a:rPr>
              <a:t> </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4649" y="348178"/>
            <a:ext cx="7801429" cy="608012"/>
          </a:xfrm>
        </p:spPr>
        <p:txBody>
          <a:bodyPr/>
          <a:lstStyle/>
          <a:p>
            <a:r>
              <a:rPr lang="zh-CN" altLang="en-US" dirty="0" smtClean="0"/>
              <a:t>如何制定全面预算</a:t>
            </a:r>
            <a:endParaRPr lang="zh-CN" altLang="en-US" dirty="0"/>
          </a:p>
        </p:txBody>
      </p:sp>
      <p:pic>
        <p:nvPicPr>
          <p:cNvPr id="3" name="图片 2"/>
          <p:cNvPicPr>
            <a:picLocks noChangeAspect="1"/>
          </p:cNvPicPr>
          <p:nvPr/>
        </p:nvPicPr>
        <p:blipFill>
          <a:blip r:embed="rId2"/>
          <a:stretch>
            <a:fillRect/>
          </a:stretch>
        </p:blipFill>
        <p:spPr>
          <a:xfrm>
            <a:off x="574649" y="1340768"/>
            <a:ext cx="7994701" cy="5051992"/>
          </a:xfrm>
          <a:prstGeom prst="rect">
            <a:avLst/>
          </a:prstGeom>
        </p:spPr>
      </p:pic>
      <p:sp>
        <p:nvSpPr>
          <p:cNvPr id="4" name="文本框 3"/>
          <p:cNvSpPr txBox="1"/>
          <p:nvPr/>
        </p:nvSpPr>
        <p:spPr>
          <a:xfrm>
            <a:off x="395536" y="2204864"/>
            <a:ext cx="432048" cy="646331"/>
          </a:xfrm>
          <a:prstGeom prst="rect">
            <a:avLst/>
          </a:prstGeom>
          <a:noFill/>
        </p:spPr>
        <p:txBody>
          <a:bodyPr wrap="square" rtlCol="0">
            <a:spAutoFit/>
          </a:bodyPr>
          <a:lstStyle/>
          <a:p>
            <a:r>
              <a:rPr lang="zh-CN" altLang="en-US" dirty="0" smtClean="0"/>
              <a:t>财务</a:t>
            </a:r>
            <a:endParaRPr lang="zh-CN" altLang="en-US" dirty="0"/>
          </a:p>
        </p:txBody>
      </p:sp>
      <p:sp>
        <p:nvSpPr>
          <p:cNvPr id="5" name="文本框 4"/>
          <p:cNvSpPr txBox="1"/>
          <p:nvPr/>
        </p:nvSpPr>
        <p:spPr>
          <a:xfrm>
            <a:off x="827584" y="3751818"/>
            <a:ext cx="432048" cy="646331"/>
          </a:xfrm>
          <a:prstGeom prst="rect">
            <a:avLst/>
          </a:prstGeom>
          <a:noFill/>
        </p:spPr>
        <p:txBody>
          <a:bodyPr wrap="square" rtlCol="0">
            <a:spAutoFit/>
          </a:bodyPr>
          <a:lstStyle/>
          <a:p>
            <a:r>
              <a:rPr lang="zh-CN" altLang="en-US" dirty="0" smtClean="0"/>
              <a:t>营销</a:t>
            </a:r>
            <a:endParaRPr lang="zh-CN" altLang="en-US" dirty="0"/>
          </a:p>
        </p:txBody>
      </p:sp>
      <p:sp>
        <p:nvSpPr>
          <p:cNvPr id="6" name="文本框 5"/>
          <p:cNvSpPr txBox="1"/>
          <p:nvPr/>
        </p:nvSpPr>
        <p:spPr>
          <a:xfrm>
            <a:off x="2699792" y="2134597"/>
            <a:ext cx="432048" cy="646331"/>
          </a:xfrm>
          <a:prstGeom prst="rect">
            <a:avLst/>
          </a:prstGeom>
          <a:noFill/>
        </p:spPr>
        <p:txBody>
          <a:bodyPr wrap="square" rtlCol="0">
            <a:spAutoFit/>
          </a:bodyPr>
          <a:lstStyle/>
          <a:p>
            <a:r>
              <a:rPr lang="zh-CN" altLang="en-US" dirty="0" smtClean="0"/>
              <a:t>管理</a:t>
            </a:r>
            <a:endParaRPr lang="zh-CN" altLang="en-US" dirty="0"/>
          </a:p>
        </p:txBody>
      </p:sp>
      <p:sp>
        <p:nvSpPr>
          <p:cNvPr id="7" name="文本框 6"/>
          <p:cNvSpPr txBox="1"/>
          <p:nvPr/>
        </p:nvSpPr>
        <p:spPr>
          <a:xfrm>
            <a:off x="6588224" y="2278613"/>
            <a:ext cx="432048" cy="646331"/>
          </a:xfrm>
          <a:prstGeom prst="rect">
            <a:avLst/>
          </a:prstGeom>
          <a:noFill/>
        </p:spPr>
        <p:txBody>
          <a:bodyPr wrap="square" rtlCol="0">
            <a:spAutoFit/>
          </a:bodyPr>
          <a:lstStyle/>
          <a:p>
            <a:r>
              <a:rPr lang="zh-CN" altLang="en-US" dirty="0" smtClean="0"/>
              <a:t>人力</a:t>
            </a:r>
            <a:endParaRPr lang="zh-CN" altLang="en-US" dirty="0"/>
          </a:p>
        </p:txBody>
      </p:sp>
      <p:sp>
        <p:nvSpPr>
          <p:cNvPr id="8" name="文本框 7"/>
          <p:cNvSpPr txBox="1"/>
          <p:nvPr/>
        </p:nvSpPr>
        <p:spPr>
          <a:xfrm>
            <a:off x="7380312" y="2350621"/>
            <a:ext cx="432048" cy="646331"/>
          </a:xfrm>
          <a:prstGeom prst="rect">
            <a:avLst/>
          </a:prstGeom>
          <a:noFill/>
        </p:spPr>
        <p:txBody>
          <a:bodyPr wrap="square" rtlCol="0">
            <a:spAutoFit/>
          </a:bodyPr>
          <a:lstStyle/>
          <a:p>
            <a:r>
              <a:rPr lang="zh-CN" altLang="en-US" dirty="0" smtClean="0"/>
              <a:t>研发</a:t>
            </a:r>
            <a:endParaRPr lang="zh-CN" altLang="en-US" dirty="0"/>
          </a:p>
        </p:txBody>
      </p:sp>
      <p:sp>
        <p:nvSpPr>
          <p:cNvPr id="9" name="文本框 8"/>
          <p:cNvSpPr txBox="1"/>
          <p:nvPr/>
        </p:nvSpPr>
        <p:spPr>
          <a:xfrm>
            <a:off x="1547664" y="5445224"/>
            <a:ext cx="432048" cy="646331"/>
          </a:xfrm>
          <a:prstGeom prst="rect">
            <a:avLst/>
          </a:prstGeom>
          <a:noFill/>
        </p:spPr>
        <p:txBody>
          <a:bodyPr wrap="square" rtlCol="0">
            <a:spAutoFit/>
          </a:bodyPr>
          <a:lstStyle/>
          <a:p>
            <a:r>
              <a:rPr lang="zh-CN" altLang="en-US" dirty="0" smtClean="0"/>
              <a:t>设备</a:t>
            </a:r>
            <a:endParaRPr lang="zh-CN" altLang="en-US" dirty="0"/>
          </a:p>
        </p:txBody>
      </p:sp>
      <p:sp>
        <p:nvSpPr>
          <p:cNvPr id="10" name="文本框 9"/>
          <p:cNvSpPr txBox="1"/>
          <p:nvPr/>
        </p:nvSpPr>
        <p:spPr>
          <a:xfrm>
            <a:off x="3131840" y="5137743"/>
            <a:ext cx="432048" cy="646331"/>
          </a:xfrm>
          <a:prstGeom prst="rect">
            <a:avLst/>
          </a:prstGeom>
          <a:noFill/>
        </p:spPr>
        <p:txBody>
          <a:bodyPr wrap="square" rtlCol="0">
            <a:spAutoFit/>
          </a:bodyPr>
          <a:lstStyle/>
          <a:p>
            <a:r>
              <a:rPr lang="zh-CN" altLang="en-US" dirty="0" smtClean="0"/>
              <a:t>仓储</a:t>
            </a:r>
            <a:endParaRPr lang="zh-CN" altLang="en-US" dirty="0"/>
          </a:p>
        </p:txBody>
      </p:sp>
      <p:sp>
        <p:nvSpPr>
          <p:cNvPr id="11" name="文本框 10"/>
          <p:cNvSpPr txBox="1"/>
          <p:nvPr/>
        </p:nvSpPr>
        <p:spPr>
          <a:xfrm>
            <a:off x="4355975" y="5137743"/>
            <a:ext cx="432048" cy="646331"/>
          </a:xfrm>
          <a:prstGeom prst="rect">
            <a:avLst/>
          </a:prstGeom>
          <a:noFill/>
        </p:spPr>
        <p:txBody>
          <a:bodyPr wrap="square" rtlCol="0">
            <a:spAutoFit/>
          </a:bodyPr>
          <a:lstStyle/>
          <a:p>
            <a:r>
              <a:rPr lang="zh-CN" altLang="en-US" dirty="0" smtClean="0"/>
              <a:t>采购</a:t>
            </a:r>
            <a:endParaRPr lang="zh-CN" altLang="en-US" dirty="0"/>
          </a:p>
        </p:txBody>
      </p:sp>
      <p:sp>
        <p:nvSpPr>
          <p:cNvPr id="12" name="文本框 11"/>
          <p:cNvSpPr txBox="1"/>
          <p:nvPr/>
        </p:nvSpPr>
        <p:spPr>
          <a:xfrm>
            <a:off x="6008190" y="5101167"/>
            <a:ext cx="432048" cy="646331"/>
          </a:xfrm>
          <a:prstGeom prst="rect">
            <a:avLst/>
          </a:prstGeom>
          <a:noFill/>
        </p:spPr>
        <p:txBody>
          <a:bodyPr wrap="square" rtlCol="0">
            <a:spAutoFit/>
          </a:bodyPr>
          <a:lstStyle/>
          <a:p>
            <a:r>
              <a:rPr lang="zh-CN" altLang="en-US" dirty="0" smtClean="0"/>
              <a:t>品管</a:t>
            </a:r>
            <a:endParaRPr lang="zh-CN" altLang="en-US" dirty="0"/>
          </a:p>
        </p:txBody>
      </p:sp>
      <p:sp>
        <p:nvSpPr>
          <p:cNvPr id="13" name="文本框 12"/>
          <p:cNvSpPr txBox="1"/>
          <p:nvPr/>
        </p:nvSpPr>
        <p:spPr>
          <a:xfrm>
            <a:off x="4571999" y="3214717"/>
            <a:ext cx="432048" cy="646331"/>
          </a:xfrm>
          <a:prstGeom prst="rect">
            <a:avLst/>
          </a:prstGeom>
          <a:noFill/>
        </p:spPr>
        <p:txBody>
          <a:bodyPr wrap="square" rtlCol="0">
            <a:spAutoFit/>
          </a:bodyPr>
          <a:lstStyle/>
          <a:p>
            <a:r>
              <a:rPr lang="zh-CN" altLang="en-US" dirty="0" smtClean="0"/>
              <a:t>制造</a:t>
            </a:r>
            <a:endParaRPr lang="zh-CN" altLang="en-US" dirty="0"/>
          </a:p>
        </p:txBody>
      </p:sp>
      <p:sp>
        <p:nvSpPr>
          <p:cNvPr id="14" name="文本框 13"/>
          <p:cNvSpPr txBox="1"/>
          <p:nvPr/>
        </p:nvSpPr>
        <p:spPr>
          <a:xfrm>
            <a:off x="6372200" y="908720"/>
            <a:ext cx="1656184" cy="369332"/>
          </a:xfrm>
          <a:prstGeom prst="rect">
            <a:avLst/>
          </a:prstGeom>
          <a:noFill/>
        </p:spPr>
        <p:txBody>
          <a:bodyPr wrap="square" rtlCol="0">
            <a:spAutoFit/>
          </a:bodyPr>
          <a:lstStyle/>
          <a:p>
            <a:r>
              <a:rPr lang="zh-CN" altLang="en-US" b="1" dirty="0" smtClean="0">
                <a:solidFill>
                  <a:srgbClr val="FF0000"/>
                </a:solidFill>
              </a:rPr>
              <a:t>预算初期总图</a:t>
            </a:r>
            <a:endParaRPr lang="zh-CN" altLang="en-US" b="1" dirty="0">
              <a:solidFill>
                <a:srgbClr val="FF0000"/>
              </a:solidFill>
            </a:endParaRPr>
          </a:p>
        </p:txBody>
      </p:sp>
    </p:spTree>
    <p:extLst>
      <p:ext uri="{BB962C8B-B14F-4D97-AF65-F5344CB8AC3E}">
        <p14:creationId xmlns:p14="http://schemas.microsoft.com/office/powerpoint/2010/main" val="350155314"/>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如何制定全面预算</a:t>
            </a:r>
          </a:p>
        </p:txBody>
      </p:sp>
      <p:sp>
        <p:nvSpPr>
          <p:cNvPr id="3" name="内容占位符 2"/>
          <p:cNvSpPr>
            <a:spLocks noGrp="1"/>
          </p:cNvSpPr>
          <p:nvPr>
            <p:ph idx="1"/>
          </p:nvPr>
        </p:nvSpPr>
        <p:spPr>
          <a:xfrm>
            <a:off x="1696924" y="1131888"/>
            <a:ext cx="6682052" cy="5014912"/>
          </a:xfrm>
        </p:spPr>
        <p:txBody>
          <a:bodyPr/>
          <a:lstStyle/>
          <a:p>
            <a:r>
              <a:rPr lang="zh-CN" altLang="en-US" sz="1800" dirty="0" smtClean="0"/>
              <a:t>第一步：预算的准备</a:t>
            </a:r>
            <a:endParaRPr lang="en-US" altLang="zh-CN" sz="1800" dirty="0" smtClean="0"/>
          </a:p>
          <a:p>
            <a:pPr lvl="1"/>
            <a:r>
              <a:rPr lang="zh-CN" altLang="en-US" sz="1800" dirty="0" smtClean="0"/>
              <a:t>基于会计准则、税法等相关法律的要求，管理层要与财务部门一起确定，定义清楚以下人员：</a:t>
            </a:r>
            <a:endParaRPr lang="en-US" altLang="zh-CN" sz="1800" dirty="0" smtClean="0"/>
          </a:p>
          <a:p>
            <a:pPr lvl="2"/>
            <a:r>
              <a:rPr lang="zh-CN" altLang="en-US" sz="1800" dirty="0" smtClean="0"/>
              <a:t>管理人员</a:t>
            </a:r>
            <a:endParaRPr lang="en-US" altLang="zh-CN" sz="1800" dirty="0" smtClean="0"/>
          </a:p>
          <a:p>
            <a:pPr lvl="2"/>
            <a:r>
              <a:rPr lang="zh-CN" altLang="en-US" sz="1800" dirty="0"/>
              <a:t>制造</a:t>
            </a:r>
            <a:r>
              <a:rPr lang="zh-CN" altLang="en-US" sz="1800" dirty="0" smtClean="0"/>
              <a:t>人员：包括直接、间接、月薪人员、制造管理人员</a:t>
            </a:r>
            <a:endParaRPr lang="en-US" altLang="zh-CN" sz="1800" dirty="0" smtClean="0"/>
          </a:p>
          <a:p>
            <a:pPr lvl="2"/>
            <a:r>
              <a:rPr lang="zh-CN" altLang="en-US" sz="1800" dirty="0" smtClean="0"/>
              <a:t>市场、销售人员</a:t>
            </a:r>
            <a:endParaRPr lang="en-US" altLang="zh-CN" sz="1800" dirty="0" smtClean="0"/>
          </a:p>
          <a:p>
            <a:pPr lvl="2"/>
            <a:r>
              <a:rPr lang="zh-CN" altLang="en-US" sz="1800" dirty="0" smtClean="0"/>
              <a:t>研发人员</a:t>
            </a:r>
            <a:endParaRPr lang="en-US" altLang="zh-CN" sz="1800" dirty="0" smtClean="0"/>
          </a:p>
          <a:p>
            <a:pPr lvl="2"/>
            <a:r>
              <a:rPr lang="zh-CN" altLang="en-US" sz="1800" dirty="0" smtClean="0"/>
              <a:t>如果有必要，还需定义人员的成本中心归属</a:t>
            </a:r>
            <a:endParaRPr lang="en-US" altLang="zh-CN" sz="1800" dirty="0" smtClean="0"/>
          </a:p>
          <a:p>
            <a:pPr lvl="1"/>
            <a:r>
              <a:rPr lang="zh-CN" altLang="en-US" sz="1800" dirty="0" smtClean="0"/>
              <a:t>由此，以上人员发生的费用或成本对应的归入制造费用、销售费用、研发费用和管理费用，当然归入制造部门的人员进入制造成本；</a:t>
            </a:r>
            <a:endParaRPr lang="en-US" altLang="zh-CN" sz="1800" dirty="0" smtClean="0"/>
          </a:p>
          <a:p>
            <a:pPr lvl="1"/>
            <a:r>
              <a:rPr lang="zh-CN" altLang="en-US" sz="1800" dirty="0" smtClean="0"/>
              <a:t>将利润表项下的所有科目细分，拆分成对应不同部门的表格，并下发给相关部门</a:t>
            </a:r>
            <a:endParaRPr lang="en-US" altLang="zh-CN" sz="1800" dirty="0" smtClean="0"/>
          </a:p>
          <a:p>
            <a:pPr lvl="1"/>
            <a:r>
              <a:rPr lang="zh-CN" altLang="en-US" sz="1800" dirty="0" smtClean="0"/>
              <a:t>对下发表格的所有科目，进行清晰的定义和说明</a:t>
            </a:r>
            <a:endParaRPr lang="en-US" altLang="zh-CN" sz="1800" dirty="0" smtClean="0"/>
          </a:p>
          <a:p>
            <a:pPr lvl="1"/>
            <a:r>
              <a:rPr lang="zh-CN" altLang="en-US" sz="1800" dirty="0" smtClean="0"/>
              <a:t>提供同一阶段的可参考的对应的历史数据给各部门，同时，提供诸如原材料、成品、半成品的期初数据；</a:t>
            </a:r>
            <a:endParaRPr lang="en-US" altLang="zh-CN" sz="1800" dirty="0" smtClean="0"/>
          </a:p>
          <a:p>
            <a:pPr marL="342900" lvl="1" indent="0">
              <a:buNone/>
            </a:pPr>
            <a:endParaRPr lang="zh-CN" altLang="en-US" sz="1800" dirty="0"/>
          </a:p>
        </p:txBody>
      </p:sp>
      <p:pic>
        <p:nvPicPr>
          <p:cNvPr id="4" name="图片 3"/>
          <p:cNvPicPr>
            <a:picLocks noChangeAspect="1"/>
          </p:cNvPicPr>
          <p:nvPr/>
        </p:nvPicPr>
        <p:blipFill>
          <a:blip r:embed="rId2"/>
          <a:stretch>
            <a:fillRect/>
          </a:stretch>
        </p:blipFill>
        <p:spPr>
          <a:xfrm>
            <a:off x="251520" y="1131888"/>
            <a:ext cx="1116720" cy="1081200"/>
          </a:xfrm>
          <a:prstGeom prst="rect">
            <a:avLst/>
          </a:prstGeom>
        </p:spPr>
      </p:pic>
    </p:spTree>
    <p:extLst>
      <p:ext uri="{BB962C8B-B14F-4D97-AF65-F5344CB8AC3E}">
        <p14:creationId xmlns:p14="http://schemas.microsoft.com/office/powerpoint/2010/main" val="399792723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如何制定全面预算</a:t>
            </a:r>
          </a:p>
        </p:txBody>
      </p:sp>
      <p:pic>
        <p:nvPicPr>
          <p:cNvPr id="3" name="图片 2"/>
          <p:cNvPicPr>
            <a:picLocks noChangeAspect="1"/>
          </p:cNvPicPr>
          <p:nvPr/>
        </p:nvPicPr>
        <p:blipFill>
          <a:blip r:embed="rId2"/>
          <a:stretch>
            <a:fillRect/>
          </a:stretch>
        </p:blipFill>
        <p:spPr>
          <a:xfrm>
            <a:off x="579060" y="1772816"/>
            <a:ext cx="7801429" cy="4608512"/>
          </a:xfrm>
          <a:prstGeom prst="rect">
            <a:avLst/>
          </a:prstGeom>
        </p:spPr>
      </p:pic>
      <p:sp>
        <p:nvSpPr>
          <p:cNvPr id="4" name="文本框 3"/>
          <p:cNvSpPr txBox="1"/>
          <p:nvPr/>
        </p:nvSpPr>
        <p:spPr>
          <a:xfrm>
            <a:off x="579060" y="1187460"/>
            <a:ext cx="6729244" cy="369332"/>
          </a:xfrm>
          <a:prstGeom prst="rect">
            <a:avLst/>
          </a:prstGeom>
          <a:noFill/>
        </p:spPr>
        <p:txBody>
          <a:bodyPr wrap="square" rtlCol="0">
            <a:spAutoFit/>
          </a:bodyPr>
          <a:lstStyle/>
          <a:p>
            <a:r>
              <a:rPr lang="zh-CN" altLang="en-US" dirty="0" smtClean="0">
                <a:solidFill>
                  <a:srgbClr val="FF0000"/>
                </a:solidFill>
              </a:rPr>
              <a:t>预算结果最终与利润表是对应的，预算表格也是由利润表拆出的</a:t>
            </a:r>
            <a:endParaRPr lang="zh-CN" altLang="en-US" dirty="0">
              <a:solidFill>
                <a:srgbClr val="FF0000"/>
              </a:solidFill>
            </a:endParaRPr>
          </a:p>
        </p:txBody>
      </p:sp>
    </p:spTree>
    <p:extLst>
      <p:ext uri="{BB962C8B-B14F-4D97-AF65-F5344CB8AC3E}">
        <p14:creationId xmlns:p14="http://schemas.microsoft.com/office/powerpoint/2010/main" val="38659929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  </a:t>
            </a:r>
            <a:endParaRPr lang="zh-CN" altLang="en-US" dirty="0"/>
          </a:p>
        </p:txBody>
      </p:sp>
      <p:sp>
        <p:nvSpPr>
          <p:cNvPr id="3" name="内容占位符 2"/>
          <p:cNvSpPr>
            <a:spLocks noGrp="1"/>
          </p:cNvSpPr>
          <p:nvPr>
            <p:ph idx="1"/>
          </p:nvPr>
        </p:nvSpPr>
        <p:spPr>
          <a:xfrm>
            <a:off x="1763688" y="1131888"/>
            <a:ext cx="6615288" cy="5014912"/>
          </a:xfrm>
        </p:spPr>
        <p:txBody>
          <a:bodyPr/>
          <a:lstStyle/>
          <a:p>
            <a:r>
              <a:rPr lang="zh-CN" altLang="en-US" dirty="0" smtClean="0"/>
              <a:t>第一步：预算的准备</a:t>
            </a:r>
            <a:endParaRPr lang="en-US" altLang="zh-CN" dirty="0" smtClean="0"/>
          </a:p>
          <a:p>
            <a:pPr lvl="1"/>
            <a:r>
              <a:rPr lang="zh-CN" altLang="en-US" dirty="0" smtClean="0"/>
              <a:t>财务部门和管理层确认一些预算的原则，比如：</a:t>
            </a:r>
            <a:endParaRPr lang="en-US" altLang="zh-CN" dirty="0" smtClean="0"/>
          </a:p>
          <a:p>
            <a:pPr lvl="2"/>
            <a:r>
              <a:rPr lang="zh-CN" altLang="en-US" dirty="0" smtClean="0"/>
              <a:t>销售收入预算是以开发票为准还是实际到账为准；</a:t>
            </a:r>
            <a:endParaRPr lang="en-US" altLang="zh-CN" dirty="0" smtClean="0"/>
          </a:p>
          <a:p>
            <a:pPr lvl="2"/>
            <a:r>
              <a:rPr lang="zh-CN" altLang="en-US" dirty="0" smtClean="0"/>
              <a:t>年终奖以上一年年终奖为准还是预提下一年的年终奖；</a:t>
            </a:r>
            <a:endParaRPr lang="en-US" altLang="zh-CN" dirty="0" smtClean="0"/>
          </a:p>
          <a:p>
            <a:pPr lvl="2"/>
            <a:r>
              <a:rPr lang="zh-CN" altLang="en-US" dirty="0" smtClean="0"/>
              <a:t>研发过程中的产品，销售单价如何确定；</a:t>
            </a:r>
            <a:endParaRPr lang="en-US" altLang="zh-CN" dirty="0" smtClean="0"/>
          </a:p>
          <a:p>
            <a:pPr lvl="2"/>
            <a:r>
              <a:rPr lang="zh-CN" altLang="en-US" dirty="0" smtClean="0"/>
              <a:t>产品的</a:t>
            </a:r>
            <a:r>
              <a:rPr lang="en-US" altLang="zh-CN" dirty="0" smtClean="0"/>
              <a:t>SKU</a:t>
            </a:r>
            <a:r>
              <a:rPr lang="zh-CN" altLang="en-US" dirty="0" smtClean="0"/>
              <a:t>如何定义</a:t>
            </a:r>
            <a:endParaRPr lang="en-US" altLang="zh-CN" dirty="0" smtClean="0"/>
          </a:p>
          <a:p>
            <a:pPr lvl="2"/>
            <a:r>
              <a:rPr lang="zh-CN" altLang="en-US" dirty="0" smtClean="0"/>
              <a:t>。。。。。。</a:t>
            </a:r>
            <a:endParaRPr lang="en-US" altLang="zh-CN" dirty="0" smtClean="0"/>
          </a:p>
          <a:p>
            <a:pPr lvl="1"/>
            <a:r>
              <a:rPr lang="zh-CN" altLang="en-US" dirty="0" smtClean="0"/>
              <a:t>财务部门必须告知一些费用的预提原则，比如：</a:t>
            </a:r>
            <a:endParaRPr lang="en-US" altLang="zh-CN" dirty="0" smtClean="0"/>
          </a:p>
          <a:p>
            <a:pPr lvl="2"/>
            <a:r>
              <a:rPr lang="zh-CN" altLang="en-US" dirty="0" smtClean="0"/>
              <a:t>在人力成本预算时，职工教育经费按照职工工资的</a:t>
            </a:r>
            <a:r>
              <a:rPr lang="en-US" altLang="zh-CN" dirty="0" smtClean="0"/>
              <a:t>2.5%</a:t>
            </a:r>
            <a:r>
              <a:rPr lang="zh-CN" altLang="en-US" dirty="0" smtClean="0"/>
              <a:t>预提，住房基金按照</a:t>
            </a:r>
            <a:r>
              <a:rPr lang="en-US" altLang="zh-CN" dirty="0" smtClean="0"/>
              <a:t>18%</a:t>
            </a:r>
            <a:r>
              <a:rPr lang="zh-CN" altLang="en-US" dirty="0" smtClean="0"/>
              <a:t>预提等</a:t>
            </a:r>
            <a:endParaRPr lang="en-US" altLang="zh-CN" dirty="0" smtClean="0"/>
          </a:p>
          <a:p>
            <a:pPr lvl="2"/>
            <a:r>
              <a:rPr lang="zh-CN" altLang="en-US" dirty="0" smtClean="0"/>
              <a:t>。。。。。。</a:t>
            </a:r>
            <a:endParaRPr lang="en-US" altLang="zh-CN" dirty="0" smtClean="0"/>
          </a:p>
          <a:p>
            <a:pPr lvl="2"/>
            <a:endParaRPr lang="en-US" altLang="zh-CN" dirty="0" smtClean="0"/>
          </a:p>
          <a:p>
            <a:pPr lvl="2"/>
            <a:endParaRPr lang="zh-CN" altLang="en-US" dirty="0"/>
          </a:p>
        </p:txBody>
      </p:sp>
      <p:pic>
        <p:nvPicPr>
          <p:cNvPr id="4" name="图片 3"/>
          <p:cNvPicPr>
            <a:picLocks noChangeAspect="1"/>
          </p:cNvPicPr>
          <p:nvPr/>
        </p:nvPicPr>
        <p:blipFill>
          <a:blip r:embed="rId2"/>
          <a:stretch>
            <a:fillRect/>
          </a:stretch>
        </p:blipFill>
        <p:spPr>
          <a:xfrm>
            <a:off x="251520" y="1131888"/>
            <a:ext cx="1116720" cy="1081200"/>
          </a:xfrm>
          <a:prstGeom prst="rect">
            <a:avLst/>
          </a:prstGeom>
        </p:spPr>
      </p:pic>
    </p:spTree>
    <p:extLst>
      <p:ext uri="{BB962C8B-B14F-4D97-AF65-F5344CB8AC3E}">
        <p14:creationId xmlns:p14="http://schemas.microsoft.com/office/powerpoint/2010/main" val="302688922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p:txBody>
          <a:bodyPr/>
          <a:lstStyle/>
          <a:p>
            <a:r>
              <a:rPr lang="zh-CN" altLang="en-US" dirty="0" smtClean="0"/>
              <a:t>第二步：预算假设</a:t>
            </a:r>
            <a:endParaRPr lang="en-US" altLang="zh-CN" dirty="0" smtClean="0"/>
          </a:p>
          <a:p>
            <a:pPr lvl="1"/>
            <a:r>
              <a:rPr lang="zh-CN" altLang="en-US" dirty="0"/>
              <a:t>各</a:t>
            </a:r>
            <a:r>
              <a:rPr lang="zh-CN" altLang="en-US" dirty="0" smtClean="0"/>
              <a:t>部门在制定预算的时候，一定有许多不确定的因素，但是这些不确定的因素经过分析判断后，根据趋势是可以进行假设的，下面是一些例子：</a:t>
            </a:r>
            <a:endParaRPr lang="en-US" altLang="zh-CN" dirty="0" smtClean="0"/>
          </a:p>
          <a:p>
            <a:pPr lvl="2"/>
            <a:r>
              <a:rPr lang="zh-CN" altLang="en-US" dirty="0" smtClean="0"/>
              <a:t>假设</a:t>
            </a:r>
            <a:r>
              <a:rPr lang="en-US" altLang="zh-CN" dirty="0" smtClean="0"/>
              <a:t>2016</a:t>
            </a:r>
            <a:r>
              <a:rPr lang="zh-CN" altLang="en-US" dirty="0" smtClean="0"/>
              <a:t>年的人均社平工资增长</a:t>
            </a:r>
            <a:r>
              <a:rPr lang="en-US" altLang="zh-CN" dirty="0" smtClean="0"/>
              <a:t>10%</a:t>
            </a:r>
          </a:p>
          <a:p>
            <a:pPr lvl="2"/>
            <a:r>
              <a:rPr lang="zh-CN" altLang="en-US" dirty="0" smtClean="0"/>
              <a:t>假设原物料中，</a:t>
            </a:r>
            <a:r>
              <a:rPr lang="en-US" altLang="zh-CN" dirty="0" smtClean="0"/>
              <a:t>XX</a:t>
            </a:r>
            <a:r>
              <a:rPr lang="zh-CN" altLang="en-US" dirty="0" smtClean="0"/>
              <a:t>物料降低</a:t>
            </a:r>
            <a:r>
              <a:rPr lang="en-US" altLang="zh-CN" dirty="0" smtClean="0"/>
              <a:t>2%</a:t>
            </a:r>
            <a:r>
              <a:rPr lang="zh-CN" altLang="en-US" dirty="0" smtClean="0"/>
              <a:t>，</a:t>
            </a:r>
            <a:r>
              <a:rPr lang="en-US" altLang="zh-CN" dirty="0" smtClean="0"/>
              <a:t>XX</a:t>
            </a:r>
            <a:r>
              <a:rPr lang="zh-CN" altLang="en-US" dirty="0" smtClean="0"/>
              <a:t>物料上涨</a:t>
            </a:r>
            <a:r>
              <a:rPr lang="en-US" altLang="zh-CN" dirty="0" smtClean="0"/>
              <a:t>5%</a:t>
            </a:r>
            <a:r>
              <a:rPr lang="zh-CN" altLang="en-US" dirty="0" smtClean="0"/>
              <a:t>。。。。</a:t>
            </a:r>
            <a:endParaRPr lang="en-US" altLang="zh-CN" dirty="0" smtClean="0"/>
          </a:p>
          <a:p>
            <a:pPr lvl="2"/>
            <a:r>
              <a:rPr lang="zh-CN" altLang="en-US" dirty="0" smtClean="0"/>
              <a:t>假设房屋租金增长</a:t>
            </a:r>
            <a:r>
              <a:rPr lang="en-US" altLang="zh-CN" dirty="0" smtClean="0"/>
              <a:t>10%</a:t>
            </a:r>
          </a:p>
          <a:p>
            <a:pPr lvl="2"/>
            <a:r>
              <a:rPr lang="zh-CN" altLang="en-US" dirty="0" smtClean="0"/>
              <a:t>假设营改增正式于</a:t>
            </a:r>
            <a:r>
              <a:rPr lang="en-US" altLang="zh-CN" dirty="0" smtClean="0"/>
              <a:t>6</a:t>
            </a:r>
            <a:r>
              <a:rPr lang="zh-CN" altLang="en-US" dirty="0" smtClean="0"/>
              <a:t>月份开始实施</a:t>
            </a:r>
            <a:endParaRPr lang="en-US" altLang="zh-CN" dirty="0" smtClean="0"/>
          </a:p>
          <a:p>
            <a:pPr lvl="2"/>
            <a:r>
              <a:rPr lang="zh-CN" altLang="en-US" dirty="0" smtClean="0"/>
              <a:t>。。。。。</a:t>
            </a:r>
            <a:endParaRPr lang="en-US" altLang="zh-CN" dirty="0" smtClean="0"/>
          </a:p>
          <a:p>
            <a:pPr lvl="1"/>
            <a:r>
              <a:rPr lang="zh-CN" altLang="en-US" dirty="0" smtClean="0"/>
              <a:t>预算假设是针对预算的关键条件进行假设，不能将有些预算的内容作为假设的内容进行假设，预算相关的数据必须是有依据或者合理逻辑的推算和计算，而不是预算假设；</a:t>
            </a:r>
            <a:endParaRPr lang="en-US" altLang="zh-CN" dirty="0" smtClean="0"/>
          </a:p>
          <a:p>
            <a:pPr lvl="1"/>
            <a:r>
              <a:rPr lang="zh-CN" altLang="en-US" dirty="0" smtClean="0"/>
              <a:t>在预算开始前，所有部门的预算假设必须获得管理层的认可和同意；</a:t>
            </a:r>
            <a:endParaRPr lang="en-US" altLang="zh-CN" dirty="0" smtClean="0"/>
          </a:p>
          <a:p>
            <a:pPr lvl="1"/>
            <a:endParaRPr lang="en-US" altLang="zh-CN" dirty="0" smtClean="0"/>
          </a:p>
          <a:p>
            <a:pPr lvl="2"/>
            <a:endParaRPr lang="zh-CN" altLang="en-US" dirty="0"/>
          </a:p>
        </p:txBody>
      </p:sp>
    </p:spTree>
    <p:extLst>
      <p:ext uri="{BB962C8B-B14F-4D97-AF65-F5344CB8AC3E}">
        <p14:creationId xmlns:p14="http://schemas.microsoft.com/office/powerpoint/2010/main" val="285561582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如何制定全面预算</a:t>
            </a:r>
          </a:p>
        </p:txBody>
      </p:sp>
      <p:sp>
        <p:nvSpPr>
          <p:cNvPr id="3" name="内容占位符 2"/>
          <p:cNvSpPr>
            <a:spLocks noGrp="1"/>
          </p:cNvSpPr>
          <p:nvPr>
            <p:ph idx="1"/>
          </p:nvPr>
        </p:nvSpPr>
        <p:spPr/>
        <p:txBody>
          <a:bodyPr/>
          <a:lstStyle/>
          <a:p>
            <a:r>
              <a:rPr lang="zh-CN" altLang="en-US" dirty="0" smtClean="0"/>
              <a:t>第三步：开始预算</a:t>
            </a:r>
            <a:endParaRPr lang="en-US" altLang="zh-CN" dirty="0" smtClean="0"/>
          </a:p>
          <a:p>
            <a:pPr lvl="1"/>
            <a:r>
              <a:rPr lang="zh-CN" altLang="en-US" dirty="0" smtClean="0"/>
              <a:t>销售部门的预算：在开始销售部门的预算前，首先要与管理层沟通，来年的销售策略：</a:t>
            </a:r>
            <a:endParaRPr lang="en-US" altLang="zh-CN" dirty="0" smtClean="0"/>
          </a:p>
          <a:p>
            <a:pPr lvl="2"/>
            <a:r>
              <a:rPr lang="zh-CN" altLang="en-US" dirty="0" smtClean="0"/>
              <a:t>产品策略：哪些产品重点推向市场，哪些替代品重点向客户推介，哪些逐步准备退市，行动计划是什么；</a:t>
            </a:r>
            <a:endParaRPr lang="en-US" altLang="zh-CN" dirty="0" smtClean="0"/>
          </a:p>
          <a:p>
            <a:pPr lvl="2"/>
            <a:r>
              <a:rPr lang="zh-CN" altLang="en-US" dirty="0" smtClean="0"/>
              <a:t>渠道策略：逐步由经销商分销商渠道转向大客户销售，原来的比例是怎么样的，新的一年如何进行比例转换；电商销售、海外市场拓展等；</a:t>
            </a:r>
            <a:endParaRPr lang="en-US" altLang="zh-CN" dirty="0" smtClean="0"/>
          </a:p>
          <a:p>
            <a:pPr lvl="2"/>
            <a:r>
              <a:rPr lang="zh-CN" altLang="en-US" dirty="0" smtClean="0"/>
              <a:t>价格策略：原有产品、新产品的价格策略；</a:t>
            </a:r>
            <a:endParaRPr lang="en-US" altLang="zh-CN" dirty="0" smtClean="0"/>
          </a:p>
          <a:p>
            <a:pPr lvl="2"/>
            <a:r>
              <a:rPr lang="zh-CN" altLang="en-US" dirty="0" smtClean="0"/>
              <a:t>市场推广策略：包括广告、市场推广、展销会的有效性分析；</a:t>
            </a:r>
            <a:endParaRPr lang="en-US" altLang="zh-CN" dirty="0" smtClean="0"/>
          </a:p>
          <a:p>
            <a:pPr lvl="2"/>
            <a:r>
              <a:rPr lang="zh-CN" altLang="en-US" dirty="0" smtClean="0"/>
              <a:t>激励策略：如何改变原有激励体系，提升销售量；</a:t>
            </a:r>
            <a:endParaRPr lang="en-US" altLang="zh-CN" dirty="0" smtClean="0"/>
          </a:p>
          <a:p>
            <a:pPr lvl="2"/>
            <a:r>
              <a:rPr lang="zh-CN" altLang="en-US" dirty="0" smtClean="0"/>
              <a:t>费用策略：持续的销售费用率降低计划；</a:t>
            </a:r>
            <a:endParaRPr lang="en-US" altLang="zh-CN" dirty="0" smtClean="0"/>
          </a:p>
          <a:p>
            <a:pPr lvl="2"/>
            <a:r>
              <a:rPr lang="zh-CN" altLang="en-US" dirty="0" smtClean="0"/>
              <a:t>。。。。。</a:t>
            </a:r>
            <a:endParaRPr lang="en-US" altLang="zh-CN" dirty="0" smtClean="0"/>
          </a:p>
          <a:p>
            <a:pPr lvl="1"/>
            <a:r>
              <a:rPr lang="zh-CN" altLang="en-US" dirty="0" smtClean="0"/>
              <a:t>这些策略的确定，是衡量预算合理性的指标之一；</a:t>
            </a:r>
            <a:endParaRPr lang="en-US" altLang="zh-CN" dirty="0" smtClean="0"/>
          </a:p>
          <a:p>
            <a:pPr lvl="1"/>
            <a:endParaRPr lang="en-US" altLang="zh-CN" dirty="0" smtClean="0"/>
          </a:p>
          <a:p>
            <a:pPr lvl="1"/>
            <a:endParaRPr lang="zh-CN" altLang="en-US" dirty="0"/>
          </a:p>
        </p:txBody>
      </p:sp>
    </p:spTree>
    <p:extLst>
      <p:ext uri="{BB962C8B-B14F-4D97-AF65-F5344CB8AC3E}">
        <p14:creationId xmlns:p14="http://schemas.microsoft.com/office/powerpoint/2010/main" val="2294517885"/>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p:txBody>
          <a:bodyPr/>
          <a:lstStyle/>
          <a:p>
            <a:r>
              <a:rPr lang="zh-CN" altLang="en-US" sz="1800" dirty="0" smtClean="0"/>
              <a:t>在这些销售策略确定后，销售部门可以启动销售预算的工作了：</a:t>
            </a:r>
            <a:endParaRPr lang="en-US" altLang="zh-CN" sz="1800" dirty="0" smtClean="0"/>
          </a:p>
          <a:p>
            <a:pPr lvl="1"/>
            <a:r>
              <a:rPr lang="zh-CN" altLang="en-US" sz="1800" dirty="0" smtClean="0"/>
              <a:t>如前所述，销售预算也是从细到粗进行的，即从区域甚至销售人员到销售部，销售预算包括销售收入预算和销售费用预算（包括市场费用预算）</a:t>
            </a:r>
            <a:endParaRPr lang="en-US" altLang="zh-CN" sz="1800" dirty="0" smtClean="0"/>
          </a:p>
          <a:p>
            <a:pPr lvl="2"/>
            <a:r>
              <a:rPr lang="zh-CN" altLang="en-US" sz="1800" dirty="0" smtClean="0"/>
              <a:t>销售收入预算：</a:t>
            </a:r>
            <a:endParaRPr lang="en-US" altLang="zh-CN" sz="1800" dirty="0" smtClean="0"/>
          </a:p>
          <a:p>
            <a:pPr lvl="3"/>
            <a:r>
              <a:rPr lang="zh-CN" altLang="en-US" sz="1800" dirty="0" smtClean="0"/>
              <a:t>按照前述确定的销售策略，按照区域、渠道、产品等几个维度进行收入预算；</a:t>
            </a:r>
            <a:endParaRPr lang="en-US" altLang="zh-CN" sz="1800" dirty="0" smtClean="0"/>
          </a:p>
          <a:p>
            <a:pPr lvl="3"/>
            <a:r>
              <a:rPr lang="zh-CN" altLang="en-US" sz="1800" dirty="0" smtClean="0"/>
              <a:t>预算的所有数据必须是有逻辑推理的或者是有基本依据的，比如某大客户下一年的采购计划以及我们公司所占的份额；又比如经销商上年的销售情况，今年根据市场判断略有上升或者持平；</a:t>
            </a:r>
            <a:endParaRPr lang="en-US" altLang="zh-CN" sz="1800" dirty="0" smtClean="0"/>
          </a:p>
          <a:p>
            <a:pPr lvl="3"/>
            <a:r>
              <a:rPr lang="zh-CN" altLang="en-US" sz="1800" dirty="0" smtClean="0"/>
              <a:t>预算必须合理的加入管理层的意志和要求，比方说某些产品或者渠道销售额有一定比例的提升；</a:t>
            </a:r>
            <a:endParaRPr lang="en-US" altLang="zh-CN" sz="1800" dirty="0" smtClean="0"/>
          </a:p>
          <a:p>
            <a:pPr lvl="2"/>
            <a:r>
              <a:rPr lang="zh-CN" altLang="en-US" sz="1800" dirty="0" smtClean="0"/>
              <a:t>由于预算的结果与管理者绩效相关，这其中必然存在着销售管理人员和销售人员与管理层讨价还价的过程，但总的原则是预算的结果是符合</a:t>
            </a:r>
            <a:r>
              <a:rPr lang="en-US" altLang="zh-CN" sz="1800" dirty="0" smtClean="0"/>
              <a:t>SMART</a:t>
            </a:r>
            <a:r>
              <a:rPr lang="zh-CN" altLang="en-US" sz="1800" dirty="0" smtClean="0"/>
              <a:t>原则以及“摘苹果”原理；</a:t>
            </a:r>
            <a:endParaRPr lang="en-US" altLang="zh-CN" sz="1800" dirty="0" smtClean="0"/>
          </a:p>
          <a:p>
            <a:pPr lvl="2"/>
            <a:r>
              <a:rPr lang="zh-CN" altLang="en-US" sz="1800" dirty="0" smtClean="0"/>
              <a:t>通常切忌直接填写财务给予的销售预算表格，而是由销售部门的“细”再自动汇总为财务部门的粗的数据。</a:t>
            </a:r>
            <a:endParaRPr lang="en-US" altLang="zh-CN" sz="1800" dirty="0" smtClean="0"/>
          </a:p>
          <a:p>
            <a:pPr lvl="2"/>
            <a:endParaRPr lang="zh-CN" altLang="en-US" dirty="0"/>
          </a:p>
        </p:txBody>
      </p:sp>
    </p:spTree>
    <p:extLst>
      <p:ext uri="{BB962C8B-B14F-4D97-AF65-F5344CB8AC3E}">
        <p14:creationId xmlns:p14="http://schemas.microsoft.com/office/powerpoint/2010/main" val="1272151369"/>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p:txBody>
          <a:bodyPr/>
          <a:lstStyle/>
          <a:p>
            <a:r>
              <a:rPr lang="zh-CN" altLang="en-US" dirty="0" smtClean="0"/>
              <a:t>销售费用预算：</a:t>
            </a:r>
            <a:endParaRPr lang="en-US" altLang="zh-CN" dirty="0" smtClean="0"/>
          </a:p>
          <a:p>
            <a:pPr lvl="1"/>
            <a:r>
              <a:rPr lang="zh-CN" altLang="en-US" dirty="0" smtClean="0"/>
              <a:t>销售费用包括销售过程费用、售前、售中、售后费用，在捷捷也还包括市场拓展费用，同时包括销售人员工资、提成和奖金；</a:t>
            </a:r>
            <a:endParaRPr lang="en-US" altLang="zh-CN" dirty="0" smtClean="0"/>
          </a:p>
          <a:p>
            <a:pPr lvl="1"/>
            <a:r>
              <a:rPr lang="zh-CN" altLang="en-US" dirty="0" smtClean="0"/>
              <a:t>销售费用的预算一部分可以根据历史数据，推算出销售过程费用，但颗粒度要适中，切忌颗粒度过粗或者过细；比如售前、售中、售后的费用要分开，通过这样的分类预算和数据积累，日后各类数据的分析和对比越有说明性；而招待费用等只要参照历史数据，按照一定的比例进行预算，而无需预算每一次的应酬和招待费用；</a:t>
            </a:r>
            <a:endParaRPr lang="en-US" altLang="zh-CN" dirty="0" smtClean="0"/>
          </a:p>
          <a:p>
            <a:r>
              <a:rPr lang="zh-CN" altLang="en-US" dirty="0" smtClean="0"/>
              <a:t>由于产品有淡旺季的原因，无论是销售收入预算还是销售费用预算均建议细到每个月，或者至少细到每个季度，季度内的月份按照均摊原则进行；</a:t>
            </a:r>
            <a:endParaRPr lang="en-US" altLang="zh-CN" dirty="0" smtClean="0"/>
          </a:p>
          <a:p>
            <a:r>
              <a:rPr lang="zh-CN" altLang="en-US" dirty="0" smtClean="0"/>
              <a:t>对于特殊的大项目或者客户开拓，可以另外进行预算，但最终数据将并入整个销售数据</a:t>
            </a:r>
            <a:endParaRPr lang="en-US" altLang="zh-CN" dirty="0" smtClean="0"/>
          </a:p>
          <a:p>
            <a:pPr lvl="1"/>
            <a:endParaRPr lang="zh-CN" altLang="en-US" dirty="0"/>
          </a:p>
        </p:txBody>
      </p:sp>
    </p:spTree>
    <p:extLst>
      <p:ext uri="{BB962C8B-B14F-4D97-AF65-F5344CB8AC3E}">
        <p14:creationId xmlns:p14="http://schemas.microsoft.com/office/powerpoint/2010/main" val="920505217"/>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p:txBody>
          <a:bodyPr/>
          <a:lstStyle/>
          <a:p>
            <a:r>
              <a:rPr lang="zh-CN" altLang="en-US" sz="1800" dirty="0" smtClean="0"/>
              <a:t>预算的合理性判断：</a:t>
            </a:r>
            <a:endParaRPr lang="en-US" altLang="zh-CN" sz="1800" dirty="0" smtClean="0"/>
          </a:p>
          <a:p>
            <a:pPr lvl="1"/>
            <a:r>
              <a:rPr lang="zh-CN" altLang="en-US" sz="1800" dirty="0" smtClean="0"/>
              <a:t>对于销售预算的合理性判断除了整体销售额是否与上升预期基本吻合外，还要从以下几个指标与历史数据进行对比：</a:t>
            </a:r>
            <a:endParaRPr lang="en-US" altLang="zh-CN" sz="1800" dirty="0" smtClean="0"/>
          </a:p>
          <a:p>
            <a:pPr lvl="2"/>
            <a:r>
              <a:rPr lang="zh-CN" altLang="en-US" sz="1800" dirty="0" smtClean="0"/>
              <a:t>人均销售额（与销售人员的人头预算相关）</a:t>
            </a:r>
            <a:endParaRPr lang="en-US" altLang="zh-CN" sz="1800" dirty="0" smtClean="0"/>
          </a:p>
          <a:p>
            <a:pPr lvl="2"/>
            <a:r>
              <a:rPr lang="zh-CN" altLang="en-US" sz="1800" dirty="0" smtClean="0"/>
              <a:t>销售费用率</a:t>
            </a:r>
            <a:endParaRPr lang="en-US" altLang="zh-CN" sz="1800" dirty="0" smtClean="0"/>
          </a:p>
          <a:p>
            <a:pPr lvl="2"/>
            <a:r>
              <a:rPr lang="zh-CN" altLang="en-US" sz="1800" dirty="0" smtClean="0"/>
              <a:t>渠道比例是否与销售渠道策略相符合；</a:t>
            </a:r>
            <a:endParaRPr lang="en-US" altLang="zh-CN" sz="1800" dirty="0" smtClean="0"/>
          </a:p>
          <a:p>
            <a:pPr lvl="2"/>
            <a:r>
              <a:rPr lang="zh-CN" altLang="en-US" sz="1800" dirty="0" smtClean="0"/>
              <a:t>销售额</a:t>
            </a:r>
            <a:r>
              <a:rPr lang="en-US" altLang="zh-CN" sz="1800" dirty="0" smtClean="0"/>
              <a:t>/</a:t>
            </a:r>
            <a:r>
              <a:rPr lang="zh-CN" altLang="en-US" sz="1800" dirty="0" smtClean="0"/>
              <a:t>市场推广费用，是否上升；</a:t>
            </a:r>
            <a:endParaRPr lang="en-US" altLang="zh-CN" sz="1800" dirty="0" smtClean="0"/>
          </a:p>
          <a:p>
            <a:pPr lvl="2"/>
            <a:r>
              <a:rPr lang="zh-CN" altLang="en-US" sz="1800" dirty="0" smtClean="0"/>
              <a:t>销售额</a:t>
            </a:r>
            <a:r>
              <a:rPr lang="en-US" altLang="zh-CN" sz="1800" dirty="0" smtClean="0"/>
              <a:t>/</a:t>
            </a:r>
            <a:r>
              <a:rPr lang="zh-CN" altLang="en-US" sz="1800" dirty="0" smtClean="0"/>
              <a:t>售前人数 以及销售额</a:t>
            </a:r>
            <a:r>
              <a:rPr lang="en-US" altLang="zh-CN" sz="1800" dirty="0" smtClean="0"/>
              <a:t>/</a:t>
            </a:r>
            <a:r>
              <a:rPr lang="zh-CN" altLang="en-US" sz="1800" dirty="0" smtClean="0"/>
              <a:t>售后人数</a:t>
            </a:r>
            <a:endParaRPr lang="en-US" altLang="zh-CN" sz="1800" dirty="0" smtClean="0"/>
          </a:p>
          <a:p>
            <a:pPr lvl="2"/>
            <a:r>
              <a:rPr lang="zh-CN" altLang="en-US" sz="1800" dirty="0" smtClean="0"/>
              <a:t>。。。。。</a:t>
            </a:r>
            <a:endParaRPr lang="en-US" altLang="zh-CN" sz="1800" dirty="0" smtClean="0"/>
          </a:p>
          <a:p>
            <a:pPr lvl="1"/>
            <a:r>
              <a:rPr lang="zh-CN" altLang="en-US" sz="1800" dirty="0" smtClean="0"/>
              <a:t>除非有合理的解释或者特别的新产品推广需要，否则以上指标应该是逐步优化的</a:t>
            </a:r>
            <a:endParaRPr lang="en-US" altLang="zh-CN" sz="1800" dirty="0" smtClean="0"/>
          </a:p>
          <a:p>
            <a:pPr lvl="1"/>
            <a:r>
              <a:rPr lang="zh-CN" altLang="en-US" sz="1800" dirty="0" smtClean="0"/>
              <a:t>在进行对比分析时，要确保对比的内容所包含的科目是一致的，否则会误导管理者做出错误的判断和决定。</a:t>
            </a:r>
            <a:endParaRPr lang="en-US" altLang="zh-CN" sz="1800" dirty="0" smtClean="0"/>
          </a:p>
          <a:p>
            <a:pPr lvl="1"/>
            <a:r>
              <a:rPr lang="zh-CN" altLang="en-US" sz="1800" dirty="0" smtClean="0"/>
              <a:t>通常销售人头预算及人员相关的费用和薪酬、提成预算又人力资源部统一编制；</a:t>
            </a:r>
            <a:endParaRPr lang="zh-CN" altLang="en-US" sz="1800" dirty="0"/>
          </a:p>
        </p:txBody>
      </p:sp>
    </p:spTree>
    <p:extLst>
      <p:ext uri="{BB962C8B-B14F-4D97-AF65-F5344CB8AC3E}">
        <p14:creationId xmlns:p14="http://schemas.microsoft.com/office/powerpoint/2010/main" val="2437972747"/>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a:xfrm>
            <a:off x="579060" y="1124744"/>
            <a:ext cx="7799916" cy="5014912"/>
          </a:xfrm>
        </p:spPr>
        <p:txBody>
          <a:bodyPr/>
          <a:lstStyle/>
          <a:p>
            <a:r>
              <a:rPr lang="zh-CN" altLang="en-US" dirty="0" smtClean="0"/>
              <a:t>制造部门预算：</a:t>
            </a:r>
            <a:endParaRPr lang="en-US" altLang="zh-CN" dirty="0" smtClean="0"/>
          </a:p>
          <a:p>
            <a:pPr lvl="1"/>
            <a:r>
              <a:rPr lang="zh-CN" altLang="en-US" dirty="0" smtClean="0"/>
              <a:t>确定新的一年产量要求：</a:t>
            </a:r>
            <a:endParaRPr lang="en-US" altLang="zh-CN" dirty="0" smtClean="0"/>
          </a:p>
          <a:p>
            <a:pPr lvl="2"/>
            <a:r>
              <a:rPr lang="zh-CN" altLang="en-US" dirty="0" smtClean="0"/>
              <a:t>产量预算（某类产品）</a:t>
            </a:r>
            <a:r>
              <a:rPr lang="en-US" altLang="zh-CN" dirty="0" smtClean="0"/>
              <a:t>=</a:t>
            </a:r>
            <a:r>
              <a:rPr lang="zh-CN" altLang="en-US" dirty="0" smtClean="0"/>
              <a:t>销售计划</a:t>
            </a:r>
            <a:r>
              <a:rPr lang="en-US" altLang="zh-CN" dirty="0" smtClean="0"/>
              <a:t>-</a:t>
            </a:r>
            <a:r>
              <a:rPr lang="zh-CN" altLang="en-US" dirty="0" smtClean="0"/>
              <a:t>期初数</a:t>
            </a:r>
            <a:r>
              <a:rPr lang="en-US" altLang="zh-CN" dirty="0" smtClean="0"/>
              <a:t>+</a:t>
            </a:r>
            <a:r>
              <a:rPr lang="zh-CN" altLang="en-US" dirty="0" smtClean="0"/>
              <a:t>期末计划数</a:t>
            </a:r>
            <a:endParaRPr lang="en-US" altLang="zh-CN" dirty="0" smtClean="0"/>
          </a:p>
          <a:p>
            <a:pPr lvl="2"/>
            <a:r>
              <a:rPr lang="zh-CN" altLang="en-US" dirty="0" smtClean="0"/>
              <a:t>产量预算也是根据销售计划按照月进行的；</a:t>
            </a:r>
            <a:endParaRPr lang="en-US" altLang="zh-CN" dirty="0" smtClean="0"/>
          </a:p>
          <a:p>
            <a:pPr lvl="1"/>
            <a:r>
              <a:rPr lang="zh-CN" altLang="en-US" dirty="0" smtClean="0"/>
              <a:t>根据年度的产量预算、设备效率、合格产品率进行排班计划；</a:t>
            </a:r>
            <a:endParaRPr lang="en-US" altLang="zh-CN" dirty="0" smtClean="0"/>
          </a:p>
          <a:p>
            <a:pPr lvl="1"/>
            <a:r>
              <a:rPr lang="zh-CN" altLang="en-US" dirty="0" smtClean="0"/>
              <a:t>根据排班计划，推出人头计划，根据人头计划，推出人力成本计划（人力资源部的工作）</a:t>
            </a:r>
            <a:endParaRPr lang="en-US" altLang="zh-CN" dirty="0" smtClean="0"/>
          </a:p>
          <a:p>
            <a:pPr lvl="1"/>
            <a:r>
              <a:rPr lang="zh-CN" altLang="en-US" dirty="0" smtClean="0"/>
              <a:t>同时，根据产量计划，推出物料需求计划（依据</a:t>
            </a:r>
            <a:r>
              <a:rPr lang="en-US" altLang="zh-CN" dirty="0" smtClean="0"/>
              <a:t>BOM</a:t>
            </a:r>
            <a:r>
              <a:rPr lang="zh-CN" altLang="en-US" dirty="0" smtClean="0"/>
              <a:t>清单）、变动成本（水、电气）计划、固定成本计划等；</a:t>
            </a:r>
            <a:endParaRPr lang="en-US" altLang="zh-CN" dirty="0" smtClean="0"/>
          </a:p>
          <a:p>
            <a:pPr lvl="1"/>
            <a:r>
              <a:rPr lang="zh-CN" altLang="en-US" dirty="0" smtClean="0"/>
              <a:t>根据以上产量和成本，确定不同不同产品的标准成本；</a:t>
            </a:r>
            <a:endParaRPr lang="en-US" altLang="zh-CN" dirty="0" smtClean="0"/>
          </a:p>
          <a:p>
            <a:pPr lvl="1"/>
            <a:r>
              <a:rPr lang="zh-CN" altLang="en-US" dirty="0" smtClean="0"/>
              <a:t>依据持续的成本降低要求，作出改进计划，依据改进计划，进行人头、设备效率、成品合格率提升的要求进行预算修正和完善</a:t>
            </a:r>
            <a:endParaRPr lang="en-US" altLang="zh-CN" dirty="0" smtClean="0"/>
          </a:p>
          <a:p>
            <a:pPr lvl="1"/>
            <a:r>
              <a:rPr lang="zh-CN" altLang="en-US" dirty="0" smtClean="0"/>
              <a:t>对应的，推出在线检查员、机修、工艺人员的数量和编制；</a:t>
            </a:r>
            <a:endParaRPr lang="en-US" altLang="zh-CN" dirty="0" smtClean="0"/>
          </a:p>
          <a:p>
            <a:pPr lvl="1"/>
            <a:r>
              <a:rPr lang="zh-CN" altLang="en-US" dirty="0" smtClean="0"/>
              <a:t>推出相应人员的薪酬福利预算</a:t>
            </a:r>
            <a:endParaRPr lang="en-US" altLang="zh-CN" dirty="0" smtClean="0"/>
          </a:p>
          <a:p>
            <a:pPr lvl="2"/>
            <a:endParaRPr lang="zh-CN" altLang="en-US" dirty="0"/>
          </a:p>
        </p:txBody>
      </p:sp>
    </p:spTree>
    <p:extLst>
      <p:ext uri="{BB962C8B-B14F-4D97-AF65-F5344CB8AC3E}">
        <p14:creationId xmlns:p14="http://schemas.microsoft.com/office/powerpoint/2010/main" val="616649790"/>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3400051538"/>
              </p:ext>
            </p:extLst>
          </p:nvPr>
        </p:nvGraphicFramePr>
        <p:xfrm>
          <a:off x="1007511" y="2276872"/>
          <a:ext cx="7128978" cy="108012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858247"/>
                <a:gridCol w="6270731"/>
              </a:tblGrid>
              <a:tr h="1080120">
                <a:tc>
                  <a:txBody>
                    <a:bodyPr/>
                    <a:lstStyle/>
                    <a:p>
                      <a:pPr algn="ctr"/>
                      <a:r>
                        <a:rPr lang="en-US" altLang="zh-CN" sz="4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txBody>
                  <a:tcPr anchor="ctr">
                    <a:lnL w="5715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400" rtl="0" eaLnBrk="1" latinLnBrk="0" hangingPunct="1"/>
                      <a:r>
                        <a:rPr lang="zh-CN" altLang="en-US" sz="4000" b="1" kern="1200" dirty="0" smtClean="0">
                          <a:solidFill>
                            <a:schemeClr val="bg1">
                              <a:lumMod val="9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全面预算的基本概念</a:t>
                      </a:r>
                      <a:endParaRPr lang="zh-CN" altLang="en-US" sz="4000" b="1" kern="1200" dirty="0">
                        <a:solidFill>
                          <a:schemeClr val="bg1">
                            <a:lumMod val="9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a:txBody>
                  <a:tcPr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75000"/>
                      </a:schemeClr>
                    </a:solidFill>
                  </a:tcPr>
                </a:tc>
              </a:tr>
            </a:tbl>
          </a:graphicData>
        </a:graphic>
      </p:graphicFrame>
    </p:spTree>
    <p:extLst>
      <p:ext uri="{BB962C8B-B14F-4D97-AF65-F5344CB8AC3E}">
        <p14:creationId xmlns:p14="http://schemas.microsoft.com/office/powerpoint/2010/main" val="3400102215"/>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p:txBody>
          <a:bodyPr/>
          <a:lstStyle/>
          <a:p>
            <a:r>
              <a:rPr lang="zh-CN" altLang="en-US" dirty="0" smtClean="0"/>
              <a:t>品质、设施、工程部门预算：</a:t>
            </a:r>
            <a:endParaRPr lang="en-US" altLang="zh-CN" dirty="0" smtClean="0"/>
          </a:p>
          <a:p>
            <a:pPr lvl="1"/>
            <a:r>
              <a:rPr lang="zh-CN" altLang="en-US" dirty="0" smtClean="0"/>
              <a:t>回顾组织架构，确定岗位和岗位工作内容；</a:t>
            </a:r>
            <a:endParaRPr lang="en-US" altLang="zh-CN" dirty="0" smtClean="0"/>
          </a:p>
          <a:p>
            <a:pPr lvl="1"/>
            <a:r>
              <a:rPr lang="zh-CN" altLang="en-US" dirty="0" smtClean="0"/>
              <a:t>确定人头数，确定招聘</a:t>
            </a:r>
            <a:r>
              <a:rPr lang="en-US" altLang="zh-CN" dirty="0" smtClean="0"/>
              <a:t>/</a:t>
            </a:r>
            <a:r>
              <a:rPr lang="zh-CN" altLang="en-US" dirty="0" smtClean="0"/>
              <a:t>裁员计划进而由人力资源部确定人力成本预算；</a:t>
            </a:r>
            <a:endParaRPr lang="en-US" altLang="zh-CN" dirty="0" smtClean="0"/>
          </a:p>
          <a:p>
            <a:pPr lvl="1"/>
            <a:r>
              <a:rPr lang="zh-CN" altLang="en-US" dirty="0"/>
              <a:t>各</a:t>
            </a:r>
            <a:r>
              <a:rPr lang="zh-CN" altLang="en-US" dirty="0" smtClean="0"/>
              <a:t>类特别项目预算，根据年度计划进行测算‘</a:t>
            </a:r>
            <a:endParaRPr lang="en-US" altLang="zh-CN" dirty="0" smtClean="0"/>
          </a:p>
          <a:p>
            <a:pPr lvl="1"/>
            <a:r>
              <a:rPr lang="zh-CN" altLang="en-US" dirty="0"/>
              <a:t>各</a:t>
            </a:r>
            <a:r>
              <a:rPr lang="zh-CN" altLang="en-US" dirty="0" smtClean="0"/>
              <a:t>类备品、备件的采购计划；（依据产量及设备使用情况测算）</a:t>
            </a:r>
            <a:endParaRPr lang="en-US" altLang="zh-CN" dirty="0" smtClean="0"/>
          </a:p>
          <a:p>
            <a:pPr lvl="1"/>
            <a:r>
              <a:rPr lang="zh-CN" altLang="en-US" dirty="0" smtClean="0"/>
              <a:t>差旅、招待等费用；</a:t>
            </a:r>
            <a:endParaRPr lang="en-US" altLang="zh-CN" dirty="0" smtClean="0"/>
          </a:p>
          <a:p>
            <a:pPr lvl="1"/>
            <a:r>
              <a:rPr lang="zh-CN" altLang="en-US" dirty="0" smtClean="0"/>
              <a:t>各类认证费用等；</a:t>
            </a:r>
            <a:endParaRPr lang="en-US" altLang="zh-CN" dirty="0" smtClean="0"/>
          </a:p>
          <a:p>
            <a:pPr lvl="1"/>
            <a:r>
              <a:rPr lang="zh-CN" altLang="en-US" dirty="0" smtClean="0"/>
              <a:t>外协维修和加工费用；</a:t>
            </a:r>
            <a:endParaRPr lang="en-US" altLang="zh-CN" dirty="0" smtClean="0"/>
          </a:p>
          <a:p>
            <a:pPr lvl="1"/>
            <a:r>
              <a:rPr lang="zh-CN" altLang="en-US" dirty="0" smtClean="0"/>
              <a:t>材料费用；</a:t>
            </a:r>
            <a:endParaRPr lang="en-US" altLang="zh-CN" dirty="0" smtClean="0"/>
          </a:p>
          <a:p>
            <a:pPr lvl="1"/>
            <a:r>
              <a:rPr lang="zh-CN" altLang="en-US" dirty="0" smtClean="0"/>
              <a:t>外部咨询费用；</a:t>
            </a:r>
            <a:endParaRPr lang="en-US" altLang="zh-CN" dirty="0" smtClean="0"/>
          </a:p>
          <a:p>
            <a:pPr lvl="1"/>
            <a:r>
              <a:rPr lang="zh-CN" altLang="en-US" dirty="0" smtClean="0"/>
              <a:t>其他各项费用</a:t>
            </a:r>
            <a:endParaRPr lang="zh-CN" altLang="en-US" dirty="0"/>
          </a:p>
        </p:txBody>
      </p:sp>
    </p:spTree>
    <p:extLst>
      <p:ext uri="{BB962C8B-B14F-4D97-AF65-F5344CB8AC3E}">
        <p14:creationId xmlns:p14="http://schemas.microsoft.com/office/powerpoint/2010/main" val="298622022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p:txBody>
          <a:bodyPr/>
          <a:lstStyle/>
          <a:p>
            <a:r>
              <a:rPr lang="zh-CN" altLang="en-US" dirty="0" smtClean="0"/>
              <a:t>仓储和采购部门的预算：</a:t>
            </a:r>
            <a:endParaRPr lang="en-US" altLang="zh-CN" dirty="0" smtClean="0"/>
          </a:p>
          <a:p>
            <a:pPr lvl="1"/>
            <a:r>
              <a:rPr lang="zh-CN" altLang="en-US" dirty="0"/>
              <a:t>各</a:t>
            </a:r>
            <a:r>
              <a:rPr lang="zh-CN" altLang="en-US" dirty="0" smtClean="0"/>
              <a:t>类材料的年度采购额</a:t>
            </a:r>
            <a:r>
              <a:rPr lang="en-US" altLang="zh-CN" dirty="0" smtClean="0"/>
              <a:t>=</a:t>
            </a:r>
            <a:r>
              <a:rPr lang="zh-CN" altLang="en-US" dirty="0" smtClean="0"/>
              <a:t>生产计划需要的采购量</a:t>
            </a:r>
            <a:r>
              <a:rPr lang="en-US" altLang="zh-CN" dirty="0" smtClean="0"/>
              <a:t>-</a:t>
            </a:r>
            <a:r>
              <a:rPr lang="zh-CN" altLang="en-US" dirty="0" smtClean="0"/>
              <a:t>期初数</a:t>
            </a:r>
            <a:r>
              <a:rPr lang="en-US" altLang="zh-CN" dirty="0" smtClean="0"/>
              <a:t>+</a:t>
            </a:r>
            <a:r>
              <a:rPr lang="zh-CN" altLang="en-US" dirty="0" smtClean="0"/>
              <a:t>期末数</a:t>
            </a:r>
            <a:endParaRPr lang="en-US" altLang="zh-CN" dirty="0" smtClean="0"/>
          </a:p>
          <a:p>
            <a:pPr lvl="1"/>
            <a:r>
              <a:rPr lang="zh-CN" altLang="en-US" dirty="0" smtClean="0"/>
              <a:t>采购部门在进行年度采购预算的时候，要主材进行价格趋势判断，并依据判断结果，假设下年度的价格，然后进行采购费用预算；</a:t>
            </a:r>
            <a:endParaRPr lang="en-US" altLang="zh-CN" dirty="0" smtClean="0"/>
          </a:p>
          <a:p>
            <a:pPr lvl="1"/>
            <a:r>
              <a:rPr lang="zh-CN" altLang="en-US" dirty="0" smtClean="0"/>
              <a:t>在采购预算过程中，采购人员要充分考虑安全库存、价格趋势、供应商交货周期等多方面矛盾的因素，以库存最小化为原则，进行采购预算；</a:t>
            </a:r>
            <a:endParaRPr lang="en-US" altLang="zh-CN" dirty="0" smtClean="0"/>
          </a:p>
          <a:p>
            <a:pPr lvl="1"/>
            <a:r>
              <a:rPr lang="zh-CN" altLang="en-US" dirty="0" smtClean="0"/>
              <a:t>采购和仓储预算中，要考虑过期原材料的处理，依据处理时间以及假设的价格，进行过期原物料出售或者置换收入预算；</a:t>
            </a:r>
            <a:endParaRPr lang="en-US" altLang="zh-CN" dirty="0" smtClean="0"/>
          </a:p>
          <a:p>
            <a:pPr lvl="1"/>
            <a:endParaRPr lang="zh-CN" altLang="en-US" dirty="0"/>
          </a:p>
        </p:txBody>
      </p:sp>
    </p:spTree>
    <p:extLst>
      <p:ext uri="{BB962C8B-B14F-4D97-AF65-F5344CB8AC3E}">
        <p14:creationId xmlns:p14="http://schemas.microsoft.com/office/powerpoint/2010/main" val="3517021473"/>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如何制定全面预算</a:t>
            </a:r>
          </a:p>
        </p:txBody>
      </p:sp>
      <p:sp>
        <p:nvSpPr>
          <p:cNvPr id="3" name="内容占位符 2"/>
          <p:cNvSpPr>
            <a:spLocks noGrp="1"/>
          </p:cNvSpPr>
          <p:nvPr>
            <p:ph idx="1"/>
          </p:nvPr>
        </p:nvSpPr>
        <p:spPr/>
        <p:txBody>
          <a:bodyPr/>
          <a:lstStyle/>
          <a:p>
            <a:r>
              <a:rPr lang="zh-CN" altLang="en-US" dirty="0" smtClean="0"/>
              <a:t>制造部门预算判断：</a:t>
            </a:r>
            <a:endParaRPr lang="en-US" altLang="zh-CN" dirty="0" smtClean="0"/>
          </a:p>
          <a:p>
            <a:pPr lvl="1"/>
            <a:r>
              <a:rPr lang="zh-CN" altLang="en-US" dirty="0" smtClean="0"/>
              <a:t>直接人员人均产出</a:t>
            </a:r>
            <a:endParaRPr lang="en-US" altLang="zh-CN" dirty="0" smtClean="0"/>
          </a:p>
          <a:p>
            <a:pPr lvl="1"/>
            <a:r>
              <a:rPr lang="zh-CN" altLang="en-US" dirty="0" smtClean="0"/>
              <a:t>准直人员人均产出</a:t>
            </a:r>
            <a:endParaRPr lang="en-US" altLang="zh-CN" dirty="0" smtClean="0"/>
          </a:p>
          <a:p>
            <a:pPr lvl="1"/>
            <a:r>
              <a:rPr lang="zh-CN" altLang="en-US" dirty="0" smtClean="0"/>
              <a:t>制造部门人员</a:t>
            </a:r>
            <a:r>
              <a:rPr lang="en-US" altLang="zh-CN" dirty="0" smtClean="0"/>
              <a:t>/</a:t>
            </a:r>
            <a:r>
              <a:rPr lang="zh-CN" altLang="en-US" dirty="0" smtClean="0"/>
              <a:t>制造管理人员</a:t>
            </a:r>
            <a:endParaRPr lang="en-US" altLang="zh-CN" dirty="0" smtClean="0"/>
          </a:p>
          <a:p>
            <a:pPr lvl="1"/>
            <a:r>
              <a:rPr lang="zh-CN" altLang="en-US" dirty="0" smtClean="0"/>
              <a:t>单位</a:t>
            </a:r>
            <a:r>
              <a:rPr lang="en-US" altLang="zh-CN" dirty="0" smtClean="0"/>
              <a:t>SKU</a:t>
            </a:r>
            <a:r>
              <a:rPr lang="zh-CN" altLang="en-US" dirty="0" smtClean="0"/>
              <a:t>产品物料耗用</a:t>
            </a:r>
            <a:endParaRPr lang="en-US" altLang="zh-CN" dirty="0" smtClean="0"/>
          </a:p>
          <a:p>
            <a:pPr lvl="1"/>
            <a:r>
              <a:rPr lang="zh-CN" altLang="en-US" dirty="0" smtClean="0"/>
              <a:t>设备维修费用</a:t>
            </a:r>
            <a:r>
              <a:rPr lang="en-US" altLang="zh-CN" dirty="0" smtClean="0"/>
              <a:t>/</a:t>
            </a:r>
            <a:r>
              <a:rPr lang="zh-CN" altLang="en-US" dirty="0" smtClean="0"/>
              <a:t>产出</a:t>
            </a:r>
            <a:endParaRPr lang="en-US" altLang="zh-CN" dirty="0" smtClean="0"/>
          </a:p>
          <a:p>
            <a:pPr lvl="1"/>
            <a:r>
              <a:rPr lang="zh-CN" altLang="en-US" dirty="0" smtClean="0"/>
              <a:t>标准成本对比</a:t>
            </a:r>
            <a:endParaRPr lang="en-US" altLang="zh-CN" dirty="0" smtClean="0"/>
          </a:p>
          <a:p>
            <a:pPr lvl="1"/>
            <a:r>
              <a:rPr lang="zh-CN" altLang="en-US" dirty="0" smtClean="0"/>
              <a:t>投入产出对比：产值</a:t>
            </a:r>
            <a:r>
              <a:rPr lang="en-US" altLang="zh-CN" dirty="0" smtClean="0"/>
              <a:t>/</a:t>
            </a:r>
            <a:r>
              <a:rPr lang="zh-CN" altLang="en-US" dirty="0" smtClean="0"/>
              <a:t>制造部门总人力成本</a:t>
            </a:r>
            <a:endParaRPr lang="en-US" altLang="zh-CN" dirty="0" smtClean="0"/>
          </a:p>
          <a:p>
            <a:pPr lvl="1"/>
            <a:r>
              <a:rPr lang="zh-CN" altLang="en-US" dirty="0" smtClean="0"/>
              <a:t>产值</a:t>
            </a:r>
            <a:r>
              <a:rPr lang="en-US" altLang="zh-CN" dirty="0" smtClean="0"/>
              <a:t>/</a:t>
            </a:r>
            <a:r>
              <a:rPr lang="zh-CN" altLang="en-US" dirty="0" smtClean="0"/>
              <a:t>维修费用</a:t>
            </a:r>
            <a:endParaRPr lang="en-US" altLang="zh-CN" dirty="0" smtClean="0"/>
          </a:p>
          <a:p>
            <a:pPr lvl="1"/>
            <a:endParaRPr lang="en-US" altLang="zh-CN" dirty="0" smtClean="0"/>
          </a:p>
          <a:p>
            <a:pPr lvl="1"/>
            <a:endParaRPr lang="zh-CN" altLang="en-US" dirty="0"/>
          </a:p>
        </p:txBody>
      </p:sp>
    </p:spTree>
    <p:extLst>
      <p:ext uri="{BB962C8B-B14F-4D97-AF65-F5344CB8AC3E}">
        <p14:creationId xmlns:p14="http://schemas.microsoft.com/office/powerpoint/2010/main" val="61128842"/>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p:txBody>
          <a:bodyPr/>
          <a:lstStyle/>
          <a:p>
            <a:r>
              <a:rPr lang="zh-CN" altLang="en-US" dirty="0" smtClean="0"/>
              <a:t>研发部门预算制定：</a:t>
            </a:r>
            <a:endParaRPr lang="en-US" altLang="zh-CN" dirty="0" smtClean="0"/>
          </a:p>
          <a:p>
            <a:pPr lvl="1"/>
            <a:r>
              <a:rPr lang="zh-CN" altLang="en-US" dirty="0" smtClean="0"/>
              <a:t>制定完整的年度研发计划；</a:t>
            </a:r>
            <a:endParaRPr lang="en-US" altLang="zh-CN" dirty="0" smtClean="0"/>
          </a:p>
          <a:p>
            <a:pPr lvl="1"/>
            <a:r>
              <a:rPr lang="zh-CN" altLang="en-US" dirty="0" smtClean="0"/>
              <a:t>基于年度研发计划编制和优化组织及人头编制；</a:t>
            </a:r>
            <a:endParaRPr lang="en-US" altLang="zh-CN" dirty="0" smtClean="0"/>
          </a:p>
          <a:p>
            <a:pPr lvl="1"/>
            <a:r>
              <a:rPr lang="zh-CN" altLang="en-US" dirty="0" smtClean="0"/>
              <a:t>依据人头确定人力招聘</a:t>
            </a:r>
            <a:r>
              <a:rPr lang="en-US" altLang="zh-CN" dirty="0" smtClean="0"/>
              <a:t>/</a:t>
            </a:r>
            <a:r>
              <a:rPr lang="zh-CN" altLang="en-US" dirty="0" smtClean="0"/>
              <a:t>裁减计划；</a:t>
            </a:r>
            <a:endParaRPr lang="en-US" altLang="zh-CN" dirty="0" smtClean="0"/>
          </a:p>
          <a:p>
            <a:pPr lvl="1"/>
            <a:r>
              <a:rPr lang="zh-CN" altLang="en-US" dirty="0" smtClean="0"/>
              <a:t>依据研发计划，预算材料费用、小试、中试费用</a:t>
            </a:r>
            <a:endParaRPr lang="en-US" altLang="zh-CN" dirty="0" smtClean="0"/>
          </a:p>
          <a:p>
            <a:pPr lvl="1"/>
            <a:r>
              <a:rPr lang="zh-CN" altLang="en-US" dirty="0" smtClean="0"/>
              <a:t>项目申报、专利申报费用；</a:t>
            </a:r>
            <a:endParaRPr lang="en-US" altLang="zh-CN" dirty="0" smtClean="0"/>
          </a:p>
          <a:p>
            <a:pPr lvl="1"/>
            <a:r>
              <a:rPr lang="zh-CN" altLang="en-US" dirty="0" smtClean="0"/>
              <a:t>高科技企业维持费用；</a:t>
            </a:r>
            <a:endParaRPr lang="en-US" altLang="zh-CN" dirty="0" smtClean="0"/>
          </a:p>
          <a:p>
            <a:pPr lvl="1"/>
            <a:r>
              <a:rPr lang="zh-CN" altLang="en-US" dirty="0" smtClean="0"/>
              <a:t>研发设备购买、耗用、维护费用；</a:t>
            </a:r>
            <a:endParaRPr lang="en-US" altLang="zh-CN" dirty="0" smtClean="0"/>
          </a:p>
          <a:p>
            <a:pPr lvl="1"/>
            <a:r>
              <a:rPr lang="zh-CN" altLang="en-US" dirty="0" smtClean="0"/>
              <a:t>差旅费用；</a:t>
            </a:r>
            <a:endParaRPr lang="en-US" altLang="zh-CN" dirty="0" smtClean="0"/>
          </a:p>
          <a:p>
            <a:pPr lvl="1"/>
            <a:r>
              <a:rPr lang="zh-CN" altLang="en-US" dirty="0" smtClean="0"/>
              <a:t>外部咨询服务费用；</a:t>
            </a:r>
            <a:endParaRPr lang="en-US" altLang="zh-CN" dirty="0" smtClean="0"/>
          </a:p>
          <a:p>
            <a:pPr lvl="1"/>
            <a:endParaRPr lang="en-US" altLang="zh-CN" dirty="0" smtClean="0"/>
          </a:p>
          <a:p>
            <a:pPr lvl="1"/>
            <a:endParaRPr lang="zh-CN" altLang="en-US" dirty="0"/>
          </a:p>
        </p:txBody>
      </p:sp>
    </p:spTree>
    <p:extLst>
      <p:ext uri="{BB962C8B-B14F-4D97-AF65-F5344CB8AC3E}">
        <p14:creationId xmlns:p14="http://schemas.microsoft.com/office/powerpoint/2010/main" val="2978382177"/>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如何制定全面预算</a:t>
            </a:r>
          </a:p>
        </p:txBody>
      </p:sp>
      <p:sp>
        <p:nvSpPr>
          <p:cNvPr id="3" name="内容占位符 2"/>
          <p:cNvSpPr>
            <a:spLocks noGrp="1"/>
          </p:cNvSpPr>
          <p:nvPr>
            <p:ph idx="1"/>
          </p:nvPr>
        </p:nvSpPr>
        <p:spPr/>
        <p:txBody>
          <a:bodyPr/>
          <a:lstStyle/>
          <a:p>
            <a:r>
              <a:rPr lang="zh-CN" altLang="en-US" dirty="0" smtClean="0"/>
              <a:t>人力资源部门的预算制定：</a:t>
            </a:r>
            <a:endParaRPr lang="en-US" altLang="zh-CN" dirty="0" smtClean="0"/>
          </a:p>
          <a:p>
            <a:pPr lvl="1"/>
            <a:r>
              <a:rPr lang="zh-CN" altLang="en-US" dirty="0" smtClean="0"/>
              <a:t>所有人力相关的费用包括工资、福利、社保、公积金、培训、招聘、职工活动、工会费用奖金、人员解职费用（准备金）等预算统一归口到人力资源部进行预算；</a:t>
            </a:r>
            <a:endParaRPr lang="en-US" altLang="zh-CN" dirty="0" smtClean="0"/>
          </a:p>
          <a:p>
            <a:pPr lvl="1"/>
            <a:r>
              <a:rPr lang="zh-CN" altLang="en-US" dirty="0" smtClean="0"/>
              <a:t>在进行预算前，人力资源部要参与各部门的人头编制计划的讨论和审议中，在所有预算开始前，首先与管理层确定最终人员编制计划；</a:t>
            </a:r>
            <a:endParaRPr lang="en-US" altLang="zh-CN" dirty="0" smtClean="0"/>
          </a:p>
          <a:p>
            <a:pPr lvl="1"/>
            <a:r>
              <a:rPr lang="zh-CN" altLang="en-US" dirty="0" smtClean="0"/>
              <a:t>人力资源部要充分了解各部门的培训需求、人员认证需求等，在年度培训计划的基础上确定培训预算（值得注意的是，培训费用可以从职工教育经费中支出，避免重复预算）</a:t>
            </a:r>
            <a:endParaRPr lang="en-US" altLang="zh-CN" dirty="0" smtClean="0"/>
          </a:p>
          <a:p>
            <a:pPr lvl="1"/>
            <a:r>
              <a:rPr lang="zh-CN" altLang="en-US" dirty="0" smtClean="0"/>
              <a:t>招聘费用根据招聘的岗位、时间、渠道确定；</a:t>
            </a:r>
            <a:endParaRPr lang="en-US" altLang="zh-CN" dirty="0" smtClean="0"/>
          </a:p>
          <a:p>
            <a:pPr lvl="1"/>
            <a:r>
              <a:rPr lang="zh-CN" altLang="en-US" dirty="0" smtClean="0"/>
              <a:t>员工活动费用（如团队活动、家庭日等）可从职工福利金预提中支出，避免重复预算；</a:t>
            </a:r>
            <a:endParaRPr lang="en-US" altLang="zh-CN" dirty="0" smtClean="0"/>
          </a:p>
          <a:p>
            <a:pPr lvl="1"/>
            <a:r>
              <a:rPr lang="zh-CN" altLang="en-US" dirty="0" smtClean="0"/>
              <a:t>相关人力投入产出的分析，由人力资源部与运营部门及相关部门联合进行分析。</a:t>
            </a:r>
            <a:endParaRPr lang="zh-CN" altLang="en-US" dirty="0"/>
          </a:p>
        </p:txBody>
      </p:sp>
    </p:spTree>
    <p:extLst>
      <p:ext uri="{BB962C8B-B14F-4D97-AF65-F5344CB8AC3E}">
        <p14:creationId xmlns:p14="http://schemas.microsoft.com/office/powerpoint/2010/main" val="1475907636"/>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p:txBody>
          <a:bodyPr/>
          <a:lstStyle/>
          <a:p>
            <a:r>
              <a:rPr lang="zh-CN" altLang="en-US" dirty="0" smtClean="0"/>
              <a:t>行政部门预算：</a:t>
            </a:r>
            <a:endParaRPr lang="en-US" altLang="zh-CN" dirty="0" smtClean="0"/>
          </a:p>
          <a:p>
            <a:pPr lvl="1"/>
            <a:r>
              <a:rPr lang="zh-CN" altLang="en-US" dirty="0" smtClean="0"/>
              <a:t>所有行政相关的费用（在捷捷还包括</a:t>
            </a:r>
            <a:r>
              <a:rPr lang="en-US" altLang="zh-CN" dirty="0" smtClean="0"/>
              <a:t>EHS</a:t>
            </a:r>
            <a:r>
              <a:rPr lang="zh-CN" altLang="en-US" dirty="0" smtClean="0"/>
              <a:t>费用）包括办公费用、食堂费用、办公用品费用、公共区域的电费、水费、电话费用、快递及包裹费用、报刊杂志费用、政府关系维护费用、公共招待费用、保安、清洁费用、制服费用等均由行政部进行预算；</a:t>
            </a:r>
            <a:endParaRPr lang="en-US" altLang="zh-CN" dirty="0" smtClean="0"/>
          </a:p>
          <a:p>
            <a:pPr lvl="1"/>
            <a:r>
              <a:rPr lang="zh-CN" altLang="en-US" dirty="0" smtClean="0"/>
              <a:t>行政部可参照历史数据进行相关预算；</a:t>
            </a:r>
            <a:endParaRPr lang="en-US" altLang="zh-CN" dirty="0" smtClean="0"/>
          </a:p>
          <a:p>
            <a:pPr lvl="1"/>
            <a:r>
              <a:rPr lang="zh-CN" altLang="en-US" dirty="0" smtClean="0"/>
              <a:t>特别项目如消防系统改造等可单另预算然后最终按照科目进行合并计算；</a:t>
            </a:r>
            <a:endParaRPr lang="en-US" altLang="zh-CN" dirty="0" smtClean="0"/>
          </a:p>
          <a:p>
            <a:pPr lvl="1"/>
            <a:r>
              <a:rPr lang="zh-CN" altLang="en-US" dirty="0" smtClean="0"/>
              <a:t>行政费用预算也是以预算周期为期间，按月进行预算；</a:t>
            </a:r>
            <a:endParaRPr lang="en-US" altLang="zh-CN" dirty="0" smtClean="0"/>
          </a:p>
          <a:p>
            <a:pPr lvl="1"/>
            <a:endParaRPr lang="zh-CN" altLang="en-US" dirty="0"/>
          </a:p>
        </p:txBody>
      </p:sp>
    </p:spTree>
    <p:extLst>
      <p:ext uri="{BB962C8B-B14F-4D97-AF65-F5344CB8AC3E}">
        <p14:creationId xmlns:p14="http://schemas.microsoft.com/office/powerpoint/2010/main" val="3331816802"/>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如何制定全面预算</a:t>
            </a:r>
          </a:p>
        </p:txBody>
      </p:sp>
      <p:sp>
        <p:nvSpPr>
          <p:cNvPr id="3" name="内容占位符 2"/>
          <p:cNvSpPr>
            <a:spLocks noGrp="1"/>
          </p:cNvSpPr>
          <p:nvPr>
            <p:ph idx="1"/>
          </p:nvPr>
        </p:nvSpPr>
        <p:spPr/>
        <p:txBody>
          <a:bodyPr/>
          <a:lstStyle/>
          <a:p>
            <a:r>
              <a:rPr lang="zh-CN" altLang="en-US" dirty="0" smtClean="0"/>
              <a:t>财务部门的预算：</a:t>
            </a:r>
            <a:endParaRPr lang="en-US" altLang="zh-CN" dirty="0" smtClean="0"/>
          </a:p>
          <a:p>
            <a:pPr lvl="1"/>
            <a:r>
              <a:rPr lang="zh-CN" altLang="en-US" dirty="0" smtClean="0"/>
              <a:t>财务部门在完成本部门的包括差旅、会务、审计、咨询等费用外，还负责其他非运营费用</a:t>
            </a:r>
            <a:r>
              <a:rPr lang="en-US" altLang="zh-CN" dirty="0" smtClean="0"/>
              <a:t>/</a:t>
            </a:r>
            <a:r>
              <a:rPr lang="zh-CN" altLang="en-US" dirty="0" smtClean="0"/>
              <a:t>营业外收入的预算，包括：</a:t>
            </a:r>
            <a:endParaRPr lang="en-US" altLang="zh-CN" dirty="0" smtClean="0"/>
          </a:p>
          <a:p>
            <a:pPr lvl="2"/>
            <a:r>
              <a:rPr lang="zh-CN" altLang="en-US" dirty="0" smtClean="0"/>
              <a:t>利息</a:t>
            </a:r>
            <a:endParaRPr lang="en-US" altLang="zh-CN" dirty="0" smtClean="0"/>
          </a:p>
          <a:p>
            <a:pPr lvl="2"/>
            <a:r>
              <a:rPr lang="zh-CN" altLang="en-US" dirty="0" smtClean="0"/>
              <a:t>融资费用</a:t>
            </a:r>
            <a:endParaRPr lang="en-US" altLang="zh-CN" dirty="0" smtClean="0"/>
          </a:p>
          <a:p>
            <a:pPr lvl="2"/>
            <a:r>
              <a:rPr lang="zh-CN" altLang="en-US" dirty="0" smtClean="0"/>
              <a:t>折旧</a:t>
            </a:r>
            <a:endParaRPr lang="en-US" altLang="zh-CN" dirty="0" smtClean="0"/>
          </a:p>
          <a:p>
            <a:pPr lvl="2"/>
            <a:r>
              <a:rPr lang="zh-CN" altLang="en-US" dirty="0"/>
              <a:t>摊</a:t>
            </a:r>
            <a:r>
              <a:rPr lang="zh-CN" altLang="en-US" dirty="0" smtClean="0"/>
              <a:t>销</a:t>
            </a:r>
            <a:endParaRPr lang="en-US" altLang="zh-CN" dirty="0" smtClean="0"/>
          </a:p>
          <a:p>
            <a:pPr lvl="2"/>
            <a:r>
              <a:rPr lang="zh-CN" altLang="en-US" dirty="0" smtClean="0"/>
              <a:t>税收</a:t>
            </a:r>
            <a:endParaRPr lang="en-US" altLang="zh-CN" dirty="0" smtClean="0"/>
          </a:p>
          <a:p>
            <a:pPr lvl="2"/>
            <a:r>
              <a:rPr lang="zh-CN" altLang="en-US" dirty="0" smtClean="0"/>
              <a:t>坏账损失预提</a:t>
            </a:r>
            <a:endParaRPr lang="en-US" altLang="zh-CN" dirty="0" smtClean="0"/>
          </a:p>
          <a:p>
            <a:pPr lvl="1"/>
            <a:r>
              <a:rPr lang="zh-CN" altLang="en-US" dirty="0" smtClean="0"/>
              <a:t>同时，财务部门负责将各部门预算进行合并</a:t>
            </a:r>
            <a:endParaRPr lang="en-US" altLang="zh-CN" dirty="0" smtClean="0"/>
          </a:p>
          <a:p>
            <a:pPr lvl="1"/>
            <a:r>
              <a:rPr lang="zh-CN" altLang="en-US" dirty="0" smtClean="0"/>
              <a:t>财务部门中的管理会计负责相关财务数据的分析如利润率，资金周转次数、投资回报率等分析。</a:t>
            </a:r>
            <a:endParaRPr lang="en-US" altLang="zh-CN" dirty="0" smtClean="0"/>
          </a:p>
          <a:p>
            <a:pPr lvl="2"/>
            <a:endParaRPr lang="zh-CN" altLang="en-US" dirty="0"/>
          </a:p>
        </p:txBody>
      </p:sp>
    </p:spTree>
    <p:extLst>
      <p:ext uri="{BB962C8B-B14F-4D97-AF65-F5344CB8AC3E}">
        <p14:creationId xmlns:p14="http://schemas.microsoft.com/office/powerpoint/2010/main" val="2107389694"/>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4055342464"/>
              </p:ext>
            </p:extLst>
          </p:nvPr>
        </p:nvGraphicFramePr>
        <p:xfrm>
          <a:off x="1007511" y="2276872"/>
          <a:ext cx="7128978" cy="108012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858247"/>
                <a:gridCol w="6270731"/>
              </a:tblGrid>
              <a:tr h="1080120">
                <a:tc>
                  <a:txBody>
                    <a:bodyPr/>
                    <a:lstStyle/>
                    <a:p>
                      <a:pPr algn="ctr"/>
                      <a:r>
                        <a:rPr lang="en-US" altLang="zh-CN" sz="4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txBody>
                  <a:tcPr anchor="ctr">
                    <a:lnL w="5715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400" rtl="0" eaLnBrk="1" latinLnBrk="0" hangingPunct="1"/>
                      <a:r>
                        <a:rPr lang="zh-CN" altLang="en-US" sz="4000" b="1" kern="1200" dirty="0" smtClean="0">
                          <a:solidFill>
                            <a:schemeClr val="bg1">
                              <a:lumMod val="9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年度预算的审核和批准</a:t>
                      </a:r>
                      <a:endParaRPr lang="zh-CN" altLang="en-US" sz="4000" b="1" kern="1200" dirty="0">
                        <a:solidFill>
                          <a:schemeClr val="bg1">
                            <a:lumMod val="9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a:txBody>
                  <a:tcPr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75000"/>
                      </a:schemeClr>
                    </a:solidFill>
                  </a:tcPr>
                </a:tc>
              </a:tr>
            </a:tbl>
          </a:graphicData>
        </a:graphic>
      </p:graphicFrame>
    </p:spTree>
    <p:extLst>
      <p:ext uri="{BB962C8B-B14F-4D97-AF65-F5344CB8AC3E}">
        <p14:creationId xmlns:p14="http://schemas.microsoft.com/office/powerpoint/2010/main" val="1913256965"/>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年度预算的审核与批准</a:t>
            </a:r>
            <a:endParaRPr lang="zh-CN" altLang="en-US" dirty="0"/>
          </a:p>
        </p:txBody>
      </p:sp>
      <p:sp>
        <p:nvSpPr>
          <p:cNvPr id="3" name="内容占位符 2"/>
          <p:cNvSpPr>
            <a:spLocks noGrp="1"/>
          </p:cNvSpPr>
          <p:nvPr>
            <p:ph idx="1"/>
          </p:nvPr>
        </p:nvSpPr>
        <p:spPr/>
        <p:txBody>
          <a:bodyPr/>
          <a:lstStyle/>
          <a:p>
            <a:r>
              <a:rPr lang="zh-CN" altLang="en-US" dirty="0" smtClean="0"/>
              <a:t>各部门根据财务部门提供的格式和数据，完成部门的年度预算，期间与相关部门和管理层进行了充分的沟通；</a:t>
            </a:r>
            <a:endParaRPr lang="en-US" altLang="zh-CN" dirty="0" smtClean="0"/>
          </a:p>
          <a:p>
            <a:r>
              <a:rPr lang="zh-CN" altLang="en-US" dirty="0" smtClean="0"/>
              <a:t>财务部门将各部门预算，按照实现设定的数据逻辑关系进行加和统计和分析；</a:t>
            </a:r>
            <a:endParaRPr lang="en-US" altLang="zh-CN" dirty="0" smtClean="0"/>
          </a:p>
          <a:p>
            <a:r>
              <a:rPr lang="zh-CN" altLang="en-US" dirty="0" smtClean="0"/>
              <a:t>管理层依据“由粗到细”的原则，逐项分析各项预算指标的合理性，并在出现问题的时候，逐层挖掘数据来源，确认和发现问题所在；</a:t>
            </a:r>
            <a:endParaRPr lang="en-US" altLang="zh-CN" dirty="0" smtClean="0"/>
          </a:p>
          <a:p>
            <a:r>
              <a:rPr lang="zh-CN" altLang="en-US" dirty="0" smtClean="0"/>
              <a:t>完成全面预算的制定；</a:t>
            </a:r>
            <a:endParaRPr lang="en-US" altLang="zh-CN" dirty="0" smtClean="0"/>
          </a:p>
          <a:p>
            <a:r>
              <a:rPr lang="zh-CN" altLang="en-US" dirty="0" smtClean="0"/>
              <a:t>根据预算的批准结果，进行年度过程的年度审核</a:t>
            </a:r>
            <a:endParaRPr lang="en-US" altLang="zh-CN" dirty="0" smtClean="0"/>
          </a:p>
          <a:p>
            <a:r>
              <a:rPr lang="zh-CN" altLang="en-US" dirty="0" smtClean="0"/>
              <a:t>通常企业的年度预算将由企业的总经理率领对进行完成，并与管理层进行进行判断和优化；最终批准权属于公司董事会</a:t>
            </a:r>
            <a:endParaRPr lang="en-US" altLang="zh-CN" dirty="0" smtClean="0"/>
          </a:p>
          <a:p>
            <a:pPr marL="0" indent="0">
              <a:buNone/>
            </a:pPr>
            <a:endParaRPr lang="zh-CN" altLang="en-US" dirty="0"/>
          </a:p>
        </p:txBody>
      </p:sp>
    </p:spTree>
    <p:extLst>
      <p:ext uri="{BB962C8B-B14F-4D97-AF65-F5344CB8AC3E}">
        <p14:creationId xmlns:p14="http://schemas.microsoft.com/office/powerpoint/2010/main" val="1905792943"/>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52988" y="1556792"/>
            <a:ext cx="6771597" cy="1569660"/>
          </a:xfrm>
          <a:prstGeom prst="rect">
            <a:avLst/>
          </a:prstGeom>
          <a:noFill/>
        </p:spPr>
        <p:txBody>
          <a:bodyPr wrap="none" lIns="91440" tIns="45720" rIns="91440" bIns="45720">
            <a:spAutoFit/>
          </a:bodyPr>
          <a:lstStyle/>
          <a:p>
            <a:pPr algn="ctr"/>
            <a:r>
              <a:rPr lang="en-US" altLang="zh-CN" sz="9600" b="1" dirty="0" smtClean="0">
                <a:ln w="9525">
                  <a:solidFill>
                    <a:schemeClr val="bg1"/>
                  </a:solidFill>
                  <a:prstDash val="solid"/>
                </a:ln>
                <a:effectLst>
                  <a:outerShdw blurRad="38100" dist="38100" dir="2700000" algn="tl">
                    <a:srgbClr val="000000">
                      <a:alpha val="43137"/>
                    </a:srgbClr>
                  </a:outerShdw>
                </a:effectLst>
              </a:rPr>
              <a:t>Thank You!</a:t>
            </a:r>
            <a:endParaRPr lang="zh-CN" altLang="en-US" sz="9600" b="1" cap="none" spc="0" dirty="0">
              <a:ln w="9525">
                <a:solidFill>
                  <a:schemeClr val="bg1"/>
                </a:solidFill>
                <a:prstDash val="solid"/>
              </a:ln>
              <a:effectLst>
                <a:outerShdw blurRad="38100" dist="38100" dir="2700000" algn="tl">
                  <a:srgbClr val="000000">
                    <a:alpha val="43137"/>
                  </a:srgbClr>
                </a:outerShdw>
              </a:effectLst>
            </a:endParaRPr>
          </a:p>
        </p:txBody>
      </p:sp>
      <p:cxnSp>
        <p:nvCxnSpPr>
          <p:cNvPr id="7" name="直接连接符 6"/>
          <p:cNvCxnSpPr/>
          <p:nvPr/>
        </p:nvCxnSpPr>
        <p:spPr bwMode="auto">
          <a:xfrm>
            <a:off x="1115616" y="3356992"/>
            <a:ext cx="6908969" cy="0"/>
          </a:xfrm>
          <a:prstGeom prst="line">
            <a:avLst/>
          </a:prstGeom>
          <a:solidFill>
            <a:schemeClr val="accent1"/>
          </a:solidFill>
          <a:ln w="25400"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89584454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全面预算的基本概念</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什么是</a:t>
            </a:r>
            <a:r>
              <a:rPr lang="zh-CN" altLang="en-US" dirty="0" smtClean="0"/>
              <a:t>全面预算</a:t>
            </a:r>
            <a:endParaRPr lang="en-US" altLang="zh-CN" dirty="0" smtClean="0"/>
          </a:p>
          <a:p>
            <a:pPr lvl="1"/>
            <a:r>
              <a:rPr lang="zh-CN" altLang="en-US" dirty="0" smtClean="0"/>
              <a:t>全面预算是公司基于中短期的战略目标以及所拥有的资源和对市场状况（包括供方和需方）的判读，在一定的假设基础上，将下一个周期内（通常为一年）运营和管理计划数字量化的过程。</a:t>
            </a:r>
            <a:endParaRPr lang="en-US" altLang="zh-CN" dirty="0" smtClean="0"/>
          </a:p>
          <a:p>
            <a:r>
              <a:rPr lang="zh-CN" altLang="en-US" dirty="0" smtClean="0"/>
              <a:t>全面预算的</a:t>
            </a:r>
            <a:r>
              <a:rPr lang="zh-CN" altLang="en-US" dirty="0" smtClean="0">
                <a:solidFill>
                  <a:srgbClr val="FF0000"/>
                </a:solidFill>
              </a:rPr>
              <a:t>关注点</a:t>
            </a:r>
            <a:endParaRPr lang="en-US" altLang="zh-CN" dirty="0" smtClean="0">
              <a:solidFill>
                <a:srgbClr val="FF0000"/>
              </a:solidFill>
            </a:endParaRPr>
          </a:p>
          <a:p>
            <a:pPr lvl="1"/>
            <a:r>
              <a:rPr lang="zh-CN" altLang="en-US" dirty="0"/>
              <a:t>中</a:t>
            </a:r>
            <a:r>
              <a:rPr lang="zh-CN" altLang="en-US" dirty="0" smtClean="0"/>
              <a:t>短期目标</a:t>
            </a:r>
            <a:endParaRPr lang="en-US" altLang="zh-CN" dirty="0" smtClean="0"/>
          </a:p>
          <a:p>
            <a:pPr lvl="1"/>
            <a:r>
              <a:rPr lang="zh-CN" altLang="en-US" dirty="0" smtClean="0"/>
              <a:t>资源分析和判断</a:t>
            </a:r>
            <a:endParaRPr lang="en-US" altLang="zh-CN" dirty="0" smtClean="0"/>
          </a:p>
          <a:p>
            <a:pPr lvl="1"/>
            <a:r>
              <a:rPr lang="zh-CN" altLang="en-US" dirty="0" smtClean="0"/>
              <a:t>市场状况判断</a:t>
            </a:r>
            <a:endParaRPr lang="en-US" altLang="zh-CN" dirty="0" smtClean="0"/>
          </a:p>
          <a:p>
            <a:pPr lvl="1"/>
            <a:r>
              <a:rPr lang="zh-CN" altLang="en-US" dirty="0" smtClean="0"/>
              <a:t>预算假设</a:t>
            </a:r>
            <a:endParaRPr lang="en-US" altLang="zh-CN" dirty="0" smtClean="0"/>
          </a:p>
          <a:p>
            <a:pPr lvl="1"/>
            <a:r>
              <a:rPr lang="zh-CN" altLang="en-US" dirty="0" smtClean="0"/>
              <a:t>预算周期</a:t>
            </a:r>
            <a:endParaRPr lang="en-US" altLang="zh-CN" dirty="0" smtClean="0"/>
          </a:p>
          <a:p>
            <a:pPr lvl="1"/>
            <a:r>
              <a:rPr lang="zh-CN" altLang="en-US" dirty="0" smtClean="0"/>
              <a:t>运营和管理计划数字量化</a:t>
            </a:r>
            <a:endParaRPr lang="zh-CN" altLang="en-US" dirty="0"/>
          </a:p>
        </p:txBody>
      </p:sp>
    </p:spTree>
    <p:extLst>
      <p:ext uri="{BB962C8B-B14F-4D97-AF65-F5344CB8AC3E}">
        <p14:creationId xmlns:p14="http://schemas.microsoft.com/office/powerpoint/2010/main" val="871408360"/>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全面预算的基本概念</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为什么</a:t>
            </a:r>
            <a:r>
              <a:rPr lang="zh-CN" altLang="en-US" dirty="0" smtClean="0"/>
              <a:t>要进行全面预算</a:t>
            </a:r>
            <a:endParaRPr lang="en-US" altLang="zh-CN" dirty="0" smtClean="0"/>
          </a:p>
          <a:p>
            <a:pPr lvl="1"/>
            <a:r>
              <a:rPr lang="zh-CN" altLang="en-US" dirty="0" smtClean="0"/>
              <a:t>中短期战略的量化战术制定</a:t>
            </a:r>
            <a:endParaRPr lang="en-US" altLang="zh-CN" dirty="0" smtClean="0"/>
          </a:p>
          <a:p>
            <a:pPr lvl="1"/>
            <a:r>
              <a:rPr lang="zh-CN" altLang="en-US" dirty="0" smtClean="0"/>
              <a:t>对股东的期望进行合理性判断和调整</a:t>
            </a:r>
            <a:endParaRPr lang="en-US" altLang="zh-CN" dirty="0" smtClean="0"/>
          </a:p>
          <a:p>
            <a:pPr lvl="1"/>
            <a:r>
              <a:rPr lang="zh-CN" altLang="en-US" dirty="0" smtClean="0"/>
              <a:t>对目标合理性进行判断和分析的工具</a:t>
            </a:r>
            <a:endParaRPr lang="en-US" altLang="zh-CN" dirty="0" smtClean="0"/>
          </a:p>
          <a:p>
            <a:pPr lvl="1"/>
            <a:r>
              <a:rPr lang="zh-CN" altLang="en-US" dirty="0" smtClean="0"/>
              <a:t>董事会与管理层博弈的逻辑依据</a:t>
            </a:r>
            <a:endParaRPr lang="en-US" altLang="zh-CN" dirty="0" smtClean="0"/>
          </a:p>
          <a:p>
            <a:pPr lvl="1"/>
            <a:r>
              <a:rPr lang="zh-CN" altLang="en-US" dirty="0" smtClean="0"/>
              <a:t>绩效考核目标制定的重要依据（对公司是</a:t>
            </a:r>
            <a:r>
              <a:rPr lang="en-US" altLang="zh-CN" dirty="0" smtClean="0"/>
              <a:t>BSC</a:t>
            </a:r>
            <a:r>
              <a:rPr lang="zh-CN" altLang="en-US" dirty="0" smtClean="0"/>
              <a:t>，对部门是</a:t>
            </a:r>
            <a:r>
              <a:rPr lang="en-US" altLang="zh-CN" dirty="0" smtClean="0"/>
              <a:t>KPI</a:t>
            </a:r>
            <a:r>
              <a:rPr lang="zh-CN" altLang="en-US" dirty="0" smtClean="0"/>
              <a:t>）</a:t>
            </a:r>
            <a:endParaRPr lang="en-US" altLang="zh-CN" dirty="0" smtClean="0"/>
          </a:p>
          <a:p>
            <a:pPr lvl="1"/>
            <a:r>
              <a:rPr lang="zh-CN" altLang="en-US" dirty="0" smtClean="0"/>
              <a:t>现金流管理的工具</a:t>
            </a:r>
            <a:endParaRPr lang="en-US" altLang="zh-CN" dirty="0" smtClean="0"/>
          </a:p>
          <a:p>
            <a:pPr lvl="1"/>
            <a:r>
              <a:rPr lang="zh-CN" altLang="en-US" dirty="0" smtClean="0"/>
              <a:t>过程管理的控制和参照工具</a:t>
            </a:r>
            <a:endParaRPr lang="en-US" altLang="zh-CN" dirty="0" smtClean="0"/>
          </a:p>
          <a:p>
            <a:pPr lvl="1"/>
            <a:r>
              <a:rPr lang="zh-CN" altLang="en-US" dirty="0" smtClean="0"/>
              <a:t>持续改进和优化的量化工具</a:t>
            </a:r>
            <a:endParaRPr lang="en-US" altLang="zh-CN" dirty="0" smtClean="0"/>
          </a:p>
          <a:p>
            <a:pPr lvl="1"/>
            <a:r>
              <a:rPr lang="zh-CN" altLang="en-US" dirty="0" smtClean="0"/>
              <a:t>将零散的、不完整的、非逻辑的计划和预算进行整合和优化形成综合平衡了包括收入、利润、现金流、投资、组织、固定资产、流动资产、人员编制等各项关键内容的计划</a:t>
            </a:r>
            <a:endParaRPr lang="en-US" altLang="zh-CN" dirty="0" smtClean="0"/>
          </a:p>
          <a:p>
            <a:pPr lvl="1"/>
            <a:endParaRPr lang="en-US" altLang="zh-CN" dirty="0" smtClean="0"/>
          </a:p>
          <a:p>
            <a:pPr lvl="1"/>
            <a:endParaRPr lang="zh-CN" altLang="en-US" dirty="0"/>
          </a:p>
        </p:txBody>
      </p:sp>
    </p:spTree>
    <p:extLst>
      <p:ext uri="{BB962C8B-B14F-4D97-AF65-F5344CB8AC3E}">
        <p14:creationId xmlns:p14="http://schemas.microsoft.com/office/powerpoint/2010/main" val="469270577"/>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全面预算的基本概念</a:t>
            </a:r>
            <a:endParaRPr lang="zh-CN" altLang="en-US" dirty="0"/>
          </a:p>
        </p:txBody>
      </p:sp>
      <p:sp>
        <p:nvSpPr>
          <p:cNvPr id="3" name="内容占位符 2"/>
          <p:cNvSpPr>
            <a:spLocks noGrp="1"/>
          </p:cNvSpPr>
          <p:nvPr>
            <p:ph idx="1"/>
          </p:nvPr>
        </p:nvSpPr>
        <p:spPr/>
        <p:txBody>
          <a:bodyPr/>
          <a:lstStyle/>
          <a:p>
            <a:r>
              <a:rPr lang="zh-CN" altLang="en-US" dirty="0" smtClean="0"/>
              <a:t>全面预算中的</a:t>
            </a:r>
            <a:r>
              <a:rPr lang="zh-CN" altLang="en-US" dirty="0" smtClean="0">
                <a:solidFill>
                  <a:srgbClr val="FF0000"/>
                </a:solidFill>
              </a:rPr>
              <a:t>角色</a:t>
            </a:r>
            <a:endParaRPr lang="en-US" altLang="zh-CN" dirty="0" smtClean="0">
              <a:solidFill>
                <a:srgbClr val="FF0000"/>
              </a:solidFill>
            </a:endParaRPr>
          </a:p>
          <a:p>
            <a:pPr lvl="1"/>
            <a:r>
              <a:rPr lang="zh-CN" altLang="en-US" dirty="0" smtClean="0"/>
              <a:t>董事会</a:t>
            </a:r>
            <a:r>
              <a:rPr lang="en-US" altLang="zh-CN" dirty="0" smtClean="0"/>
              <a:t>-</a:t>
            </a:r>
            <a:r>
              <a:rPr lang="zh-CN" altLang="en-US" dirty="0" smtClean="0"/>
              <a:t>人大</a:t>
            </a:r>
            <a:endParaRPr lang="en-US" altLang="zh-CN" dirty="0" smtClean="0"/>
          </a:p>
          <a:p>
            <a:pPr lvl="2"/>
            <a:r>
              <a:rPr lang="zh-CN" altLang="en-US" dirty="0" smtClean="0"/>
              <a:t>依据公司中端期战略目标及历史数据，概念性地提出公司的总体目标；</a:t>
            </a:r>
            <a:endParaRPr lang="en-US" altLang="zh-CN" dirty="0" smtClean="0"/>
          </a:p>
          <a:p>
            <a:pPr lvl="2"/>
            <a:r>
              <a:rPr lang="zh-CN" altLang="en-US" dirty="0" smtClean="0"/>
              <a:t>审核和批准公司管理层提出的全面预算</a:t>
            </a:r>
            <a:endParaRPr lang="en-US" altLang="zh-CN" dirty="0" smtClean="0"/>
          </a:p>
          <a:p>
            <a:pPr lvl="2"/>
            <a:r>
              <a:rPr lang="zh-CN" altLang="en-US" dirty="0" smtClean="0"/>
              <a:t>依据批准的全面预算，周期性地审视目标执行情况</a:t>
            </a:r>
            <a:endParaRPr lang="en-US" altLang="zh-CN" dirty="0" smtClean="0"/>
          </a:p>
          <a:p>
            <a:pPr lvl="1"/>
            <a:r>
              <a:rPr lang="zh-CN" altLang="en-US" dirty="0" smtClean="0"/>
              <a:t>预算管理委员会（虚拟机构，通常由公司高管层构成）</a:t>
            </a:r>
            <a:r>
              <a:rPr lang="en-US" altLang="zh-CN" dirty="0" smtClean="0"/>
              <a:t>-</a:t>
            </a:r>
            <a:r>
              <a:rPr lang="zh-CN" altLang="en-US" dirty="0" smtClean="0"/>
              <a:t>国务院</a:t>
            </a:r>
            <a:endParaRPr lang="en-US" altLang="zh-CN" dirty="0" smtClean="0"/>
          </a:p>
          <a:p>
            <a:pPr lvl="2"/>
            <a:r>
              <a:rPr lang="zh-CN" altLang="en-US" dirty="0" smtClean="0"/>
              <a:t>指导和审核各部门的年度预算和计划，与各部门进行预算、审核提出修正意见、各部门修正、再审核直至确认的过程</a:t>
            </a:r>
            <a:endParaRPr lang="en-US" altLang="zh-CN" dirty="0" smtClean="0"/>
          </a:p>
          <a:p>
            <a:pPr lvl="2"/>
            <a:r>
              <a:rPr lang="zh-CN" altLang="en-US" dirty="0" smtClean="0"/>
              <a:t>汇总性地分析预算的可行性、合理性</a:t>
            </a:r>
            <a:endParaRPr lang="en-US" altLang="zh-CN" dirty="0" smtClean="0"/>
          </a:p>
          <a:p>
            <a:pPr lvl="2"/>
            <a:r>
              <a:rPr lang="zh-CN" altLang="en-US" dirty="0" smtClean="0"/>
              <a:t>完成年度预算的汇总和分析报告，提报董事会</a:t>
            </a:r>
            <a:endParaRPr lang="en-US" altLang="zh-CN" dirty="0" smtClean="0"/>
          </a:p>
          <a:p>
            <a:pPr lvl="2"/>
            <a:endParaRPr lang="en-US" altLang="zh-CN" dirty="0" smtClean="0"/>
          </a:p>
          <a:p>
            <a:pPr lvl="2"/>
            <a:endParaRPr lang="en-US" altLang="zh-CN" dirty="0" smtClean="0"/>
          </a:p>
          <a:p>
            <a:pPr lvl="2"/>
            <a:endParaRPr lang="zh-CN" altLang="en-US" dirty="0"/>
          </a:p>
        </p:txBody>
      </p:sp>
    </p:spTree>
    <p:extLst>
      <p:ext uri="{BB962C8B-B14F-4D97-AF65-F5344CB8AC3E}">
        <p14:creationId xmlns:p14="http://schemas.microsoft.com/office/powerpoint/2010/main" val="307364358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全面预算的基本概念</a:t>
            </a:r>
            <a:endParaRPr lang="zh-CN" altLang="en-US" dirty="0"/>
          </a:p>
        </p:txBody>
      </p:sp>
      <p:sp>
        <p:nvSpPr>
          <p:cNvPr id="3" name="内容占位符 2"/>
          <p:cNvSpPr>
            <a:spLocks noGrp="1"/>
          </p:cNvSpPr>
          <p:nvPr>
            <p:ph idx="1"/>
          </p:nvPr>
        </p:nvSpPr>
        <p:spPr/>
        <p:txBody>
          <a:bodyPr/>
          <a:lstStyle/>
          <a:p>
            <a:r>
              <a:rPr lang="zh-CN" altLang="en-US" sz="1800" dirty="0" smtClean="0"/>
              <a:t>全面预算中的</a:t>
            </a:r>
            <a:r>
              <a:rPr lang="zh-CN" altLang="en-US" sz="1800" dirty="0" smtClean="0">
                <a:solidFill>
                  <a:srgbClr val="FF0000"/>
                </a:solidFill>
              </a:rPr>
              <a:t>角色</a:t>
            </a:r>
            <a:endParaRPr lang="en-US" altLang="zh-CN" sz="1800" dirty="0" smtClean="0">
              <a:solidFill>
                <a:srgbClr val="FF0000"/>
              </a:solidFill>
            </a:endParaRPr>
          </a:p>
          <a:p>
            <a:pPr lvl="1"/>
            <a:r>
              <a:rPr lang="zh-CN" altLang="en-US" sz="1800" dirty="0" smtClean="0"/>
              <a:t>财务部</a:t>
            </a:r>
            <a:r>
              <a:rPr lang="en-US" altLang="zh-CN" sz="1800" dirty="0" smtClean="0"/>
              <a:t>-</a:t>
            </a:r>
            <a:r>
              <a:rPr lang="zh-CN" altLang="en-US" sz="1800" dirty="0" smtClean="0"/>
              <a:t>财政部</a:t>
            </a:r>
            <a:endParaRPr lang="en-US" altLang="zh-CN" sz="1800" dirty="0" smtClean="0"/>
          </a:p>
          <a:p>
            <a:pPr lvl="2"/>
            <a:r>
              <a:rPr lang="zh-CN" altLang="en-US" sz="1800" dirty="0" smtClean="0"/>
              <a:t>确定预算的基本原则</a:t>
            </a:r>
            <a:endParaRPr lang="en-US" altLang="zh-CN" sz="1800" dirty="0" smtClean="0"/>
          </a:p>
          <a:p>
            <a:pPr lvl="2"/>
            <a:r>
              <a:rPr lang="zh-CN" altLang="en-US" sz="1800" dirty="0" smtClean="0"/>
              <a:t>基本预算表格的设计</a:t>
            </a:r>
            <a:endParaRPr lang="en-US" altLang="zh-CN" sz="1800" dirty="0" smtClean="0"/>
          </a:p>
          <a:p>
            <a:pPr lvl="2"/>
            <a:r>
              <a:rPr lang="zh-CN" altLang="en-US" sz="1800" dirty="0" smtClean="0"/>
              <a:t>历史数据的提供</a:t>
            </a:r>
            <a:endParaRPr lang="en-US" altLang="zh-CN" sz="1800" dirty="0" smtClean="0"/>
          </a:p>
          <a:p>
            <a:pPr lvl="2"/>
            <a:r>
              <a:rPr lang="zh-CN" altLang="en-US" sz="1800" dirty="0" smtClean="0"/>
              <a:t>提供预算的大科目、细分科目以及每项科目的定义及包含内容</a:t>
            </a:r>
            <a:endParaRPr lang="en-US" altLang="zh-CN" sz="1800" dirty="0" smtClean="0"/>
          </a:p>
          <a:p>
            <a:pPr lvl="2"/>
            <a:r>
              <a:rPr lang="zh-CN" altLang="en-US" sz="1800" dirty="0" smtClean="0"/>
              <a:t>确定预算内容的归口</a:t>
            </a:r>
            <a:endParaRPr lang="en-US" altLang="zh-CN" sz="1800" dirty="0" smtClean="0"/>
          </a:p>
          <a:p>
            <a:pPr lvl="2"/>
            <a:r>
              <a:rPr lang="zh-CN" altLang="en-US" sz="1800" dirty="0" smtClean="0"/>
              <a:t>进行预算的合并以及预算合并后的大数据分析供管理层决策参考</a:t>
            </a:r>
            <a:endParaRPr lang="en-US" altLang="zh-CN" sz="1800" dirty="0" smtClean="0"/>
          </a:p>
          <a:p>
            <a:pPr lvl="2"/>
            <a:r>
              <a:rPr lang="zh-CN" altLang="en-US" sz="1800" dirty="0" smtClean="0"/>
              <a:t>完成财务部本身的预算</a:t>
            </a:r>
            <a:endParaRPr lang="en-US" altLang="zh-CN" sz="1800" dirty="0" smtClean="0"/>
          </a:p>
          <a:p>
            <a:pPr lvl="2"/>
            <a:r>
              <a:rPr lang="zh-CN" altLang="en-US" sz="1800" dirty="0" smtClean="0"/>
              <a:t>预算的过程控制</a:t>
            </a:r>
            <a:endParaRPr lang="en-US" altLang="zh-CN" sz="1800" dirty="0" smtClean="0"/>
          </a:p>
          <a:p>
            <a:pPr lvl="2"/>
            <a:endParaRPr lang="en-US" altLang="zh-CN" sz="1800" dirty="0" smtClean="0"/>
          </a:p>
          <a:p>
            <a:pPr lvl="1"/>
            <a:r>
              <a:rPr lang="zh-CN" altLang="en-US" sz="1800" dirty="0" smtClean="0"/>
              <a:t>各事业部、各部门</a:t>
            </a:r>
            <a:r>
              <a:rPr lang="en-US" altLang="zh-CN" sz="1800" dirty="0" smtClean="0"/>
              <a:t>-</a:t>
            </a:r>
            <a:r>
              <a:rPr lang="zh-CN" altLang="en-US" sz="1800" dirty="0" smtClean="0"/>
              <a:t>各省（直辖市）、各部委</a:t>
            </a:r>
            <a:endParaRPr lang="en-US" altLang="zh-CN" sz="1800" dirty="0" smtClean="0"/>
          </a:p>
          <a:p>
            <a:pPr lvl="2"/>
            <a:r>
              <a:rPr lang="zh-CN" altLang="en-US" sz="1800" dirty="0" smtClean="0"/>
              <a:t>完成年度工作计划</a:t>
            </a:r>
            <a:endParaRPr lang="en-US" altLang="zh-CN" sz="1800" dirty="0" smtClean="0"/>
          </a:p>
          <a:p>
            <a:pPr lvl="2"/>
            <a:r>
              <a:rPr lang="zh-CN" altLang="en-US" sz="1800" dirty="0" smtClean="0"/>
              <a:t>依据年度工作计划完成年度预算</a:t>
            </a:r>
            <a:endParaRPr lang="en-US" altLang="zh-CN" sz="1800" dirty="0" smtClean="0"/>
          </a:p>
          <a:p>
            <a:pPr lvl="2"/>
            <a:endParaRPr lang="en-US" altLang="zh-CN" dirty="0" smtClean="0"/>
          </a:p>
          <a:p>
            <a:pPr lvl="2"/>
            <a:endParaRPr lang="en-US" altLang="zh-CN" dirty="0" smtClean="0"/>
          </a:p>
          <a:p>
            <a:pPr lvl="2"/>
            <a:endParaRPr lang="zh-CN" altLang="en-US" dirty="0"/>
          </a:p>
        </p:txBody>
      </p:sp>
    </p:spTree>
    <p:extLst>
      <p:ext uri="{BB962C8B-B14F-4D97-AF65-F5344CB8AC3E}">
        <p14:creationId xmlns:p14="http://schemas.microsoft.com/office/powerpoint/2010/main" val="337512994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全面预算的基本概念</a:t>
            </a:r>
            <a:endParaRPr lang="zh-CN" altLang="en-US" dirty="0"/>
          </a:p>
        </p:txBody>
      </p:sp>
      <p:sp>
        <p:nvSpPr>
          <p:cNvPr id="3" name="AutoShape 3"/>
          <p:cNvSpPr>
            <a:spLocks noChangeArrowheads="1"/>
          </p:cNvSpPr>
          <p:nvPr/>
        </p:nvSpPr>
        <p:spPr bwMode="gray">
          <a:xfrm>
            <a:off x="5656188" y="2731594"/>
            <a:ext cx="2622550" cy="2574925"/>
          </a:xfrm>
          <a:prstGeom prst="homePlate">
            <a:avLst>
              <a:gd name="adj" fmla="val 25462"/>
            </a:avLst>
          </a:prstGeom>
          <a:gradFill rotWithShape="1">
            <a:gsLst>
              <a:gs pos="0">
                <a:srgbClr val="F6F6F6"/>
              </a:gs>
              <a:gs pos="100000">
                <a:schemeClr val="accent2"/>
              </a:gs>
            </a:gsLst>
            <a:lin ang="2700000" scaled="1"/>
          </a:gradFill>
          <a:ln>
            <a:noFill/>
          </a:ln>
          <a:effectLst>
            <a:outerShdw dist="71842" dir="2700000" algn="ctr" rotWithShape="0">
              <a:schemeClr val="bg2">
                <a:alpha val="50000"/>
              </a:schemeClr>
            </a:outerShdw>
          </a:effectLst>
          <a:extLst>
            <a:ext uri="{91240B29-F687-4F45-9708-019B960494DF}">
              <a14:hiddenLine xmlns:a14="http://schemas.microsoft.com/office/drawing/2010/main" w="12700" algn="ctr">
                <a:solidFill>
                  <a:srgbClr val="000000"/>
                </a:solidFill>
                <a:prstDash val="dash"/>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endParaRPr lang="zh-CN" altLang="zh-CN">
              <a:latin typeface="Calibri" panose="020F0502020204030204" pitchFamily="34" charset="0"/>
              <a:cs typeface="Arial" panose="020B0604020202020204" pitchFamily="34" charset="0"/>
            </a:endParaRPr>
          </a:p>
        </p:txBody>
      </p:sp>
      <p:sp>
        <p:nvSpPr>
          <p:cNvPr id="4" name="AutoShape 3"/>
          <p:cNvSpPr>
            <a:spLocks noChangeArrowheads="1"/>
          </p:cNvSpPr>
          <p:nvPr/>
        </p:nvSpPr>
        <p:spPr bwMode="gray">
          <a:xfrm>
            <a:off x="4132188" y="2723657"/>
            <a:ext cx="2514600" cy="2574925"/>
          </a:xfrm>
          <a:prstGeom prst="homePlate">
            <a:avLst>
              <a:gd name="adj" fmla="val 25000"/>
            </a:avLst>
          </a:prstGeom>
          <a:gradFill rotWithShape="1">
            <a:gsLst>
              <a:gs pos="0">
                <a:srgbClr val="F6F6F6"/>
              </a:gs>
              <a:gs pos="100000">
                <a:schemeClr val="folHlink"/>
              </a:gs>
            </a:gsLst>
            <a:lin ang="2700000" scaled="1"/>
          </a:gradFill>
          <a:ln>
            <a:noFill/>
          </a:ln>
          <a:effectLst>
            <a:outerShdw dist="71842" dir="2700000" algn="ctr" rotWithShape="0">
              <a:schemeClr val="bg2">
                <a:alpha val="50000"/>
              </a:schemeClr>
            </a:outerShdw>
          </a:effectLst>
          <a:extLst>
            <a:ext uri="{91240B29-F687-4F45-9708-019B960494DF}">
              <a14:hiddenLine xmlns:a14="http://schemas.microsoft.com/office/drawing/2010/main" w="12700" algn="ctr">
                <a:solidFill>
                  <a:srgbClr val="000000"/>
                </a:solidFill>
                <a:prstDash val="dash"/>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endParaRPr lang="zh-CN" altLang="zh-CN">
              <a:latin typeface="Calibri" panose="020F0502020204030204" pitchFamily="34" charset="0"/>
              <a:cs typeface="Arial" panose="020B0604020202020204" pitchFamily="34" charset="0"/>
            </a:endParaRPr>
          </a:p>
        </p:txBody>
      </p:sp>
      <p:sp>
        <p:nvSpPr>
          <p:cNvPr id="5" name="AutoShape 4"/>
          <p:cNvSpPr>
            <a:spLocks noChangeArrowheads="1"/>
          </p:cNvSpPr>
          <p:nvPr/>
        </p:nvSpPr>
        <p:spPr bwMode="gray">
          <a:xfrm>
            <a:off x="2150988" y="2725244"/>
            <a:ext cx="2809875" cy="2574925"/>
          </a:xfrm>
          <a:prstGeom prst="homePlate">
            <a:avLst>
              <a:gd name="adj" fmla="val 27281"/>
            </a:avLst>
          </a:prstGeom>
          <a:gradFill rotWithShape="1">
            <a:gsLst>
              <a:gs pos="0">
                <a:srgbClr val="FFFFFF"/>
              </a:gs>
              <a:gs pos="100000">
                <a:schemeClr val="hlink"/>
              </a:gs>
            </a:gsLst>
            <a:lin ang="18900000" scaled="1"/>
          </a:gradFill>
          <a:ln>
            <a:noFill/>
          </a:ln>
          <a:effectLst>
            <a:outerShdw dist="71842" dir="2700000" algn="ctr" rotWithShape="0">
              <a:schemeClr val="bg2">
                <a:alpha val="50000"/>
              </a:schemeClr>
            </a:outerShdw>
          </a:effectLst>
          <a:extLst>
            <a:ext uri="{91240B29-F687-4F45-9708-019B960494DF}">
              <a14:hiddenLine xmlns:a14="http://schemas.microsoft.com/office/drawing/2010/main" w="12700" algn="ctr">
                <a:solidFill>
                  <a:srgbClr val="000000"/>
                </a:solidFill>
                <a:prstDash val="dash"/>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endParaRPr lang="zh-CN" altLang="zh-CN">
              <a:latin typeface="Calibri" panose="020F0502020204030204" pitchFamily="34" charset="0"/>
              <a:cs typeface="Arial" panose="020B0604020202020204" pitchFamily="34" charset="0"/>
            </a:endParaRPr>
          </a:p>
        </p:txBody>
      </p:sp>
      <p:sp>
        <p:nvSpPr>
          <p:cNvPr id="6" name="Freeform 5"/>
          <p:cNvSpPr>
            <a:spLocks/>
          </p:cNvSpPr>
          <p:nvPr/>
        </p:nvSpPr>
        <p:spPr bwMode="gray">
          <a:xfrm>
            <a:off x="1998588" y="2425207"/>
            <a:ext cx="5764213" cy="517525"/>
          </a:xfrm>
          <a:custGeom>
            <a:avLst/>
            <a:gdLst>
              <a:gd name="T0" fmla="*/ 0 w 3454"/>
              <a:gd name="T1" fmla="*/ 0 h 267"/>
              <a:gd name="T2" fmla="*/ 87 w 3454"/>
              <a:gd name="T3" fmla="*/ 267 h 267"/>
              <a:gd name="T4" fmla="*/ 3454 w 3454"/>
              <a:gd name="T5" fmla="*/ 267 h 267"/>
              <a:gd name="T6" fmla="*/ 3292 w 3454"/>
              <a:gd name="T7" fmla="*/ 8 h 267"/>
              <a:gd name="T8" fmla="*/ 0 w 3454"/>
              <a:gd name="T9" fmla="*/ 0 h 267"/>
              <a:gd name="T10" fmla="*/ 0 60000 65536"/>
              <a:gd name="T11" fmla="*/ 0 60000 65536"/>
              <a:gd name="T12" fmla="*/ 0 60000 65536"/>
              <a:gd name="T13" fmla="*/ 0 60000 65536"/>
              <a:gd name="T14" fmla="*/ 0 60000 65536"/>
              <a:gd name="T15" fmla="*/ 0 w 3454"/>
              <a:gd name="T16" fmla="*/ 0 h 267"/>
              <a:gd name="T17" fmla="*/ 3454 w 3454"/>
              <a:gd name="T18" fmla="*/ 267 h 267"/>
            </a:gdLst>
            <a:ahLst/>
            <a:cxnLst>
              <a:cxn ang="T10">
                <a:pos x="T0" y="T1"/>
              </a:cxn>
              <a:cxn ang="T11">
                <a:pos x="T2" y="T3"/>
              </a:cxn>
              <a:cxn ang="T12">
                <a:pos x="T4" y="T5"/>
              </a:cxn>
              <a:cxn ang="T13">
                <a:pos x="T6" y="T7"/>
              </a:cxn>
              <a:cxn ang="T14">
                <a:pos x="T8" y="T9"/>
              </a:cxn>
            </a:cxnLst>
            <a:rect l="T15" t="T16" r="T17" b="T18"/>
            <a:pathLst>
              <a:path w="3454" h="267">
                <a:moveTo>
                  <a:pt x="0" y="0"/>
                </a:moveTo>
                <a:lnTo>
                  <a:pt x="87" y="267"/>
                </a:lnTo>
                <a:lnTo>
                  <a:pt x="3454" y="267"/>
                </a:lnTo>
                <a:lnTo>
                  <a:pt x="3292" y="8"/>
                </a:lnTo>
                <a:lnTo>
                  <a:pt x="0" y="0"/>
                </a:lnTo>
                <a:close/>
              </a:path>
            </a:pathLst>
          </a:custGeom>
          <a:gradFill rotWithShape="1">
            <a:gsLst>
              <a:gs pos="0">
                <a:schemeClr val="accent2"/>
              </a:gs>
              <a:gs pos="100000">
                <a:schemeClr val="accent2">
                  <a:gamma/>
                  <a:shade val="46275"/>
                  <a:invGamma/>
                </a:schemeClr>
              </a:gs>
            </a:gsLst>
            <a:lin ang="5400000" scaled="1"/>
          </a:gradFill>
          <a:ln>
            <a:noFill/>
          </a:ln>
          <a:extLst>
            <a:ext uri="{91240B29-F687-4F45-9708-019B960494DF}">
              <a14:hiddenLine xmlns:a14="http://schemas.microsoft.com/office/drawing/2010/main" w="12700">
                <a:solidFill>
                  <a:srgbClr val="000000"/>
                </a:solidFill>
                <a:prstDash val="dash"/>
                <a:round/>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endParaRPr lang="zh-CN" altLang="zh-CN">
              <a:latin typeface="Calibri" panose="020F0502020204030204" pitchFamily="34" charset="0"/>
              <a:cs typeface="Arial" panose="020B0604020202020204" pitchFamily="34" charset="0"/>
            </a:endParaRPr>
          </a:p>
        </p:txBody>
      </p:sp>
      <p:sp>
        <p:nvSpPr>
          <p:cNvPr id="7" name="AutoShape 6"/>
          <p:cNvSpPr>
            <a:spLocks noChangeArrowheads="1"/>
          </p:cNvSpPr>
          <p:nvPr/>
        </p:nvSpPr>
        <p:spPr bwMode="ltGray">
          <a:xfrm>
            <a:off x="755576" y="2423619"/>
            <a:ext cx="2400300" cy="2895600"/>
          </a:xfrm>
          <a:prstGeom prst="homePlate">
            <a:avLst>
              <a:gd name="adj" fmla="val 25000"/>
            </a:avLst>
          </a:prstGeom>
          <a:gradFill rotWithShape="1">
            <a:gsLst>
              <a:gs pos="0">
                <a:schemeClr val="accent1">
                  <a:gamma/>
                  <a:tint val="66667"/>
                  <a:invGamma/>
                </a:schemeClr>
              </a:gs>
              <a:gs pos="100000">
                <a:schemeClr val="accent1"/>
              </a:gs>
            </a:gsLst>
            <a:lin ang="18900000" scaled="1"/>
          </a:gradFill>
          <a:ln>
            <a:noFill/>
          </a:ln>
          <a:effectLst>
            <a:outerShdw dist="56796" dir="3806097" algn="ctr" rotWithShape="0">
              <a:schemeClr val="bg2">
                <a:alpha val="50000"/>
              </a:schemeClr>
            </a:outerShdw>
          </a:effectLst>
          <a:extLst>
            <a:ext uri="{91240B29-F687-4F45-9708-019B960494DF}">
              <a14:hiddenLine xmlns:a14="http://schemas.microsoft.com/office/drawing/2010/main" w="12700" algn="ctr">
                <a:solidFill>
                  <a:srgbClr val="000000"/>
                </a:solidFill>
                <a:prstDash val="dash"/>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endParaRPr lang="zh-CN" altLang="zh-CN">
              <a:latin typeface="Calibri" panose="020F0502020204030204" pitchFamily="34" charset="0"/>
              <a:cs typeface="Arial" panose="020B0604020202020204" pitchFamily="34" charset="0"/>
            </a:endParaRPr>
          </a:p>
        </p:txBody>
      </p:sp>
      <p:sp>
        <p:nvSpPr>
          <p:cNvPr id="8" name="Rectangle 7"/>
          <p:cNvSpPr>
            <a:spLocks noChangeArrowheads="1"/>
          </p:cNvSpPr>
          <p:nvPr/>
        </p:nvSpPr>
        <p:spPr bwMode="black">
          <a:xfrm>
            <a:off x="904801" y="3087194"/>
            <a:ext cx="182403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r>
              <a:rPr lang="zh-CN" altLang="en-US" sz="1400" b="1" dirty="0">
                <a:solidFill>
                  <a:srgbClr val="FFFFFF"/>
                </a:solidFill>
                <a:ea typeface="宋体" panose="02010600030101010101" pitchFamily="2" charset="-122"/>
                <a:cs typeface="Arial" panose="020B0604020202020204" pitchFamily="34" charset="0"/>
              </a:rPr>
              <a:t>中</a:t>
            </a:r>
            <a:r>
              <a:rPr lang="zh-CN" altLang="en-US" sz="1400" b="1" dirty="0" smtClean="0">
                <a:solidFill>
                  <a:srgbClr val="FFFFFF"/>
                </a:solidFill>
                <a:ea typeface="宋体" panose="02010600030101010101" pitchFamily="2" charset="-122"/>
                <a:cs typeface="Arial" panose="020B0604020202020204" pitchFamily="34" charset="0"/>
              </a:rPr>
              <a:t>短期战略</a:t>
            </a:r>
            <a:endParaRPr lang="en-US" altLang="zh-CN" sz="1400" b="1" dirty="0" smtClean="0">
              <a:solidFill>
                <a:srgbClr val="FFFFFF"/>
              </a:solidFill>
              <a:ea typeface="宋体" panose="02010600030101010101" pitchFamily="2" charset="-122"/>
              <a:cs typeface="Arial" panose="020B0604020202020204" pitchFamily="34" charset="0"/>
            </a:endParaRPr>
          </a:p>
          <a:p>
            <a:pPr algn="ctr" eaLnBrk="1" hangingPunct="1"/>
            <a:endParaRPr lang="en-US" altLang="zh-CN" sz="1400" b="1" dirty="0" smtClean="0">
              <a:solidFill>
                <a:srgbClr val="FFFFFF"/>
              </a:solidFill>
              <a:ea typeface="宋体" panose="02010600030101010101" pitchFamily="2" charset="-122"/>
              <a:cs typeface="Arial" panose="020B0604020202020204" pitchFamily="34" charset="0"/>
            </a:endParaRPr>
          </a:p>
          <a:p>
            <a:pPr marL="285750" indent="-285750" eaLnBrk="1" hangingPunct="1">
              <a:buFont typeface="Arial" panose="020B0604020202020204" pitchFamily="34" charset="0"/>
              <a:buChar char="•"/>
            </a:pPr>
            <a:r>
              <a:rPr lang="zh-CN" altLang="en-US" sz="1400" b="1" dirty="0" smtClean="0">
                <a:solidFill>
                  <a:srgbClr val="FFFFFF"/>
                </a:solidFill>
                <a:ea typeface="宋体" panose="02010600030101010101" pitchFamily="2" charset="-122"/>
                <a:cs typeface="Arial" panose="020B0604020202020204" pitchFamily="34" charset="0"/>
              </a:rPr>
              <a:t>市场</a:t>
            </a:r>
            <a:endParaRPr lang="en-US" altLang="zh-CN" sz="1400" b="1" dirty="0" smtClean="0">
              <a:solidFill>
                <a:srgbClr val="FFFFFF"/>
              </a:solidFill>
              <a:ea typeface="宋体" panose="02010600030101010101" pitchFamily="2" charset="-122"/>
              <a:cs typeface="Arial" panose="020B0604020202020204" pitchFamily="34" charset="0"/>
            </a:endParaRPr>
          </a:p>
          <a:p>
            <a:pPr marL="285750" indent="-285750" eaLnBrk="1" hangingPunct="1">
              <a:buFont typeface="Arial" panose="020B0604020202020204" pitchFamily="34" charset="0"/>
              <a:buChar char="•"/>
            </a:pPr>
            <a:r>
              <a:rPr lang="zh-CN" altLang="en-US" sz="1400" b="1" dirty="0" smtClean="0">
                <a:solidFill>
                  <a:srgbClr val="FFFFFF"/>
                </a:solidFill>
                <a:ea typeface="宋体" panose="02010600030101010101" pitchFamily="2" charset="-122"/>
                <a:cs typeface="Arial" panose="020B0604020202020204" pitchFamily="34" charset="0"/>
              </a:rPr>
              <a:t>产品</a:t>
            </a:r>
            <a:endParaRPr lang="en-US" altLang="zh-CN" sz="1400" b="1" dirty="0" smtClean="0">
              <a:solidFill>
                <a:srgbClr val="FFFFFF"/>
              </a:solidFill>
              <a:ea typeface="宋体" panose="02010600030101010101" pitchFamily="2" charset="-122"/>
              <a:cs typeface="Arial" panose="020B0604020202020204" pitchFamily="34" charset="0"/>
            </a:endParaRPr>
          </a:p>
          <a:p>
            <a:pPr marL="285750" indent="-285750" eaLnBrk="1" hangingPunct="1">
              <a:buFont typeface="Arial" panose="020B0604020202020204" pitchFamily="34" charset="0"/>
              <a:buChar char="•"/>
            </a:pPr>
            <a:r>
              <a:rPr lang="zh-CN" altLang="en-US" sz="1400" b="1" dirty="0" smtClean="0">
                <a:solidFill>
                  <a:srgbClr val="FFFFFF"/>
                </a:solidFill>
                <a:ea typeface="宋体" panose="02010600030101010101" pitchFamily="2" charset="-122"/>
                <a:cs typeface="Arial" panose="020B0604020202020204" pitchFamily="34" charset="0"/>
              </a:rPr>
              <a:t>盈利模式</a:t>
            </a:r>
            <a:endParaRPr lang="en-US" altLang="zh-CN" sz="1400" b="1" dirty="0" smtClean="0">
              <a:solidFill>
                <a:srgbClr val="FFFFFF"/>
              </a:solidFill>
              <a:ea typeface="宋体" panose="02010600030101010101" pitchFamily="2" charset="-122"/>
              <a:cs typeface="Arial" panose="020B0604020202020204" pitchFamily="34" charset="0"/>
            </a:endParaRPr>
          </a:p>
          <a:p>
            <a:pPr marL="285750" indent="-285750" eaLnBrk="1" hangingPunct="1">
              <a:buFont typeface="Arial" panose="020B0604020202020204" pitchFamily="34" charset="0"/>
              <a:buChar char="•"/>
            </a:pPr>
            <a:r>
              <a:rPr lang="zh-CN" altLang="en-US" sz="1400" b="1" dirty="0" smtClean="0">
                <a:solidFill>
                  <a:srgbClr val="FFFFFF"/>
                </a:solidFill>
                <a:ea typeface="宋体" panose="02010600030101010101" pitchFamily="2" charset="-122"/>
                <a:cs typeface="Arial" panose="020B0604020202020204" pitchFamily="34" charset="0"/>
              </a:rPr>
              <a:t>产业布局</a:t>
            </a:r>
            <a:endParaRPr lang="en-US" altLang="zh-CN" sz="1400" b="1" dirty="0" smtClean="0">
              <a:solidFill>
                <a:srgbClr val="FFFFFF"/>
              </a:solidFill>
              <a:ea typeface="宋体" panose="02010600030101010101" pitchFamily="2" charset="-122"/>
              <a:cs typeface="Arial" panose="020B0604020202020204" pitchFamily="34" charset="0"/>
            </a:endParaRPr>
          </a:p>
          <a:p>
            <a:pPr marL="285750" indent="-285750" eaLnBrk="1" hangingPunct="1">
              <a:buFont typeface="Arial" panose="020B0604020202020204" pitchFamily="34" charset="0"/>
              <a:buChar char="•"/>
            </a:pPr>
            <a:r>
              <a:rPr lang="zh-CN" altLang="en-US" sz="1400" b="1" dirty="0" smtClean="0">
                <a:solidFill>
                  <a:srgbClr val="FFFFFF"/>
                </a:solidFill>
                <a:ea typeface="宋体" panose="02010600030101010101" pitchFamily="2" charset="-122"/>
                <a:cs typeface="Arial" panose="020B0604020202020204" pitchFamily="34" charset="0"/>
              </a:rPr>
              <a:t>投资</a:t>
            </a:r>
            <a:endParaRPr lang="en-US" altLang="zh-CN" sz="1400" b="1" dirty="0" smtClean="0">
              <a:solidFill>
                <a:srgbClr val="FFFFFF"/>
              </a:solidFill>
              <a:ea typeface="宋体" panose="02010600030101010101" pitchFamily="2" charset="-122"/>
              <a:cs typeface="Arial" panose="020B0604020202020204" pitchFamily="34" charset="0"/>
            </a:endParaRPr>
          </a:p>
          <a:p>
            <a:pPr marL="285750" indent="-285750" eaLnBrk="1" hangingPunct="1">
              <a:buFont typeface="Arial" panose="020B0604020202020204" pitchFamily="34" charset="0"/>
              <a:buChar char="•"/>
            </a:pPr>
            <a:r>
              <a:rPr lang="zh-CN" altLang="en-US" sz="1400" b="1" dirty="0" smtClean="0">
                <a:solidFill>
                  <a:srgbClr val="FFFFFF"/>
                </a:solidFill>
                <a:ea typeface="宋体" panose="02010600030101010101" pitchFamily="2" charset="-122"/>
                <a:cs typeface="Arial" panose="020B0604020202020204" pitchFamily="34" charset="0"/>
              </a:rPr>
              <a:t>。。。。。。</a:t>
            </a:r>
            <a:endParaRPr lang="en-US" altLang="zh-CN" sz="1400" b="1" dirty="0" smtClean="0">
              <a:solidFill>
                <a:srgbClr val="FFFFFF"/>
              </a:solidFill>
              <a:ea typeface="宋体" panose="02010600030101010101" pitchFamily="2" charset="-122"/>
              <a:cs typeface="Arial" panose="020B0604020202020204" pitchFamily="34" charset="0"/>
            </a:endParaRPr>
          </a:p>
          <a:p>
            <a:pPr marL="285750" indent="-285750" eaLnBrk="1" hangingPunct="1">
              <a:buFont typeface="Arial" panose="020B0604020202020204" pitchFamily="34" charset="0"/>
              <a:buChar char="•"/>
            </a:pPr>
            <a:endParaRPr lang="en-US" altLang="zh-CN" sz="1400" b="1" dirty="0">
              <a:solidFill>
                <a:srgbClr val="FFFFFF"/>
              </a:solidFill>
              <a:ea typeface="宋体" panose="02010600030101010101" pitchFamily="2" charset="-122"/>
              <a:cs typeface="Arial" panose="020B0604020202020204" pitchFamily="34" charset="0"/>
            </a:endParaRPr>
          </a:p>
        </p:txBody>
      </p:sp>
      <p:sp>
        <p:nvSpPr>
          <p:cNvPr id="9" name="Rectangle 8"/>
          <p:cNvSpPr>
            <a:spLocks noChangeArrowheads="1"/>
          </p:cNvSpPr>
          <p:nvPr/>
        </p:nvSpPr>
        <p:spPr bwMode="white">
          <a:xfrm>
            <a:off x="2693913" y="2452194"/>
            <a:ext cx="46386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r>
              <a:rPr lang="zh-CN" altLang="en-US" b="1" dirty="0" smtClean="0">
                <a:solidFill>
                  <a:srgbClr val="FFFFFF"/>
                </a:solidFill>
                <a:ea typeface="宋体" panose="02010600030101010101" pitchFamily="2" charset="-122"/>
                <a:cs typeface="Arial" panose="020B0604020202020204" pitchFamily="34" charset="0"/>
              </a:rPr>
              <a:t>预算是整个战略向战术转换的核心</a:t>
            </a:r>
            <a:endParaRPr lang="en-US" altLang="zh-CN" b="1" dirty="0">
              <a:solidFill>
                <a:srgbClr val="FFFFFF"/>
              </a:solidFill>
              <a:ea typeface="宋体" panose="02010600030101010101" pitchFamily="2" charset="-122"/>
              <a:cs typeface="Arial" panose="020B0604020202020204" pitchFamily="34" charset="0"/>
            </a:endParaRPr>
          </a:p>
        </p:txBody>
      </p:sp>
      <p:sp>
        <p:nvSpPr>
          <p:cNvPr id="10" name="Rectangle 9"/>
          <p:cNvSpPr>
            <a:spLocks noChangeArrowheads="1"/>
          </p:cNvSpPr>
          <p:nvPr/>
        </p:nvSpPr>
        <p:spPr bwMode="auto">
          <a:xfrm>
            <a:off x="4894188" y="3476132"/>
            <a:ext cx="1484145"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r>
              <a:rPr lang="en-US" altLang="zh-CN" sz="1400" b="1" dirty="0">
                <a:solidFill>
                  <a:srgbClr val="111111"/>
                </a:solidFill>
                <a:ea typeface="宋体" panose="02010600030101010101" pitchFamily="2" charset="-122"/>
                <a:cs typeface="Arial" panose="020B0604020202020204" pitchFamily="34" charset="0"/>
              </a:rPr>
              <a:t>2.</a:t>
            </a:r>
          </a:p>
          <a:p>
            <a:pPr algn="ctr" eaLnBrk="1" hangingPunct="1"/>
            <a:r>
              <a:rPr lang="zh-CN" altLang="en-US" sz="1400" b="1" dirty="0" smtClean="0">
                <a:solidFill>
                  <a:srgbClr val="111111"/>
                </a:solidFill>
                <a:ea typeface="宋体" panose="02010600030101010101" pitchFamily="2" charset="-122"/>
                <a:cs typeface="Arial" panose="020B0604020202020204" pitchFamily="34" charset="0"/>
              </a:rPr>
              <a:t>以公司总体目标为参考蓝本，基于工作计划的全面预算编制、讨论、优化以及最终批准、确认</a:t>
            </a:r>
            <a:endParaRPr lang="en-US" altLang="zh-CN" sz="1400" b="1" dirty="0">
              <a:solidFill>
                <a:srgbClr val="111111"/>
              </a:solidFill>
              <a:ea typeface="宋体" panose="02010600030101010101" pitchFamily="2" charset="-122"/>
              <a:cs typeface="Arial" panose="020B0604020202020204" pitchFamily="34" charset="0"/>
            </a:endParaRPr>
          </a:p>
        </p:txBody>
      </p:sp>
      <p:sp>
        <p:nvSpPr>
          <p:cNvPr id="11" name="Rectangle 11"/>
          <p:cNvSpPr>
            <a:spLocks noChangeArrowheads="1"/>
          </p:cNvSpPr>
          <p:nvPr/>
        </p:nvSpPr>
        <p:spPr bwMode="auto">
          <a:xfrm>
            <a:off x="3117776" y="3472957"/>
            <a:ext cx="16700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r>
              <a:rPr lang="en-US" altLang="zh-CN" sz="1400" b="1" dirty="0">
                <a:solidFill>
                  <a:srgbClr val="111111"/>
                </a:solidFill>
                <a:ea typeface="宋体" panose="02010600030101010101" pitchFamily="2" charset="-122"/>
                <a:cs typeface="Arial" panose="020B0604020202020204" pitchFamily="34" charset="0"/>
              </a:rPr>
              <a:t>1.</a:t>
            </a:r>
          </a:p>
          <a:p>
            <a:pPr algn="ctr" eaLnBrk="1" hangingPunct="1"/>
            <a:r>
              <a:rPr lang="zh-CN" altLang="en-US" sz="1400" b="1" dirty="0" smtClean="0">
                <a:solidFill>
                  <a:srgbClr val="111111"/>
                </a:solidFill>
                <a:ea typeface="宋体" panose="02010600030101010101" pitchFamily="2" charset="-122"/>
                <a:cs typeface="Arial" panose="020B0604020202020204" pitchFamily="34" charset="0"/>
              </a:rPr>
              <a:t>依据中短期策略的平衡计分卡项下的财务、客户、内部运营、人员成长目标初步设定</a:t>
            </a:r>
            <a:endParaRPr lang="en-US" altLang="zh-CN" sz="1400" b="1" dirty="0">
              <a:solidFill>
                <a:srgbClr val="111111"/>
              </a:solidFill>
              <a:ea typeface="宋体" panose="02010600030101010101" pitchFamily="2" charset="-122"/>
              <a:cs typeface="Arial" panose="020B0604020202020204" pitchFamily="34" charset="0"/>
            </a:endParaRPr>
          </a:p>
        </p:txBody>
      </p:sp>
      <p:sp>
        <p:nvSpPr>
          <p:cNvPr id="12" name="Rectangle 9"/>
          <p:cNvSpPr>
            <a:spLocks noChangeArrowheads="1"/>
          </p:cNvSpPr>
          <p:nvPr/>
        </p:nvSpPr>
        <p:spPr bwMode="auto">
          <a:xfrm>
            <a:off x="6576938" y="3492007"/>
            <a:ext cx="16700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r>
              <a:rPr lang="en-US" altLang="zh-CN" sz="1400" b="1" dirty="0">
                <a:solidFill>
                  <a:srgbClr val="111111"/>
                </a:solidFill>
                <a:ea typeface="宋体" panose="02010600030101010101" pitchFamily="2" charset="-122"/>
                <a:cs typeface="Arial" panose="020B0604020202020204" pitchFamily="34" charset="0"/>
              </a:rPr>
              <a:t>3.</a:t>
            </a:r>
          </a:p>
          <a:p>
            <a:pPr algn="ctr" eaLnBrk="1" hangingPunct="1"/>
            <a:r>
              <a:rPr lang="zh-CN" altLang="en-US" sz="1400" b="1" dirty="0" smtClean="0">
                <a:solidFill>
                  <a:srgbClr val="111111"/>
                </a:solidFill>
                <a:ea typeface="宋体" panose="02010600030101010101" pitchFamily="2" charset="-122"/>
                <a:cs typeface="Arial" panose="020B0604020202020204" pitchFamily="34" charset="0"/>
              </a:rPr>
              <a:t>形成符合</a:t>
            </a:r>
            <a:r>
              <a:rPr lang="en-US" altLang="zh-CN" sz="1400" b="1" dirty="0" smtClean="0">
                <a:solidFill>
                  <a:srgbClr val="111111"/>
                </a:solidFill>
                <a:ea typeface="宋体" panose="02010600030101010101" pitchFamily="2" charset="-122"/>
                <a:cs typeface="Arial" panose="020B0604020202020204" pitchFamily="34" charset="0"/>
              </a:rPr>
              <a:t>SMART</a:t>
            </a:r>
            <a:r>
              <a:rPr lang="zh-CN" altLang="en-US" sz="1400" b="1" dirty="0" smtClean="0">
                <a:solidFill>
                  <a:srgbClr val="111111"/>
                </a:solidFill>
                <a:ea typeface="宋体" panose="02010600030101010101" pitchFamily="2" charset="-122"/>
                <a:cs typeface="Arial" panose="020B0604020202020204" pitchFamily="34" charset="0"/>
              </a:rPr>
              <a:t>原则的公司年度工作计划和目标</a:t>
            </a:r>
            <a:endParaRPr lang="en-US" altLang="zh-CN" sz="1400" b="1" dirty="0">
              <a:solidFill>
                <a:srgbClr val="111111"/>
              </a:solidFill>
              <a:ea typeface="宋体" panose="02010600030101010101" pitchFamily="2" charset="-122"/>
              <a:cs typeface="Arial" panose="020B0604020202020204" pitchFamily="34" charset="0"/>
            </a:endParaRPr>
          </a:p>
        </p:txBody>
      </p:sp>
      <p:sp>
        <p:nvSpPr>
          <p:cNvPr id="13" name="矩形 12"/>
          <p:cNvSpPr/>
          <p:nvPr/>
        </p:nvSpPr>
        <p:spPr bwMode="auto">
          <a:xfrm>
            <a:off x="4787826" y="2060848"/>
            <a:ext cx="1858962" cy="3816424"/>
          </a:xfrm>
          <a:prstGeom prst="rect">
            <a:avLst/>
          </a:prstGeom>
          <a:noFill/>
          <a:ln w="50800" cap="flat" cmpd="sng" algn="ctr">
            <a:solidFill>
              <a:srgbClr val="FF0000"/>
            </a:solidFill>
            <a:prstDash val="dash"/>
            <a:round/>
            <a:headEnd type="none" w="med" len="med"/>
            <a:tailEnd type="none" w="med" len="med"/>
          </a:ln>
          <a:effectLst/>
          <a:extLst/>
        </p:spPr>
        <p:txBody>
          <a:bodyPr vert="horz" wrap="squar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ndParaRPr>
          </a:p>
        </p:txBody>
      </p:sp>
      <p:sp>
        <p:nvSpPr>
          <p:cNvPr id="14" name="文本框 13"/>
          <p:cNvSpPr txBox="1"/>
          <p:nvPr/>
        </p:nvSpPr>
        <p:spPr>
          <a:xfrm>
            <a:off x="579060" y="1124744"/>
            <a:ext cx="3416876" cy="369332"/>
          </a:xfrm>
          <a:prstGeom prst="rect">
            <a:avLst/>
          </a:prstGeom>
          <a:noFill/>
        </p:spPr>
        <p:txBody>
          <a:bodyPr wrap="square" rtlCol="0">
            <a:spAutoFit/>
          </a:bodyPr>
          <a:lstStyle/>
          <a:p>
            <a:r>
              <a:rPr lang="zh-CN" altLang="en-US" dirty="0" smtClean="0">
                <a:solidFill>
                  <a:srgbClr val="FF0000"/>
                </a:solidFill>
              </a:rPr>
              <a:t>预算与战略、年度目标的关系</a:t>
            </a:r>
            <a:endParaRPr lang="zh-CN" altLang="en-US" dirty="0">
              <a:solidFill>
                <a:srgbClr val="FF0000"/>
              </a:solidFill>
            </a:endParaRPr>
          </a:p>
        </p:txBody>
      </p:sp>
    </p:spTree>
    <p:extLst>
      <p:ext uri="{BB962C8B-B14F-4D97-AF65-F5344CB8AC3E}">
        <p14:creationId xmlns:p14="http://schemas.microsoft.com/office/powerpoint/2010/main" val="38340758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3901076935"/>
              </p:ext>
            </p:extLst>
          </p:nvPr>
        </p:nvGraphicFramePr>
        <p:xfrm>
          <a:off x="1007511" y="2276872"/>
          <a:ext cx="7128978" cy="108012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858247"/>
                <a:gridCol w="6270731"/>
              </a:tblGrid>
              <a:tr h="1080120">
                <a:tc>
                  <a:txBody>
                    <a:bodyPr/>
                    <a:lstStyle/>
                    <a:p>
                      <a:pPr algn="ctr"/>
                      <a:r>
                        <a:rPr lang="en-US" altLang="zh-CN" sz="4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txBody>
                  <a:tcPr anchor="ctr">
                    <a:lnL w="5715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400" rtl="0" eaLnBrk="1" latinLnBrk="0" hangingPunct="1"/>
                      <a:r>
                        <a:rPr lang="zh-CN" altLang="en-US" sz="4000" b="1" kern="1200" dirty="0" smtClean="0">
                          <a:solidFill>
                            <a:schemeClr val="bg1">
                              <a:lumMod val="9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如何制定年度预算</a:t>
                      </a:r>
                      <a:endParaRPr lang="zh-CN" altLang="en-US" sz="4000" b="1" kern="1200" dirty="0">
                        <a:solidFill>
                          <a:schemeClr val="bg1">
                            <a:lumMod val="9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a:txBody>
                  <a:tcPr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75000"/>
                      </a:schemeClr>
                    </a:solidFill>
                  </a:tcPr>
                </a:tc>
              </a:tr>
            </a:tbl>
          </a:graphicData>
        </a:graphic>
      </p:graphicFrame>
    </p:spTree>
    <p:extLst>
      <p:ext uri="{BB962C8B-B14F-4D97-AF65-F5344CB8AC3E}">
        <p14:creationId xmlns:p14="http://schemas.microsoft.com/office/powerpoint/2010/main" val="2825730452"/>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如何制定全面预算</a:t>
            </a:r>
            <a:endParaRPr lang="zh-CN" altLang="en-US" dirty="0"/>
          </a:p>
        </p:txBody>
      </p:sp>
      <p:sp>
        <p:nvSpPr>
          <p:cNvPr id="3" name="内容占位符 2"/>
          <p:cNvSpPr>
            <a:spLocks noGrp="1"/>
          </p:cNvSpPr>
          <p:nvPr>
            <p:ph idx="1"/>
          </p:nvPr>
        </p:nvSpPr>
        <p:spPr/>
        <p:txBody>
          <a:bodyPr/>
          <a:lstStyle/>
          <a:p>
            <a:r>
              <a:rPr lang="zh-CN" altLang="en-US" sz="2400" dirty="0" smtClean="0"/>
              <a:t>制定预算的基本准则：</a:t>
            </a:r>
            <a:endParaRPr lang="en-US" altLang="zh-CN" sz="2400" dirty="0" smtClean="0"/>
          </a:p>
          <a:p>
            <a:pPr lvl="1"/>
            <a:r>
              <a:rPr lang="zh-CN" altLang="en-US" dirty="0" smtClean="0"/>
              <a:t>预算不是财务部门的事情，也不是各部门预算之后的简单加和；</a:t>
            </a:r>
            <a:endParaRPr lang="en-US" altLang="zh-CN" dirty="0" smtClean="0"/>
          </a:p>
          <a:p>
            <a:pPr lvl="1"/>
            <a:r>
              <a:rPr lang="zh-CN" altLang="en-US" dirty="0" smtClean="0"/>
              <a:t>预算是一个从上到下、从下到上再从上到下，再从下到上的工作；</a:t>
            </a:r>
            <a:endParaRPr lang="en-US" altLang="zh-CN" dirty="0" smtClean="0"/>
          </a:p>
          <a:p>
            <a:pPr lvl="1"/>
            <a:r>
              <a:rPr lang="zh-CN" altLang="en-US" dirty="0" smtClean="0"/>
              <a:t>要完成比较合理的年度预算，各个部门必须是通力合作、相互沟通而不是各个部门闭门造车的；</a:t>
            </a:r>
            <a:endParaRPr lang="en-US" altLang="zh-CN" dirty="0" smtClean="0"/>
          </a:p>
          <a:p>
            <a:pPr lvl="1"/>
            <a:r>
              <a:rPr lang="zh-CN" altLang="en-US" dirty="0" smtClean="0"/>
              <a:t>制定预算是从细到粗的过程，而审核和批准预算则是从粗到细的过程；</a:t>
            </a:r>
            <a:endParaRPr lang="en-US" altLang="zh-CN" dirty="0" smtClean="0"/>
          </a:p>
          <a:p>
            <a:pPr lvl="1"/>
            <a:r>
              <a:rPr lang="zh-CN" altLang="en-US" dirty="0" smtClean="0"/>
              <a:t>预算的颗粒度既不能太大，也不能太小；</a:t>
            </a:r>
            <a:endParaRPr lang="en-US" altLang="zh-CN" dirty="0" smtClean="0"/>
          </a:p>
          <a:p>
            <a:pPr lvl="1"/>
            <a:r>
              <a:rPr lang="zh-CN" altLang="en-US" dirty="0" smtClean="0"/>
              <a:t>为避免预算审核过程中的修正过程太过麻烦，从预算的表格设计开始，财务部门以及各预算部门都要将所有的数据进行公式链接，层层链接，这样可以极大的提高预算调整完成的效率和调整后判断的方便性。</a:t>
            </a:r>
            <a:endParaRPr lang="en-US" altLang="zh-CN" dirty="0" smtClean="0"/>
          </a:p>
          <a:p>
            <a:pPr lvl="1"/>
            <a:r>
              <a:rPr lang="zh-CN" altLang="en-US" dirty="0" smtClean="0"/>
              <a:t>在预算开始之前，先明确和确认所有相关的预算假设再开始预算</a:t>
            </a:r>
            <a:endParaRPr lang="zh-CN" altLang="en-US" dirty="0"/>
          </a:p>
        </p:txBody>
      </p:sp>
    </p:spTree>
    <p:extLst>
      <p:ext uri="{BB962C8B-B14F-4D97-AF65-F5344CB8AC3E}">
        <p14:creationId xmlns:p14="http://schemas.microsoft.com/office/powerpoint/2010/main" val="718555039"/>
      </p:ext>
    </p:extLst>
  </p:cSld>
  <p:clrMapOvr>
    <a:masterClrMapping/>
  </p:clrMapOvr>
  <p:transition>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COA_SMARTSHAPE" val="Y"/>
  <p:tag name="MMCOA_FONTSIZE_L" val="12"/>
  <p:tag name="MMCOA_FONTSIZE_M" val="12"/>
  <p:tag name="MMCOA_FONTSIZE_S" val="12"/>
  <p:tag name="MMCOA_POSITION_L" val="0;506.5;33.5;756"/>
  <p:tag name="MMCOA_POSITION_M" val="0;506.5;33.5;756"/>
  <p:tag name="MMCOA_POSITION_S" val="0;506.5;33.5;756"/>
  <p:tag name="MMCOA_HIDEONCOLOUR" val="N"/>
  <p:tag name="MMCOA_HIDEONWHITE" val="Y"/>
</p:tagLst>
</file>

<file path=ppt/tags/tag2.xml><?xml version="1.0" encoding="utf-8"?>
<p:tagLst xmlns:a="http://schemas.openxmlformats.org/drawingml/2006/main" xmlns:r="http://schemas.openxmlformats.org/officeDocument/2006/relationships" xmlns:p="http://schemas.openxmlformats.org/presentationml/2006/main">
  <p:tag name="MMCOA_SMARTSHAPE" val="Y"/>
  <p:tag name="MMCOA_FONTSIZE_L" val="28"/>
  <p:tag name="MMCOA_FONTSIZE_M" val="20"/>
  <p:tag name="MMCOA_FONTSIZE_S" val="14"/>
  <p:tag name="MMCOA_POSITION_L" val="66.875;27.375;61.25;618.875"/>
  <p:tag name="MMCOA_POSITION_M" val="47.875;29.375;47.875;645"/>
  <p:tag name="MMCOA_POSITION_S" val="47.875;35.625;47.875;645"/>
  <p:tag name="MMCOA_HIDEONCOLOUR" val="N"/>
  <p:tag name="MMCOA_HIDEONWHITE" val="N"/>
</p:tagLst>
</file>

<file path=ppt/tags/tag3.xml><?xml version="1.0" encoding="utf-8"?>
<p:tagLst xmlns:a="http://schemas.openxmlformats.org/drawingml/2006/main" xmlns:r="http://schemas.openxmlformats.org/officeDocument/2006/relationships" xmlns:p="http://schemas.openxmlformats.org/presentationml/2006/main">
  <p:tag name="MMCOA_SMARTSHAPE" val="Y"/>
  <p:tag name="MMCOA_FONTSIZE_L" val="28"/>
  <p:tag name="MMCOA_FONTSIZE_M" val="20"/>
  <p:tag name="MMCOA_FONTSIZE_S" val="14"/>
  <p:tag name="MMCOA_POSITION_L" val="66.875;107.875;328.75;618.875"/>
  <p:tag name="MMCOA_POSITION_M" val="47.875;89.125;394.875;644.875"/>
  <p:tag name="MMCOA_POSITION_S" val="47.875;89.125;394.875;644.875"/>
  <p:tag name="MMCOA_HIDEONCOLOUR" val="N"/>
  <p:tag name="MMCOA_HIDEONWHITE" val="N"/>
</p:tagLst>
</file>

<file path=ppt/tags/tag4.xml><?xml version="1.0" encoding="utf-8"?>
<p:tagLst xmlns:a="http://schemas.openxmlformats.org/drawingml/2006/main" xmlns:r="http://schemas.openxmlformats.org/officeDocument/2006/relationships" xmlns:p="http://schemas.openxmlformats.org/presentationml/2006/main">
  <p:tag name="MMCOA_SMARTSHAPE" val="Y"/>
  <p:tag name="MMCOA_FONTSIZE_L" val="12"/>
  <p:tag name="MMCOA_FONTSIZE_M" val="12"/>
  <p:tag name="MMCOA_FONTSIZE_S" val="12"/>
  <p:tag name="MMCOA_POSITION_L" val="0;31.625;49.875;49.875"/>
  <p:tag name="MMCOA_POSITION_M" val="0;32.375;36;36"/>
  <p:tag name="MMCOA_POSITION_S" val="0;32.375;36;36"/>
  <p:tag name="MMCOA_HIDEONCOLOUR" val="N"/>
  <p:tag name="MMCOA_HIDEONWHITE" val="N"/>
</p:tagLst>
</file>

<file path=ppt/tags/tag5.xml><?xml version="1.0" encoding="utf-8"?>
<p:tagLst xmlns:a="http://schemas.openxmlformats.org/drawingml/2006/main" xmlns:r="http://schemas.openxmlformats.org/officeDocument/2006/relationships" xmlns:p="http://schemas.openxmlformats.org/presentationml/2006/main">
  <p:tag name="MMCOA_SMARTSHAPE" val="Y"/>
  <p:tag name="MMCOA_FONTSIZE_L" val="8"/>
  <p:tag name="MMCOA_FONTSIZE_M" val="8"/>
  <p:tag name="MMCOA_FONTSIZE_S" val="8"/>
  <p:tag name="MMCOA_POSITION_L" val="47.875;492;9.625;639"/>
  <p:tag name="MMCOA_POSITION_M" val="47.875;492;9.625;639"/>
  <p:tag name="MMCOA_POSITION_S" val="47.875;492;9.625;639"/>
  <p:tag name="MMCOA_HIDEONCOLOUR" val="N"/>
  <p:tag name="MMCOA_HIDEONWHITE" val="N"/>
</p:tagLst>
</file>

<file path=ppt/tags/tag6.xml><?xml version="1.0" encoding="utf-8"?>
<p:tagLst xmlns:a="http://schemas.openxmlformats.org/drawingml/2006/main" xmlns:r="http://schemas.openxmlformats.org/officeDocument/2006/relationships" xmlns:p="http://schemas.openxmlformats.org/presentationml/2006/main">
  <p:tag name="MMCOA_SMARTSHAPE" val="Y"/>
  <p:tag name="MMCOA_FONTSIZE_L" val="32"/>
  <p:tag name="MMCOA_FONTSIZE_M" val="32"/>
  <p:tag name="MMCOA_FONTSIZE_S" val="32"/>
  <p:tag name="MMCOA_POSITION_L" val="248.75;249.875;75.75;466.125"/>
  <p:tag name="MMCOA_POSITION_M" val="248.75;249.875;75.75;466.125"/>
  <p:tag name="MMCOA_POSITION_S" val="248.75;249.875;75.75;466.125"/>
  <p:tag name="MMCOA_HIDEONCOLOUR" val="N"/>
  <p:tag name="MMCOA_HIDEONWHITE" val="N"/>
</p:tagLst>
</file>

<file path=ppt/theme/theme1.xml><?xml version="1.0" encoding="utf-8"?>
<a:theme xmlns:a="http://schemas.openxmlformats.org/drawingml/2006/main" name="MMC Standard">
  <a:themeElements>
    <a:clrScheme name="MMC Standard 1">
      <a:dk1>
        <a:srgbClr val="3F3F3F"/>
      </a:dk1>
      <a:lt1>
        <a:srgbClr val="FFFFFF"/>
      </a:lt1>
      <a:dk2>
        <a:srgbClr val="00A2DF"/>
      </a:dk2>
      <a:lt2>
        <a:srgbClr val="0057A6"/>
      </a:lt2>
      <a:accent1>
        <a:srgbClr val="00A2DF"/>
      </a:accent1>
      <a:accent2>
        <a:srgbClr val="FF6400"/>
      </a:accent2>
      <a:accent3>
        <a:srgbClr val="FFFFFF"/>
      </a:accent3>
      <a:accent4>
        <a:srgbClr val="343434"/>
      </a:accent4>
      <a:accent5>
        <a:srgbClr val="AACEEC"/>
      </a:accent5>
      <a:accent6>
        <a:srgbClr val="E75A00"/>
      </a:accent6>
      <a:hlink>
        <a:srgbClr val="FCC917"/>
      </a:hlink>
      <a:folHlink>
        <a:srgbClr val="86C100"/>
      </a:folHlink>
    </a:clrScheme>
    <a:fontScheme name="MMC 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defRPr>
        </a:defPPr>
      </a:lstStyle>
    </a:lnDef>
  </a:objectDefaults>
  <a:extraClrSchemeLst>
    <a:extraClrScheme>
      <a:clrScheme name="MMC Standard 1">
        <a:dk1>
          <a:srgbClr val="3F3F3F"/>
        </a:dk1>
        <a:lt1>
          <a:srgbClr val="FFFFFF"/>
        </a:lt1>
        <a:dk2>
          <a:srgbClr val="00A2DF"/>
        </a:dk2>
        <a:lt2>
          <a:srgbClr val="0057A6"/>
        </a:lt2>
        <a:accent1>
          <a:srgbClr val="00A2DF"/>
        </a:accent1>
        <a:accent2>
          <a:srgbClr val="FF6400"/>
        </a:accent2>
        <a:accent3>
          <a:srgbClr val="FFFFFF"/>
        </a:accent3>
        <a:accent4>
          <a:srgbClr val="343434"/>
        </a:accent4>
        <a:accent5>
          <a:srgbClr val="AACEEC"/>
        </a:accent5>
        <a:accent6>
          <a:srgbClr val="E75A00"/>
        </a:accent6>
        <a:hlink>
          <a:srgbClr val="FCC917"/>
        </a:hlink>
        <a:folHlink>
          <a:srgbClr val="86C100"/>
        </a:folHlink>
      </a:clrScheme>
      <a:clrMap bg1="lt1" tx1="dk1" bg2="lt2" tx2="dk2" accent1="accent1" accent2="accent2" accent3="accent3" accent4="accent4" accent5="accent5" accent6="accent6" hlink="hlink" folHlink="folHlink"/>
    </a:extraClrScheme>
    <a:extraClrScheme>
      <a:clrScheme name="MMC Standard 2">
        <a:dk1>
          <a:srgbClr val="3F3F3F"/>
        </a:dk1>
        <a:lt1>
          <a:srgbClr val="FFFFFF"/>
        </a:lt1>
        <a:dk2>
          <a:srgbClr val="00A2DF"/>
        </a:dk2>
        <a:lt2>
          <a:srgbClr val="0057A6"/>
        </a:lt2>
        <a:accent1>
          <a:srgbClr val="FF6400"/>
        </a:accent1>
        <a:accent2>
          <a:srgbClr val="FCC917"/>
        </a:accent2>
        <a:accent3>
          <a:srgbClr val="FFFFFF"/>
        </a:accent3>
        <a:accent4>
          <a:srgbClr val="343434"/>
        </a:accent4>
        <a:accent5>
          <a:srgbClr val="FFB8AA"/>
        </a:accent5>
        <a:accent6>
          <a:srgbClr val="E4B614"/>
        </a:accent6>
        <a:hlink>
          <a:srgbClr val="86C100"/>
        </a:hlink>
        <a:folHlink>
          <a:srgbClr val="E23828"/>
        </a:folHlink>
      </a:clrScheme>
      <a:clrMap bg1="lt1" tx1="dk1" bg2="lt2" tx2="dk2" accent1="accent1" accent2="accent2" accent3="accent3" accent4="accent4" accent5="accent5" accent6="accent6" hlink="hlink" folHlink="folHlink"/>
    </a:extraClrScheme>
    <a:extraClrScheme>
      <a:clrScheme name="MMC Standard 3">
        <a:dk1>
          <a:srgbClr val="3F3F3F"/>
        </a:dk1>
        <a:lt1>
          <a:srgbClr val="FFFFFF"/>
        </a:lt1>
        <a:dk2>
          <a:srgbClr val="00A2DF"/>
        </a:dk2>
        <a:lt2>
          <a:srgbClr val="0057A6"/>
        </a:lt2>
        <a:accent1>
          <a:srgbClr val="FCC917"/>
        </a:accent1>
        <a:accent2>
          <a:srgbClr val="FF6400"/>
        </a:accent2>
        <a:accent3>
          <a:srgbClr val="FFFFFF"/>
        </a:accent3>
        <a:accent4>
          <a:srgbClr val="343434"/>
        </a:accent4>
        <a:accent5>
          <a:srgbClr val="FDE1AB"/>
        </a:accent5>
        <a:accent6>
          <a:srgbClr val="E75A00"/>
        </a:accent6>
        <a:hlink>
          <a:srgbClr val="86C100"/>
        </a:hlink>
        <a:folHlink>
          <a:srgbClr val="E23828"/>
        </a:folHlink>
      </a:clrScheme>
      <a:clrMap bg1="lt1" tx1="dk1" bg2="lt2" tx2="dk2" accent1="accent1" accent2="accent2" accent3="accent3" accent4="accent4" accent5="accent5" accent6="accent6" hlink="hlink" folHlink="folHlink"/>
    </a:extraClrScheme>
    <a:extraClrScheme>
      <a:clrScheme name="MMC Standard 4">
        <a:dk1>
          <a:srgbClr val="3F3F3F"/>
        </a:dk1>
        <a:lt1>
          <a:srgbClr val="FFFFFF"/>
        </a:lt1>
        <a:dk2>
          <a:srgbClr val="00A2DF"/>
        </a:dk2>
        <a:lt2>
          <a:srgbClr val="0057A6"/>
        </a:lt2>
        <a:accent1>
          <a:srgbClr val="86C100"/>
        </a:accent1>
        <a:accent2>
          <a:srgbClr val="E23828"/>
        </a:accent2>
        <a:accent3>
          <a:srgbClr val="FFFFFF"/>
        </a:accent3>
        <a:accent4>
          <a:srgbClr val="343434"/>
        </a:accent4>
        <a:accent5>
          <a:srgbClr val="C3DDAA"/>
        </a:accent5>
        <a:accent6>
          <a:srgbClr val="CD3223"/>
        </a:accent6>
        <a:hlink>
          <a:srgbClr val="FCC917"/>
        </a:hlink>
        <a:folHlink>
          <a:srgbClr val="FF6400"/>
        </a:folHlink>
      </a:clrScheme>
      <a:clrMap bg1="lt1" tx1="dk1" bg2="lt2" tx2="dk2" accent1="accent1" accent2="accent2" accent3="accent3" accent4="accent4" accent5="accent5" accent6="accent6" hlink="hlink" folHlink="folHlink"/>
    </a:extraClrScheme>
    <a:extraClrScheme>
      <a:clrScheme name="MMC Standard 5">
        <a:dk1>
          <a:srgbClr val="3F3F3F"/>
        </a:dk1>
        <a:lt1>
          <a:srgbClr val="FFFFFF"/>
        </a:lt1>
        <a:dk2>
          <a:srgbClr val="00A2DF"/>
        </a:dk2>
        <a:lt2>
          <a:srgbClr val="0057A6"/>
        </a:lt2>
        <a:accent1>
          <a:srgbClr val="E23828"/>
        </a:accent1>
        <a:accent2>
          <a:srgbClr val="86C100"/>
        </a:accent2>
        <a:accent3>
          <a:srgbClr val="FFFFFF"/>
        </a:accent3>
        <a:accent4>
          <a:srgbClr val="343434"/>
        </a:accent4>
        <a:accent5>
          <a:srgbClr val="EEAEAC"/>
        </a:accent5>
        <a:accent6>
          <a:srgbClr val="79AF00"/>
        </a:accent6>
        <a:hlink>
          <a:srgbClr val="FCC917"/>
        </a:hlink>
        <a:folHlink>
          <a:srgbClr val="FF6400"/>
        </a:folHlink>
      </a:clrScheme>
      <a:clrMap bg1="lt1" tx1="dk1" bg2="lt2" tx2="dk2" accent1="accent1" accent2="accent2" accent3="accent3" accent4="accent4" accent5="accent5" accent6="accent6" hlink="hlink" folHlink="folHlink"/>
    </a:extraClrScheme>
    <a:extraClrScheme>
      <a:clrScheme name="MMC Standard 6">
        <a:dk1>
          <a:srgbClr val="3F3F3F"/>
        </a:dk1>
        <a:lt1>
          <a:srgbClr val="FFFFFF"/>
        </a:lt1>
        <a:dk2>
          <a:srgbClr val="00A2DF"/>
        </a:dk2>
        <a:lt2>
          <a:srgbClr val="0057A6"/>
        </a:lt2>
        <a:accent1>
          <a:srgbClr val="70512C"/>
        </a:accent1>
        <a:accent2>
          <a:srgbClr val="86C100"/>
        </a:accent2>
        <a:accent3>
          <a:srgbClr val="FFFFFF"/>
        </a:accent3>
        <a:accent4>
          <a:srgbClr val="343434"/>
        </a:accent4>
        <a:accent5>
          <a:srgbClr val="BBB3AC"/>
        </a:accent5>
        <a:accent6>
          <a:srgbClr val="79AF00"/>
        </a:accent6>
        <a:hlink>
          <a:srgbClr val="FCC917"/>
        </a:hlink>
        <a:folHlink>
          <a:srgbClr val="FF6400"/>
        </a:folHlink>
      </a:clrScheme>
      <a:clrMap bg1="lt1" tx1="dk1" bg2="lt2" tx2="dk2" accent1="accent1" accent2="accent2" accent3="accent3" accent4="accent4" accent5="accent5" accent6="accent6" hlink="hlink" folHlink="folHlink"/>
    </a:extraClrScheme>
    <a:extraClrScheme>
      <a:clrScheme name="MMC Standard 7">
        <a:dk1>
          <a:srgbClr val="00A2DF"/>
        </a:dk1>
        <a:lt1>
          <a:srgbClr val="FFFFFF"/>
        </a:lt1>
        <a:dk2>
          <a:srgbClr val="3F3F3F"/>
        </a:dk2>
        <a:lt2>
          <a:srgbClr val="0057A6"/>
        </a:lt2>
        <a:accent1>
          <a:srgbClr val="00A2DF"/>
        </a:accent1>
        <a:accent2>
          <a:srgbClr val="FF6400"/>
        </a:accent2>
        <a:accent3>
          <a:srgbClr val="AFAFAF"/>
        </a:accent3>
        <a:accent4>
          <a:srgbClr val="DADADA"/>
        </a:accent4>
        <a:accent5>
          <a:srgbClr val="AACEEC"/>
        </a:accent5>
        <a:accent6>
          <a:srgbClr val="E75A00"/>
        </a:accent6>
        <a:hlink>
          <a:srgbClr val="FCC917"/>
        </a:hlink>
        <a:folHlink>
          <a:srgbClr val="86C100"/>
        </a:folHlink>
      </a:clrScheme>
      <a:clrMap bg1="dk2" tx1="lt1" bg2="dk1" tx2="lt2" accent1="accent1" accent2="accent2" accent3="accent3" accent4="accent4" accent5="accent5" accent6="accent6" hlink="hlink" folHlink="folHlink"/>
    </a:extraClrScheme>
    <a:extraClrScheme>
      <a:clrScheme name="MMC Standard 8">
        <a:dk1>
          <a:srgbClr val="00A2DF"/>
        </a:dk1>
        <a:lt1>
          <a:srgbClr val="FFFFFF"/>
        </a:lt1>
        <a:dk2>
          <a:srgbClr val="3F3F3F"/>
        </a:dk2>
        <a:lt2>
          <a:srgbClr val="0057A6"/>
        </a:lt2>
        <a:accent1>
          <a:srgbClr val="FF6400"/>
        </a:accent1>
        <a:accent2>
          <a:srgbClr val="FCC917"/>
        </a:accent2>
        <a:accent3>
          <a:srgbClr val="AFAFAF"/>
        </a:accent3>
        <a:accent4>
          <a:srgbClr val="DADADA"/>
        </a:accent4>
        <a:accent5>
          <a:srgbClr val="FFB8AA"/>
        </a:accent5>
        <a:accent6>
          <a:srgbClr val="E4B614"/>
        </a:accent6>
        <a:hlink>
          <a:srgbClr val="86C100"/>
        </a:hlink>
        <a:folHlink>
          <a:srgbClr val="E23828"/>
        </a:folHlink>
      </a:clrScheme>
      <a:clrMap bg1="dk2" tx1="lt1" bg2="dk1" tx2="lt2" accent1="accent1" accent2="accent2" accent3="accent3" accent4="accent4" accent5="accent5" accent6="accent6" hlink="hlink" folHlink="folHlink"/>
    </a:extraClrScheme>
    <a:extraClrScheme>
      <a:clrScheme name="MMC Standard 9">
        <a:dk1>
          <a:srgbClr val="00A2DF"/>
        </a:dk1>
        <a:lt1>
          <a:srgbClr val="FFFFFF"/>
        </a:lt1>
        <a:dk2>
          <a:srgbClr val="3F3F3F"/>
        </a:dk2>
        <a:lt2>
          <a:srgbClr val="0057A6"/>
        </a:lt2>
        <a:accent1>
          <a:srgbClr val="FCC917"/>
        </a:accent1>
        <a:accent2>
          <a:srgbClr val="FF6400"/>
        </a:accent2>
        <a:accent3>
          <a:srgbClr val="AFAFAF"/>
        </a:accent3>
        <a:accent4>
          <a:srgbClr val="DADADA"/>
        </a:accent4>
        <a:accent5>
          <a:srgbClr val="FDE1AB"/>
        </a:accent5>
        <a:accent6>
          <a:srgbClr val="E75A00"/>
        </a:accent6>
        <a:hlink>
          <a:srgbClr val="86C100"/>
        </a:hlink>
        <a:folHlink>
          <a:srgbClr val="E23828"/>
        </a:folHlink>
      </a:clrScheme>
      <a:clrMap bg1="dk2" tx1="lt1" bg2="dk1" tx2="lt2" accent1="accent1" accent2="accent2" accent3="accent3" accent4="accent4" accent5="accent5" accent6="accent6" hlink="hlink" folHlink="folHlink"/>
    </a:extraClrScheme>
    <a:extraClrScheme>
      <a:clrScheme name="MMC Standard 10">
        <a:dk1>
          <a:srgbClr val="00A2DF"/>
        </a:dk1>
        <a:lt1>
          <a:srgbClr val="FFFFFF"/>
        </a:lt1>
        <a:dk2>
          <a:srgbClr val="3F3F3F"/>
        </a:dk2>
        <a:lt2>
          <a:srgbClr val="0057A6"/>
        </a:lt2>
        <a:accent1>
          <a:srgbClr val="86C100"/>
        </a:accent1>
        <a:accent2>
          <a:srgbClr val="E23828"/>
        </a:accent2>
        <a:accent3>
          <a:srgbClr val="AFAFAF"/>
        </a:accent3>
        <a:accent4>
          <a:srgbClr val="DADADA"/>
        </a:accent4>
        <a:accent5>
          <a:srgbClr val="C3DDAA"/>
        </a:accent5>
        <a:accent6>
          <a:srgbClr val="CD3223"/>
        </a:accent6>
        <a:hlink>
          <a:srgbClr val="FCC917"/>
        </a:hlink>
        <a:folHlink>
          <a:srgbClr val="FF6400"/>
        </a:folHlink>
      </a:clrScheme>
      <a:clrMap bg1="dk2" tx1="lt1" bg2="dk1" tx2="lt2" accent1="accent1" accent2="accent2" accent3="accent3" accent4="accent4" accent5="accent5" accent6="accent6" hlink="hlink" folHlink="folHlink"/>
    </a:extraClrScheme>
    <a:extraClrScheme>
      <a:clrScheme name="MMC Standard 11">
        <a:dk1>
          <a:srgbClr val="00A2DF"/>
        </a:dk1>
        <a:lt1>
          <a:srgbClr val="FFFFFF"/>
        </a:lt1>
        <a:dk2>
          <a:srgbClr val="3F3F3F"/>
        </a:dk2>
        <a:lt2>
          <a:srgbClr val="0057A6"/>
        </a:lt2>
        <a:accent1>
          <a:srgbClr val="E23828"/>
        </a:accent1>
        <a:accent2>
          <a:srgbClr val="86C100"/>
        </a:accent2>
        <a:accent3>
          <a:srgbClr val="AFAFAF"/>
        </a:accent3>
        <a:accent4>
          <a:srgbClr val="DADADA"/>
        </a:accent4>
        <a:accent5>
          <a:srgbClr val="EEAEAC"/>
        </a:accent5>
        <a:accent6>
          <a:srgbClr val="79AF00"/>
        </a:accent6>
        <a:hlink>
          <a:srgbClr val="FCC917"/>
        </a:hlink>
        <a:folHlink>
          <a:srgbClr val="FF6400"/>
        </a:folHlink>
      </a:clrScheme>
      <a:clrMap bg1="dk2" tx1="lt1" bg2="dk1" tx2="lt2" accent1="accent1" accent2="accent2" accent3="accent3" accent4="accent4" accent5="accent5" accent6="accent6" hlink="hlink" folHlink="folHlink"/>
    </a:extraClrScheme>
    <a:extraClrScheme>
      <a:clrScheme name="MMC Standard 12">
        <a:dk1>
          <a:srgbClr val="00A2DF"/>
        </a:dk1>
        <a:lt1>
          <a:srgbClr val="FFFFFF"/>
        </a:lt1>
        <a:dk2>
          <a:srgbClr val="3F3F3F"/>
        </a:dk2>
        <a:lt2>
          <a:srgbClr val="0057A6"/>
        </a:lt2>
        <a:accent1>
          <a:srgbClr val="70512C"/>
        </a:accent1>
        <a:accent2>
          <a:srgbClr val="86C100"/>
        </a:accent2>
        <a:accent3>
          <a:srgbClr val="AFAFAF"/>
        </a:accent3>
        <a:accent4>
          <a:srgbClr val="DADADA"/>
        </a:accent4>
        <a:accent5>
          <a:srgbClr val="BBB3AC"/>
        </a:accent5>
        <a:accent6>
          <a:srgbClr val="79AF00"/>
        </a:accent6>
        <a:hlink>
          <a:srgbClr val="FCC917"/>
        </a:hlink>
        <a:folHlink>
          <a:srgbClr val="FF64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DSI Training 2013v1</Template>
  <TotalTime>6767</TotalTime>
  <Words>5037</Words>
  <Application>Microsoft Office PowerPoint</Application>
  <PresentationFormat>全屏显示(4:3)</PresentationFormat>
  <Paragraphs>256</Paragraphs>
  <Slides>29</Slides>
  <Notes>4</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MMC Standard</vt:lpstr>
      <vt:lpstr>PowerPoint 演示文稿</vt:lpstr>
      <vt:lpstr>PowerPoint 演示文稿</vt:lpstr>
      <vt:lpstr>全面预算的基本概念</vt:lpstr>
      <vt:lpstr>全面预算的基本概念</vt:lpstr>
      <vt:lpstr>全面预算的基本概念</vt:lpstr>
      <vt:lpstr>全面预算的基本概念</vt:lpstr>
      <vt:lpstr>全面预算的基本概念</vt:lpstr>
      <vt:lpstr>PowerPoint 演示文稿</vt:lpstr>
      <vt:lpstr>如何制定全面预算</vt:lpstr>
      <vt:lpstr>如何制定全面预算</vt:lpstr>
      <vt:lpstr>如何制定全面预算</vt:lpstr>
      <vt:lpstr>如何制定全面预算</vt:lpstr>
      <vt:lpstr>如何制定全面预算  </vt:lpstr>
      <vt:lpstr>如何制定全面预算</vt:lpstr>
      <vt:lpstr>如何制定全面预算</vt:lpstr>
      <vt:lpstr>如何制定全面预算</vt:lpstr>
      <vt:lpstr>如何制定全面预算</vt:lpstr>
      <vt:lpstr>如何制定全面预算</vt:lpstr>
      <vt:lpstr>如何制定全面预算</vt:lpstr>
      <vt:lpstr>如何制定全面预算</vt:lpstr>
      <vt:lpstr>如何制定全面预算</vt:lpstr>
      <vt:lpstr>如何制定全面预算</vt:lpstr>
      <vt:lpstr>如何制定全面预算</vt:lpstr>
      <vt:lpstr>如何制定全面预算</vt:lpstr>
      <vt:lpstr>如何制定全面预算</vt:lpstr>
      <vt:lpstr>如何制定全面预算</vt:lpstr>
      <vt:lpstr>PowerPoint 演示文稿</vt:lpstr>
      <vt:lpstr>年度预算的审核与批准</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流程管理培训</dc:title>
  <dc:creator>徐志明</dc:creator>
  <cp:lastModifiedBy>Client</cp:lastModifiedBy>
  <cp:revision>478</cp:revision>
  <dcterms:created xsi:type="dcterms:W3CDTF">2014-02-21T06:52:21Z</dcterms:created>
  <dcterms:modified xsi:type="dcterms:W3CDTF">2016-12-06T02:39:48Z</dcterms:modified>
</cp:coreProperties>
</file>