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9144000" cy="5143500" type="screen16x9"/>
  <p:notesSz cx="9144000" cy="51435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8" autoAdjust="0"/>
    <p:restoredTop sz="94660"/>
  </p:normalViewPr>
  <p:slideViewPr>
    <p:cSldViewPr>
      <p:cViewPr varScale="1">
        <p:scale>
          <a:sx n="88" d="100"/>
          <a:sy n="88" d="100"/>
        </p:scale>
        <p:origin x="-840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1080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Microsoft YaHei"/>
                <a:cs typeface="Microsoft YaHe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SimSun"/>
                <a:cs typeface="SimSun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Microsoft YaHei"/>
                <a:cs typeface="Microsoft YaHe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938911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9050">
            <a:solidFill>
              <a:srgbClr val="33CC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Microsoft YaHei"/>
                <a:cs typeface="Microsoft YaHei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938911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9050">
            <a:solidFill>
              <a:srgbClr val="33CC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3054095" y="2261616"/>
            <a:ext cx="714756" cy="4983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3360420" y="2250948"/>
            <a:ext cx="574548" cy="5090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3526535" y="2261616"/>
            <a:ext cx="714756" cy="4983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3832859" y="2250948"/>
            <a:ext cx="490727" cy="50901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3915155" y="2261616"/>
            <a:ext cx="714755" cy="4983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4221479" y="2250948"/>
            <a:ext cx="493775" cy="50901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577850" y="2757551"/>
            <a:ext cx="6927850" cy="2540"/>
          </a:xfrm>
          <a:custGeom>
            <a:avLst/>
            <a:gdLst/>
            <a:ahLst/>
            <a:cxnLst/>
            <a:rect l="l" t="t" r="r" b="b"/>
            <a:pathLst>
              <a:path w="6927850" h="2539">
                <a:moveTo>
                  <a:pt x="0" y="0"/>
                </a:moveTo>
                <a:lnTo>
                  <a:pt x="6927850" y="2286"/>
                </a:lnTo>
              </a:path>
            </a:pathLst>
          </a:custGeom>
          <a:ln w="38099">
            <a:solidFill>
              <a:srgbClr val="CC000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938911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9050">
            <a:solidFill>
              <a:srgbClr val="33CC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92630" y="284353"/>
            <a:ext cx="6158738" cy="5346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Microsoft YaHei"/>
                <a:cs typeface="Microsoft YaHe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8300" y="1056385"/>
            <a:ext cx="8407400" cy="2981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SimSun"/>
                <a:cs typeface="SimSun"/>
              </a:defRPr>
            </a:lvl1pPr>
          </a:lstStyle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3" Type="http://schemas.openxmlformats.org/officeDocument/2006/relationships/image" Target="../media/image54.png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2" Type="http://schemas.openxmlformats.org/officeDocument/2006/relationships/image" Target="../media/image53.png"/><Relationship Id="rId16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51.png"/><Relationship Id="rId15" Type="http://schemas.openxmlformats.org/officeDocument/2006/relationships/image" Target="../media/image65.png"/><Relationship Id="rId10" Type="http://schemas.openxmlformats.org/officeDocument/2006/relationships/image" Target="../media/image60.png"/><Relationship Id="rId4" Type="http://schemas.openxmlformats.org/officeDocument/2006/relationships/image" Target="../media/image55.png"/><Relationship Id="rId9" Type="http://schemas.openxmlformats.org/officeDocument/2006/relationships/image" Target="../media/image59.png"/><Relationship Id="rId14" Type="http://schemas.openxmlformats.org/officeDocument/2006/relationships/image" Target="../media/image6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78.png"/><Relationship Id="rId18" Type="http://schemas.openxmlformats.org/officeDocument/2006/relationships/image" Target="../media/image83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12" Type="http://schemas.openxmlformats.org/officeDocument/2006/relationships/image" Target="../media/image77.png"/><Relationship Id="rId17" Type="http://schemas.openxmlformats.org/officeDocument/2006/relationships/image" Target="../media/image82.png"/><Relationship Id="rId2" Type="http://schemas.openxmlformats.org/officeDocument/2006/relationships/image" Target="../media/image67.png"/><Relationship Id="rId16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11" Type="http://schemas.openxmlformats.org/officeDocument/2006/relationships/image" Target="../media/image76.png"/><Relationship Id="rId5" Type="http://schemas.openxmlformats.org/officeDocument/2006/relationships/image" Target="../media/image70.png"/><Relationship Id="rId15" Type="http://schemas.openxmlformats.org/officeDocument/2006/relationships/image" Target="../media/image80.png"/><Relationship Id="rId10" Type="http://schemas.openxmlformats.org/officeDocument/2006/relationships/image" Target="../media/image75.png"/><Relationship Id="rId19" Type="http://schemas.openxmlformats.org/officeDocument/2006/relationships/image" Target="../media/image84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Relationship Id="rId14" Type="http://schemas.openxmlformats.org/officeDocument/2006/relationships/image" Target="../media/image7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13" Type="http://schemas.openxmlformats.org/officeDocument/2006/relationships/image" Target="../media/image97.png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12" Type="http://schemas.openxmlformats.org/officeDocument/2006/relationships/image" Target="../media/image96.png"/><Relationship Id="rId17" Type="http://schemas.openxmlformats.org/officeDocument/2006/relationships/image" Target="../media/image101.png"/><Relationship Id="rId2" Type="http://schemas.openxmlformats.org/officeDocument/2006/relationships/image" Target="../media/image86.png"/><Relationship Id="rId16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11" Type="http://schemas.openxmlformats.org/officeDocument/2006/relationships/image" Target="../media/image95.png"/><Relationship Id="rId5" Type="http://schemas.openxmlformats.org/officeDocument/2006/relationships/image" Target="../media/image89.png"/><Relationship Id="rId15" Type="http://schemas.openxmlformats.org/officeDocument/2006/relationships/image" Target="../media/image99.png"/><Relationship Id="rId10" Type="http://schemas.openxmlformats.org/officeDocument/2006/relationships/image" Target="../media/image94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Relationship Id="rId14" Type="http://schemas.openxmlformats.org/officeDocument/2006/relationships/image" Target="../media/image9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13" Type="http://schemas.openxmlformats.org/officeDocument/2006/relationships/image" Target="../media/image121.png"/><Relationship Id="rId18" Type="http://schemas.openxmlformats.org/officeDocument/2006/relationships/image" Target="../media/image126.png"/><Relationship Id="rId3" Type="http://schemas.openxmlformats.org/officeDocument/2006/relationships/image" Target="../media/image111.png"/><Relationship Id="rId21" Type="http://schemas.openxmlformats.org/officeDocument/2006/relationships/image" Target="../media/image129.png"/><Relationship Id="rId7" Type="http://schemas.openxmlformats.org/officeDocument/2006/relationships/image" Target="../media/image115.png"/><Relationship Id="rId12" Type="http://schemas.openxmlformats.org/officeDocument/2006/relationships/image" Target="../media/image120.png"/><Relationship Id="rId17" Type="http://schemas.openxmlformats.org/officeDocument/2006/relationships/image" Target="../media/image125.png"/><Relationship Id="rId2" Type="http://schemas.openxmlformats.org/officeDocument/2006/relationships/image" Target="../media/image110.png"/><Relationship Id="rId16" Type="http://schemas.openxmlformats.org/officeDocument/2006/relationships/image" Target="../media/image124.png"/><Relationship Id="rId20" Type="http://schemas.openxmlformats.org/officeDocument/2006/relationships/image" Target="../media/image1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png"/><Relationship Id="rId11" Type="http://schemas.openxmlformats.org/officeDocument/2006/relationships/image" Target="../media/image119.png"/><Relationship Id="rId24" Type="http://schemas.openxmlformats.org/officeDocument/2006/relationships/image" Target="../media/image132.png"/><Relationship Id="rId5" Type="http://schemas.openxmlformats.org/officeDocument/2006/relationships/image" Target="../media/image113.png"/><Relationship Id="rId15" Type="http://schemas.openxmlformats.org/officeDocument/2006/relationships/image" Target="../media/image123.png"/><Relationship Id="rId23" Type="http://schemas.openxmlformats.org/officeDocument/2006/relationships/image" Target="../media/image131.png"/><Relationship Id="rId10" Type="http://schemas.openxmlformats.org/officeDocument/2006/relationships/image" Target="../media/image118.png"/><Relationship Id="rId19" Type="http://schemas.openxmlformats.org/officeDocument/2006/relationships/image" Target="../media/image127.png"/><Relationship Id="rId4" Type="http://schemas.openxmlformats.org/officeDocument/2006/relationships/image" Target="../media/image112.png"/><Relationship Id="rId9" Type="http://schemas.openxmlformats.org/officeDocument/2006/relationships/image" Target="../media/image117.png"/><Relationship Id="rId14" Type="http://schemas.openxmlformats.org/officeDocument/2006/relationships/image" Target="../media/image122.png"/><Relationship Id="rId22" Type="http://schemas.openxmlformats.org/officeDocument/2006/relationships/image" Target="../media/image13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18" Type="http://schemas.openxmlformats.org/officeDocument/2006/relationships/image" Target="../media/image31.png"/><Relationship Id="rId26" Type="http://schemas.openxmlformats.org/officeDocument/2006/relationships/image" Target="../media/image39.png"/><Relationship Id="rId3" Type="http://schemas.openxmlformats.org/officeDocument/2006/relationships/image" Target="../media/image16.png"/><Relationship Id="rId21" Type="http://schemas.openxmlformats.org/officeDocument/2006/relationships/image" Target="../media/image34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5" Type="http://schemas.openxmlformats.org/officeDocument/2006/relationships/image" Target="../media/image38.png"/><Relationship Id="rId2" Type="http://schemas.openxmlformats.org/officeDocument/2006/relationships/image" Target="../media/image15.png"/><Relationship Id="rId16" Type="http://schemas.openxmlformats.org/officeDocument/2006/relationships/image" Target="../media/image29.png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24" Type="http://schemas.openxmlformats.org/officeDocument/2006/relationships/image" Target="../media/image37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23" Type="http://schemas.openxmlformats.org/officeDocument/2006/relationships/image" Target="../media/image36.png"/><Relationship Id="rId10" Type="http://schemas.openxmlformats.org/officeDocument/2006/relationships/image" Target="../media/image23.png"/><Relationship Id="rId19" Type="http://schemas.openxmlformats.org/officeDocument/2006/relationships/image" Target="../media/image32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Relationship Id="rId22" Type="http://schemas.openxmlformats.org/officeDocument/2006/relationships/image" Target="../media/image35.png"/><Relationship Id="rId27" Type="http://schemas.openxmlformats.org/officeDocument/2006/relationships/image" Target="../media/image4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975739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>
            <a:solidFill>
              <a:srgbClr val="33CC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6141" y="2000250"/>
            <a:ext cx="4378452" cy="2400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90415" y="2004186"/>
            <a:ext cx="4419346" cy="23963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04800" y="971550"/>
            <a:ext cx="5880100" cy="6027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60"/>
              </a:lnSpc>
            </a:pPr>
            <a:r>
              <a:rPr sz="4000" spc="10" dirty="0" err="1"/>
              <a:t>人</a:t>
            </a:r>
            <a:r>
              <a:rPr sz="4000" dirty="0" err="1"/>
              <a:t>员编</a:t>
            </a:r>
            <a:r>
              <a:rPr sz="4000" spc="10" dirty="0" err="1"/>
              <a:t>制</a:t>
            </a:r>
            <a:r>
              <a:rPr sz="4000" spc="25" dirty="0" err="1"/>
              <a:t>及</a:t>
            </a:r>
            <a:r>
              <a:rPr sz="4000" spc="-880" dirty="0" err="1" smtClean="0">
                <a:latin typeface="Arial"/>
                <a:cs typeface="Arial"/>
              </a:rPr>
              <a:t>H</a:t>
            </a:r>
            <a:r>
              <a:rPr sz="4000" spc="-890" dirty="0" err="1" smtClean="0">
                <a:latin typeface="Arial"/>
                <a:cs typeface="Arial"/>
              </a:rPr>
              <a:t>R</a:t>
            </a:r>
            <a:r>
              <a:rPr lang="en-US" sz="4000" spc="-890" dirty="0" smtClean="0">
                <a:latin typeface="Arial"/>
                <a:cs typeface="Arial"/>
              </a:rPr>
              <a:t>   </a:t>
            </a:r>
            <a:r>
              <a:rPr sz="4000" spc="10" dirty="0" err="1" smtClean="0"/>
              <a:t>预</a:t>
            </a:r>
            <a:r>
              <a:rPr sz="4000" dirty="0" err="1" smtClean="0"/>
              <a:t>算设</a:t>
            </a:r>
            <a:r>
              <a:rPr sz="4000" spc="-5" dirty="0" err="1" smtClean="0"/>
              <a:t>计</a:t>
            </a:r>
            <a:endParaRPr sz="40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梳</a:t>
            </a:r>
            <a:r>
              <a:rPr spc="15" dirty="0"/>
              <a:t>理</a:t>
            </a:r>
            <a:r>
              <a:rPr spc="-790" dirty="0">
                <a:latin typeface="Arial"/>
                <a:cs typeface="Arial"/>
              </a:rPr>
              <a:t>HR</a:t>
            </a:r>
            <a:r>
              <a:rPr spc="10" dirty="0"/>
              <a:t>业务短板</a:t>
            </a:r>
          </a:p>
        </p:txBody>
      </p:sp>
      <p:sp>
        <p:nvSpPr>
          <p:cNvPr id="4" name="object 4"/>
          <p:cNvSpPr/>
          <p:nvPr/>
        </p:nvSpPr>
        <p:spPr>
          <a:xfrm>
            <a:off x="3810000" y="1504950"/>
            <a:ext cx="4038600" cy="31170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59740" y="1220978"/>
            <a:ext cx="3092450" cy="16789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5" dirty="0">
                <a:latin typeface="Microsoft YaHei"/>
                <a:cs typeface="Microsoft YaHei"/>
              </a:rPr>
              <a:t>−</a:t>
            </a:r>
            <a:r>
              <a:rPr sz="1600" spc="430" dirty="0">
                <a:latin typeface="Microsoft YaHei"/>
                <a:cs typeface="Microsoft YaHei"/>
              </a:rPr>
              <a:t> </a:t>
            </a:r>
            <a:r>
              <a:rPr sz="2000" spc="-5" dirty="0">
                <a:latin typeface="SimSun"/>
                <a:cs typeface="SimSun"/>
              </a:rPr>
              <a:t>解决短板是HR工作出发点</a:t>
            </a:r>
            <a:endParaRPr sz="20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1600" spc="-5" dirty="0">
                <a:latin typeface="Microsoft YaHei"/>
                <a:cs typeface="Microsoft YaHei"/>
              </a:rPr>
              <a:t>−</a:t>
            </a:r>
            <a:r>
              <a:rPr sz="1600" spc="380" dirty="0">
                <a:latin typeface="Microsoft YaHei"/>
                <a:cs typeface="Microsoft YaHei"/>
              </a:rPr>
              <a:t> </a:t>
            </a:r>
            <a:r>
              <a:rPr sz="2000" dirty="0">
                <a:latin typeface="SimSun"/>
                <a:cs typeface="SimSun"/>
              </a:rPr>
              <a:t>从运营角度收集整理</a:t>
            </a:r>
            <a:endParaRPr sz="20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1600" spc="-5" dirty="0">
                <a:latin typeface="Microsoft YaHei"/>
                <a:cs typeface="Microsoft YaHei"/>
              </a:rPr>
              <a:t>−</a:t>
            </a:r>
            <a:r>
              <a:rPr sz="1600" spc="390" dirty="0">
                <a:latin typeface="Microsoft YaHei"/>
                <a:cs typeface="Microsoft YaHei"/>
              </a:rPr>
              <a:t> </a:t>
            </a:r>
            <a:r>
              <a:rPr sz="2000" dirty="0">
                <a:latin typeface="SimSun"/>
                <a:cs typeface="SimSun"/>
              </a:rPr>
              <a:t>筛选潜在问题</a:t>
            </a:r>
            <a:endParaRPr sz="20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1600" spc="-5" dirty="0">
                <a:latin typeface="Microsoft YaHei"/>
                <a:cs typeface="Microsoft YaHei"/>
              </a:rPr>
              <a:t>−</a:t>
            </a:r>
            <a:r>
              <a:rPr sz="1600" spc="385" dirty="0">
                <a:latin typeface="Microsoft YaHei"/>
                <a:cs typeface="Microsoft YaHei"/>
              </a:rPr>
              <a:t> </a:t>
            </a:r>
            <a:r>
              <a:rPr sz="2000" dirty="0">
                <a:latin typeface="SimSun"/>
                <a:cs typeface="SimSun"/>
              </a:rPr>
              <a:t>评估问题后果</a:t>
            </a:r>
            <a:endParaRPr sz="2000">
              <a:latin typeface="SimSun"/>
              <a:cs typeface="SimSu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533400" y="2876550"/>
            <a:ext cx="5076825" cy="193586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27173" y="151129"/>
            <a:ext cx="4156075" cy="534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205"/>
              </a:lnSpc>
            </a:pPr>
            <a:r>
              <a:rPr spc="-155" dirty="0"/>
              <a:t>设计</a:t>
            </a:r>
            <a:r>
              <a:rPr spc="-155" dirty="0">
                <a:latin typeface="Arial"/>
                <a:cs typeface="Arial"/>
              </a:rPr>
              <a:t>HR</a:t>
            </a:r>
            <a:r>
              <a:rPr spc="-155" dirty="0"/>
              <a:t>年度考核指标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xfrm>
            <a:off x="368300" y="1056385"/>
            <a:ext cx="8407400" cy="30162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 dirty="0">
                <a:solidFill>
                  <a:srgbClr val="000099"/>
                </a:solidFill>
                <a:latin typeface="Microsoft YaHei"/>
                <a:cs typeface="Microsoft YaHei"/>
              </a:rPr>
              <a:t>−</a:t>
            </a:r>
            <a:r>
              <a:rPr sz="2000" spc="5" dirty="0"/>
              <a:t>平衡计分卡角度（财务/客户/内部流程/员工成长）</a:t>
            </a:r>
            <a:endParaRPr sz="200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dirty="0">
                <a:solidFill>
                  <a:srgbClr val="000099"/>
                </a:solidFill>
                <a:latin typeface="Microsoft YaHei"/>
                <a:cs typeface="Microsoft YaHei"/>
              </a:rPr>
              <a:t>−</a:t>
            </a:r>
            <a:r>
              <a:rPr sz="2000" spc="-475" dirty="0">
                <a:solidFill>
                  <a:srgbClr val="000099"/>
                </a:solidFill>
                <a:latin typeface="Microsoft YaHei"/>
                <a:cs typeface="Microsoft YaHei"/>
              </a:rPr>
              <a:t> </a:t>
            </a:r>
            <a:r>
              <a:rPr sz="2000" spc="-5" dirty="0"/>
              <a:t>5-8项</a:t>
            </a:r>
            <a:endParaRPr sz="200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spc="45" dirty="0">
                <a:solidFill>
                  <a:srgbClr val="000099"/>
                </a:solidFill>
                <a:latin typeface="Microsoft YaHei"/>
                <a:cs typeface="Microsoft YaHei"/>
              </a:rPr>
              <a:t>−</a:t>
            </a:r>
            <a:r>
              <a:rPr sz="2000" spc="45" dirty="0"/>
              <a:t>数字量化</a:t>
            </a:r>
            <a:endParaRPr sz="200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spc="20" dirty="0">
                <a:solidFill>
                  <a:srgbClr val="000099"/>
                </a:solidFill>
                <a:latin typeface="Microsoft YaHei"/>
                <a:cs typeface="Microsoft YaHei"/>
              </a:rPr>
              <a:t>−</a:t>
            </a:r>
            <a:r>
              <a:rPr sz="2000" spc="20" dirty="0"/>
              <a:t>与公司总体目标同步</a:t>
            </a:r>
            <a:endParaRPr sz="20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000" dirty="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</a:pPr>
            <a:endParaRPr sz="66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87573" y="151129"/>
            <a:ext cx="2778125" cy="534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205"/>
              </a:lnSpc>
            </a:pPr>
            <a:r>
              <a:rPr spc="5" dirty="0"/>
              <a:t>设计业务策略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248400" y="1657350"/>
            <a:ext cx="1932305" cy="15220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000" dirty="0">
                <a:latin typeface="SimSun"/>
                <a:cs typeface="SimSun"/>
              </a:rPr>
              <a:t>策略</a:t>
            </a:r>
            <a:r>
              <a:rPr sz="2000" spc="-10" dirty="0">
                <a:latin typeface="SimSun"/>
                <a:cs typeface="SimSun"/>
              </a:rPr>
              <a:t>=</a:t>
            </a:r>
            <a:r>
              <a:rPr sz="2000" dirty="0">
                <a:latin typeface="SimSun"/>
                <a:cs typeface="SimSun"/>
              </a:rPr>
              <a:t>改进</a:t>
            </a:r>
            <a:r>
              <a:rPr sz="2000" spc="-15" dirty="0">
                <a:latin typeface="SimSun"/>
                <a:cs typeface="SimSun"/>
              </a:rPr>
              <a:t>短</a:t>
            </a:r>
            <a:r>
              <a:rPr sz="2000" dirty="0">
                <a:latin typeface="SimSun"/>
                <a:cs typeface="SimSun"/>
              </a:rPr>
              <a:t>板，  </a:t>
            </a:r>
            <a:r>
              <a:rPr sz="2000" spc="-5" dirty="0">
                <a:latin typeface="SimSun"/>
                <a:cs typeface="SimSun"/>
              </a:rPr>
              <a:t>实现目标的方法</a:t>
            </a:r>
            <a:endParaRPr sz="2000" dirty="0">
              <a:latin typeface="SimSun"/>
              <a:cs typeface="SimSu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50" dirty="0">
              <a:latin typeface="Times New Roman"/>
              <a:cs typeface="Times New Roman"/>
            </a:endParaRPr>
          </a:p>
          <a:p>
            <a:pPr marL="12700" marR="893444">
              <a:lnSpc>
                <a:spcPct val="100000"/>
              </a:lnSpc>
              <a:spcBef>
                <a:spcPts val="5"/>
              </a:spcBef>
            </a:pPr>
            <a:r>
              <a:rPr sz="2000" dirty="0">
                <a:latin typeface="SimSun"/>
                <a:cs typeface="SimSun"/>
              </a:rPr>
              <a:t>三级目录  动宾短语</a:t>
            </a:r>
          </a:p>
        </p:txBody>
      </p:sp>
      <p:pic>
        <p:nvPicPr>
          <p:cNvPr id="1026" name="Picture 2" descr="C:\Users\www\Desktop\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047750"/>
            <a:ext cx="5279117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26538" y="93853"/>
            <a:ext cx="4157979" cy="534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205"/>
              </a:lnSpc>
            </a:pPr>
            <a:r>
              <a:rPr spc="10" dirty="0"/>
              <a:t>规划</a:t>
            </a:r>
            <a:r>
              <a:rPr spc="-790" dirty="0">
                <a:latin typeface="Arial"/>
                <a:cs typeface="Arial"/>
              </a:rPr>
              <a:t>HR</a:t>
            </a:r>
            <a:r>
              <a:rPr spc="10" dirty="0"/>
              <a:t>年度计划套表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08508" y="1175258"/>
            <a:ext cx="2779395" cy="21469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15" dirty="0">
                <a:solidFill>
                  <a:srgbClr val="0099FF"/>
                </a:solidFill>
                <a:latin typeface="Microsoft YaHei"/>
                <a:cs typeface="Microsoft YaHei"/>
              </a:rPr>
              <a:t>−</a:t>
            </a:r>
            <a:r>
              <a:rPr sz="2000" spc="15" dirty="0">
                <a:latin typeface="SimSun"/>
                <a:cs typeface="SimSun"/>
              </a:rPr>
              <a:t>从业务策略到年度计划</a:t>
            </a:r>
            <a:endParaRPr sz="2000">
              <a:latin typeface="SimSun"/>
              <a:cs typeface="SimSu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spc="25" dirty="0">
                <a:solidFill>
                  <a:srgbClr val="0099FF"/>
                </a:solidFill>
                <a:latin typeface="Microsoft YaHei"/>
                <a:cs typeface="Microsoft YaHei"/>
              </a:rPr>
              <a:t>−</a:t>
            </a:r>
            <a:r>
              <a:rPr sz="2000" spc="25" dirty="0">
                <a:latin typeface="SimSun"/>
                <a:cs typeface="SimSun"/>
              </a:rPr>
              <a:t>建立表单目录</a:t>
            </a:r>
            <a:endParaRPr sz="2000">
              <a:latin typeface="SimSun"/>
              <a:cs typeface="SimSu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spc="25" dirty="0">
                <a:solidFill>
                  <a:srgbClr val="0099FF"/>
                </a:solidFill>
                <a:latin typeface="Microsoft YaHei"/>
                <a:cs typeface="Microsoft YaHei"/>
              </a:rPr>
              <a:t>−</a:t>
            </a:r>
            <a:r>
              <a:rPr sz="2000" spc="25" dirty="0">
                <a:latin typeface="SimSun"/>
                <a:cs typeface="SimSun"/>
              </a:rPr>
              <a:t>开发表单模板</a:t>
            </a:r>
            <a:endParaRPr sz="2000">
              <a:latin typeface="SimSun"/>
              <a:cs typeface="SimSu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spc="20" dirty="0">
                <a:solidFill>
                  <a:srgbClr val="0099FF"/>
                </a:solidFill>
                <a:latin typeface="Microsoft YaHei"/>
                <a:cs typeface="Microsoft YaHei"/>
              </a:rPr>
              <a:t>−</a:t>
            </a:r>
            <a:r>
              <a:rPr sz="2000" spc="20" dirty="0">
                <a:latin typeface="SimSun"/>
                <a:cs typeface="SimSun"/>
              </a:rPr>
              <a:t>分解任务和目标</a:t>
            </a:r>
            <a:endParaRPr sz="2000">
              <a:latin typeface="SimSun"/>
              <a:cs typeface="SimSu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08508" y="3614166"/>
            <a:ext cx="2016125" cy="317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180" dirty="0">
                <a:solidFill>
                  <a:srgbClr val="0099FF"/>
                </a:solidFill>
                <a:latin typeface="Microsoft YaHei"/>
                <a:cs typeface="Microsoft YaHei"/>
              </a:rPr>
              <a:t>−</a:t>
            </a:r>
            <a:r>
              <a:rPr sz="2000" dirty="0">
                <a:latin typeface="SimSun"/>
                <a:cs typeface="SimSun"/>
              </a:rPr>
              <a:t>组织编</a:t>
            </a:r>
            <a:r>
              <a:rPr sz="2000" spc="-15" dirty="0">
                <a:latin typeface="SimSun"/>
                <a:cs typeface="SimSun"/>
              </a:rPr>
              <a:t>写</a:t>
            </a:r>
            <a:r>
              <a:rPr sz="2000" dirty="0">
                <a:latin typeface="SimSun"/>
                <a:cs typeface="SimSun"/>
              </a:rPr>
              <a:t>及</a:t>
            </a:r>
            <a:r>
              <a:rPr sz="2000" spc="-15" dirty="0">
                <a:latin typeface="SimSun"/>
                <a:cs typeface="SimSun"/>
              </a:rPr>
              <a:t>评</a:t>
            </a:r>
            <a:r>
              <a:rPr sz="2000" dirty="0">
                <a:latin typeface="SimSun"/>
                <a:cs typeface="SimSun"/>
              </a:rPr>
              <a:t>审</a:t>
            </a:r>
            <a:endParaRPr sz="2000">
              <a:latin typeface="SimSun"/>
              <a:cs typeface="SimSu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19600" y="3863669"/>
            <a:ext cx="1854200" cy="1866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imSun"/>
                <a:cs typeface="SimSun"/>
              </a:rPr>
              <a:t>2014年企业文化活动计划表</a:t>
            </a:r>
          </a:p>
        </p:txBody>
      </p:sp>
      <p:graphicFrame>
        <p:nvGraphicFramePr>
          <p:cNvPr id="8" name="object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562240"/>
              </p:ext>
            </p:extLst>
          </p:nvPr>
        </p:nvGraphicFramePr>
        <p:xfrm>
          <a:off x="3810000" y="1962150"/>
          <a:ext cx="3581399" cy="24110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18616"/>
                <a:gridCol w="2962783"/>
              </a:tblGrid>
              <a:tr h="2678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2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序号</a:t>
                      </a:r>
                      <a:endParaRPr sz="1200" dirty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2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表单名称</a:t>
                      </a:r>
                      <a:endParaRPr sz="1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0000"/>
                    </a:solidFill>
                  </a:tcPr>
                </a:tc>
              </a:tr>
              <a:tr h="2679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200" dirty="0">
                          <a:latin typeface="SimSun"/>
                          <a:cs typeface="SimSun"/>
                        </a:rPr>
                        <a:t>1</a:t>
                      </a:r>
                      <a:endParaRPr sz="1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200" dirty="0">
                          <a:latin typeface="SimSun"/>
                          <a:cs typeface="SimSun"/>
                        </a:rPr>
                        <a:t>2014年人力资源工作策略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78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200" dirty="0">
                          <a:latin typeface="SimSun"/>
                          <a:cs typeface="SimSun"/>
                        </a:rPr>
                        <a:t>2</a:t>
                      </a:r>
                      <a:endParaRPr sz="1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200" dirty="0">
                          <a:latin typeface="SimSun"/>
                          <a:cs typeface="SimSun"/>
                        </a:rPr>
                        <a:t>2014年公司员工编制表</a:t>
                      </a:r>
                      <a:endParaRPr sz="1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79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200" dirty="0">
                          <a:latin typeface="SimSun"/>
                          <a:cs typeface="SimSun"/>
                        </a:rPr>
                        <a:t>3</a:t>
                      </a:r>
                      <a:endParaRPr sz="1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200" dirty="0">
                          <a:latin typeface="SimSun"/>
                          <a:cs typeface="SimSun"/>
                        </a:rPr>
                        <a:t>2014年招聘计划表</a:t>
                      </a:r>
                      <a:endParaRPr sz="1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78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200" dirty="0">
                          <a:latin typeface="SimSun"/>
                          <a:cs typeface="SimSun"/>
                        </a:rPr>
                        <a:t>4</a:t>
                      </a:r>
                      <a:endParaRPr sz="1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200" dirty="0">
                          <a:latin typeface="SimSun"/>
                          <a:cs typeface="SimSun"/>
                        </a:rPr>
                        <a:t>2014年培训计划表</a:t>
                      </a:r>
                      <a:endParaRPr sz="1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78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200" dirty="0">
                          <a:latin typeface="SimSun"/>
                          <a:cs typeface="SimSun"/>
                        </a:rPr>
                        <a:t>5</a:t>
                      </a:r>
                      <a:endParaRPr sz="1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200" dirty="0">
                          <a:latin typeface="SimSun"/>
                          <a:cs typeface="SimSun"/>
                        </a:rPr>
                        <a:t>2014年人力成本预算表</a:t>
                      </a:r>
                      <a:endParaRPr sz="1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794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dirty="0">
                          <a:latin typeface="SimSun"/>
                          <a:cs typeface="SimSun"/>
                        </a:rPr>
                        <a:t>6</a:t>
                      </a:r>
                      <a:endParaRPr sz="1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dirty="0">
                          <a:latin typeface="SimSun"/>
                          <a:cs typeface="SimSun"/>
                        </a:rPr>
                        <a:t>2014年福利项目计划表</a:t>
                      </a:r>
                      <a:endParaRPr sz="1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788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dirty="0">
                          <a:latin typeface="SimSun"/>
                          <a:cs typeface="SimSun"/>
                        </a:rPr>
                        <a:t>7</a:t>
                      </a:r>
                      <a:endParaRPr sz="1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789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dirty="0">
                          <a:latin typeface="SimSun"/>
                          <a:cs typeface="SimSun"/>
                        </a:rPr>
                        <a:t>8</a:t>
                      </a:r>
                      <a:endParaRPr sz="1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dirty="0">
                          <a:latin typeface="SimSun"/>
                          <a:cs typeface="SimSun"/>
                        </a:rPr>
                        <a:t>2014年HR团队培训计划表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建</a:t>
            </a:r>
            <a:r>
              <a:rPr spc="15" dirty="0"/>
              <a:t>立</a:t>
            </a:r>
            <a:r>
              <a:rPr spc="-790" dirty="0">
                <a:latin typeface="Arial"/>
                <a:cs typeface="Arial"/>
              </a:rPr>
              <a:t>HR</a:t>
            </a:r>
            <a:r>
              <a:rPr spc="10" dirty="0"/>
              <a:t>预算模板</a:t>
            </a:r>
          </a:p>
        </p:txBody>
      </p:sp>
      <p:sp>
        <p:nvSpPr>
          <p:cNvPr id="3" name="object 3"/>
          <p:cNvSpPr/>
          <p:nvPr/>
        </p:nvSpPr>
        <p:spPr>
          <a:xfrm>
            <a:off x="304800" y="1142936"/>
            <a:ext cx="6781800" cy="35576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14755">
              <a:lnSpc>
                <a:spcPts val="4205"/>
              </a:lnSpc>
            </a:pPr>
            <a:r>
              <a:rPr spc="10" dirty="0"/>
              <a:t>课程目录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222044" y="1337817"/>
            <a:ext cx="3611879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latin typeface="Microsoft YaHei"/>
                <a:cs typeface="Microsoft YaHei"/>
              </a:rPr>
              <a:t>一．</a:t>
            </a:r>
            <a:r>
              <a:rPr sz="2400" spc="-5" dirty="0">
                <a:latin typeface="Microsoft YaHei"/>
                <a:cs typeface="Microsoft YaHei"/>
              </a:rPr>
              <a:t> </a:t>
            </a:r>
            <a:r>
              <a:rPr sz="2400" dirty="0">
                <a:latin typeface="Microsoft YaHei"/>
                <a:cs typeface="Microsoft YaHei"/>
              </a:rPr>
              <a:t>从HR年度计划到预算</a:t>
            </a:r>
            <a:endParaRPr sz="2400">
              <a:latin typeface="Microsoft YaHei"/>
              <a:cs typeface="Microsoft YaHe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38200" y="1962137"/>
            <a:ext cx="6400800" cy="623570"/>
          </a:xfrm>
          <a:prstGeom prst="rect">
            <a:avLst/>
          </a:prstGeom>
          <a:solidFill>
            <a:srgbClr val="00004D"/>
          </a:solidFill>
          <a:ln w="12699">
            <a:solidFill>
              <a:srgbClr val="000000"/>
            </a:solidFill>
          </a:ln>
        </p:spPr>
        <p:txBody>
          <a:bodyPr vert="horz" wrap="square" lIns="0" tIns="100965" rIns="0" bIns="0" rtlCol="0">
            <a:spAutoFit/>
          </a:bodyPr>
          <a:lstStyle/>
          <a:p>
            <a:pPr marL="389890">
              <a:lnSpc>
                <a:spcPct val="100000"/>
              </a:lnSpc>
              <a:spcBef>
                <a:spcPts val="795"/>
              </a:spcBef>
            </a:pPr>
            <a:r>
              <a:rPr sz="2400" b="1" dirty="0">
                <a:solidFill>
                  <a:srgbClr val="FFFFFF"/>
                </a:solidFill>
                <a:latin typeface="Microsoft YaHei"/>
                <a:cs typeface="Microsoft YaHei"/>
              </a:rPr>
              <a:t>二．</a:t>
            </a:r>
            <a:r>
              <a:rPr sz="2400" b="1" spc="3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实战1：编写薪酬预算</a:t>
            </a:r>
            <a:endParaRPr sz="2400">
              <a:latin typeface="Microsoft YaHei"/>
              <a:cs typeface="Microsoft YaHe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22044" y="2801111"/>
            <a:ext cx="4704715" cy="11099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latin typeface="Microsoft YaHei"/>
                <a:cs typeface="Microsoft YaHei"/>
              </a:rPr>
              <a:t>三．</a:t>
            </a:r>
            <a:r>
              <a:rPr sz="2400" spc="50" dirty="0">
                <a:latin typeface="Microsoft YaHei"/>
                <a:cs typeface="Microsoft YaHei"/>
              </a:rPr>
              <a:t> </a:t>
            </a:r>
            <a:r>
              <a:rPr sz="2400" spc="-5" dirty="0">
                <a:latin typeface="Microsoft YaHei"/>
                <a:cs typeface="Microsoft YaHei"/>
              </a:rPr>
              <a:t>实战2：编写招聘和培训预算</a:t>
            </a:r>
            <a:endParaRPr sz="240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Microsoft YaHei"/>
                <a:cs typeface="Microsoft YaHei"/>
              </a:rPr>
              <a:t>四．</a:t>
            </a:r>
            <a:r>
              <a:rPr sz="2400" spc="-10" dirty="0">
                <a:latin typeface="Microsoft YaHei"/>
                <a:cs typeface="Microsoft YaHei"/>
              </a:rPr>
              <a:t> </a:t>
            </a:r>
            <a:r>
              <a:rPr sz="2400" dirty="0">
                <a:latin typeface="Microsoft YaHei"/>
                <a:cs typeface="Microsoft YaHei"/>
              </a:rPr>
              <a:t>实战3：编写HR咨询项目预算</a:t>
            </a:r>
            <a:endParaRPr sz="240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9943" rIns="0" bIns="0" rtlCol="0">
            <a:spAutoFit/>
          </a:bodyPr>
          <a:lstStyle/>
          <a:p>
            <a:pPr marL="640715">
              <a:lnSpc>
                <a:spcPts val="3750"/>
              </a:lnSpc>
            </a:pPr>
            <a:r>
              <a:rPr sz="3200" spc="10" dirty="0"/>
              <a:t>编</a:t>
            </a:r>
            <a:r>
              <a:rPr sz="3200" spc="15" dirty="0"/>
              <a:t>制</a:t>
            </a:r>
            <a:r>
              <a:rPr sz="3200" spc="715" dirty="0">
                <a:latin typeface="Arial"/>
                <a:cs typeface="Arial"/>
              </a:rPr>
              <a:t>/</a:t>
            </a:r>
            <a:r>
              <a:rPr sz="3200" dirty="0"/>
              <a:t>薪</a:t>
            </a:r>
            <a:r>
              <a:rPr sz="3200" spc="10" dirty="0"/>
              <a:t>酬</a:t>
            </a:r>
            <a:r>
              <a:rPr sz="3200" spc="715" dirty="0">
                <a:latin typeface="Arial"/>
                <a:cs typeface="Arial"/>
              </a:rPr>
              <a:t>/</a:t>
            </a:r>
            <a:r>
              <a:rPr sz="3200" spc="5" dirty="0"/>
              <a:t>业</a:t>
            </a:r>
            <a:r>
              <a:rPr sz="3200" dirty="0"/>
              <a:t>绩</a:t>
            </a:r>
            <a:r>
              <a:rPr sz="3200" spc="5" dirty="0"/>
              <a:t>关</a:t>
            </a:r>
            <a:r>
              <a:rPr sz="3200" dirty="0"/>
              <a:t>系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64540" y="1975611"/>
            <a:ext cx="5716270" cy="15303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ctr">
              <a:lnSpc>
                <a:spcPct val="100000"/>
              </a:lnSpc>
            </a:pPr>
            <a:r>
              <a:rPr sz="3200" b="1" dirty="0">
                <a:solidFill>
                  <a:srgbClr val="FF0000"/>
                </a:solidFill>
                <a:latin typeface="Microsoft YaHei"/>
                <a:cs typeface="Microsoft YaHei"/>
              </a:rPr>
              <a:t>人员</a:t>
            </a:r>
            <a:r>
              <a:rPr sz="2400" dirty="0">
                <a:latin typeface="SimSun"/>
                <a:cs typeface="SimSun"/>
              </a:rPr>
              <a:t>增长＜</a:t>
            </a:r>
            <a:r>
              <a:rPr sz="3200" b="1" dirty="0">
                <a:solidFill>
                  <a:srgbClr val="FF0000"/>
                </a:solidFill>
                <a:latin typeface="Microsoft YaHei"/>
                <a:cs typeface="Microsoft YaHei"/>
              </a:rPr>
              <a:t>薪酬</a:t>
            </a:r>
            <a:r>
              <a:rPr sz="2400" dirty="0">
                <a:latin typeface="SimSun"/>
                <a:cs typeface="SimSun"/>
              </a:rPr>
              <a:t>增长＜</a:t>
            </a:r>
            <a:r>
              <a:rPr sz="3200" b="1" dirty="0">
                <a:solidFill>
                  <a:srgbClr val="FF0000"/>
                </a:solidFill>
                <a:latin typeface="Microsoft YaHei"/>
                <a:cs typeface="Microsoft YaHei"/>
              </a:rPr>
              <a:t>业绩</a:t>
            </a:r>
            <a:r>
              <a:rPr sz="2400" dirty="0">
                <a:latin typeface="SimSun"/>
                <a:cs typeface="SimSun"/>
              </a:rPr>
              <a:t>增长</a:t>
            </a:r>
            <a:endParaRPr sz="2400">
              <a:latin typeface="SimSun"/>
              <a:cs typeface="SimSu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4250">
              <a:latin typeface="Times New Roman"/>
              <a:cs typeface="Times New Roman"/>
            </a:endParaRPr>
          </a:p>
          <a:p>
            <a:pPr algn="ctr">
              <a:lnSpc>
                <a:spcPts val="3295"/>
              </a:lnSpc>
            </a:pPr>
            <a:r>
              <a:rPr sz="2800" spc="-5" dirty="0">
                <a:latin typeface="SimSun"/>
                <a:cs typeface="SimSun"/>
              </a:rPr>
              <a:t>三个人干五个人的活拿四个人的工资</a:t>
            </a:r>
            <a:endParaRPr sz="2800">
              <a:latin typeface="SimSun"/>
              <a:cs typeface="SimSu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薪酬预算的两个核心</a:t>
            </a:r>
          </a:p>
        </p:txBody>
      </p:sp>
      <p:sp>
        <p:nvSpPr>
          <p:cNvPr id="4" name="object 4"/>
          <p:cNvSpPr/>
          <p:nvPr/>
        </p:nvSpPr>
        <p:spPr>
          <a:xfrm>
            <a:off x="3415284" y="4335779"/>
            <a:ext cx="3332988" cy="8077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429000" y="1743075"/>
            <a:ext cx="3304921" cy="25967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429000" y="1743075"/>
            <a:ext cx="3305175" cy="2597150"/>
          </a:xfrm>
          <a:custGeom>
            <a:avLst/>
            <a:gdLst/>
            <a:ahLst/>
            <a:cxnLst/>
            <a:rect l="l" t="t" r="r" b="b"/>
            <a:pathLst>
              <a:path w="3305175" h="2597150">
                <a:moveTo>
                  <a:pt x="0" y="2596769"/>
                </a:moveTo>
                <a:lnTo>
                  <a:pt x="3304921" y="2596769"/>
                </a:lnTo>
                <a:lnTo>
                  <a:pt x="3304921" y="0"/>
                </a:lnTo>
                <a:lnTo>
                  <a:pt x="0" y="0"/>
                </a:lnTo>
                <a:lnTo>
                  <a:pt x="0" y="2596769"/>
                </a:lnTo>
                <a:close/>
              </a:path>
            </a:pathLst>
          </a:custGeom>
          <a:ln w="9525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58723" y="4329683"/>
            <a:ext cx="2907791" cy="8138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73265" y="1737537"/>
            <a:ext cx="2879471" cy="259676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73265" y="1737537"/>
            <a:ext cx="2879725" cy="2597150"/>
          </a:xfrm>
          <a:custGeom>
            <a:avLst/>
            <a:gdLst/>
            <a:ahLst/>
            <a:cxnLst/>
            <a:rect l="l" t="t" r="r" b="b"/>
            <a:pathLst>
              <a:path w="2879725" h="2597150">
                <a:moveTo>
                  <a:pt x="0" y="2596768"/>
                </a:moveTo>
                <a:lnTo>
                  <a:pt x="2879471" y="2596768"/>
                </a:lnTo>
                <a:lnTo>
                  <a:pt x="2879471" y="0"/>
                </a:lnTo>
                <a:lnTo>
                  <a:pt x="0" y="0"/>
                </a:lnTo>
                <a:lnTo>
                  <a:pt x="0" y="2596768"/>
                </a:lnTo>
                <a:close/>
              </a:path>
            </a:pathLst>
          </a:custGeom>
          <a:ln w="9525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57200" y="1264411"/>
            <a:ext cx="2895600" cy="506095"/>
          </a:xfrm>
          <a:custGeom>
            <a:avLst/>
            <a:gdLst/>
            <a:ahLst/>
            <a:cxnLst/>
            <a:rect l="l" t="t" r="r" b="b"/>
            <a:pathLst>
              <a:path w="2895600" h="506094">
                <a:moveTo>
                  <a:pt x="2699639" y="0"/>
                </a:moveTo>
                <a:lnTo>
                  <a:pt x="195922" y="0"/>
                </a:lnTo>
                <a:lnTo>
                  <a:pt x="150999" y="5176"/>
                </a:lnTo>
                <a:lnTo>
                  <a:pt x="109761" y="19921"/>
                </a:lnTo>
                <a:lnTo>
                  <a:pt x="73383" y="43057"/>
                </a:lnTo>
                <a:lnTo>
                  <a:pt x="43042" y="73406"/>
                </a:lnTo>
                <a:lnTo>
                  <a:pt x="19914" y="109792"/>
                </a:lnTo>
                <a:lnTo>
                  <a:pt x="5174" y="151035"/>
                </a:lnTo>
                <a:lnTo>
                  <a:pt x="0" y="195961"/>
                </a:lnTo>
                <a:lnTo>
                  <a:pt x="0" y="505587"/>
                </a:lnTo>
                <a:lnTo>
                  <a:pt x="2895600" y="505587"/>
                </a:lnTo>
                <a:lnTo>
                  <a:pt x="2895600" y="195961"/>
                </a:lnTo>
                <a:lnTo>
                  <a:pt x="2890423" y="151035"/>
                </a:lnTo>
                <a:lnTo>
                  <a:pt x="2875678" y="109792"/>
                </a:lnTo>
                <a:lnTo>
                  <a:pt x="2852542" y="73406"/>
                </a:lnTo>
                <a:lnTo>
                  <a:pt x="2822193" y="43057"/>
                </a:lnTo>
                <a:lnTo>
                  <a:pt x="2785807" y="19921"/>
                </a:lnTo>
                <a:lnTo>
                  <a:pt x="2744564" y="5176"/>
                </a:lnTo>
                <a:lnTo>
                  <a:pt x="2699639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7200" y="1264411"/>
            <a:ext cx="2895600" cy="506095"/>
          </a:xfrm>
          <a:custGeom>
            <a:avLst/>
            <a:gdLst/>
            <a:ahLst/>
            <a:cxnLst/>
            <a:rect l="l" t="t" r="r" b="b"/>
            <a:pathLst>
              <a:path w="2895600" h="506094">
                <a:moveTo>
                  <a:pt x="195922" y="0"/>
                </a:moveTo>
                <a:lnTo>
                  <a:pt x="2699639" y="0"/>
                </a:lnTo>
                <a:lnTo>
                  <a:pt x="2744564" y="5176"/>
                </a:lnTo>
                <a:lnTo>
                  <a:pt x="2785807" y="19921"/>
                </a:lnTo>
                <a:lnTo>
                  <a:pt x="2822193" y="43057"/>
                </a:lnTo>
                <a:lnTo>
                  <a:pt x="2852542" y="73406"/>
                </a:lnTo>
                <a:lnTo>
                  <a:pt x="2875678" y="109792"/>
                </a:lnTo>
                <a:lnTo>
                  <a:pt x="2890423" y="151035"/>
                </a:lnTo>
                <a:lnTo>
                  <a:pt x="2895600" y="195961"/>
                </a:lnTo>
                <a:lnTo>
                  <a:pt x="2895600" y="505587"/>
                </a:lnTo>
                <a:lnTo>
                  <a:pt x="0" y="505587"/>
                </a:lnTo>
                <a:lnTo>
                  <a:pt x="0" y="195961"/>
                </a:lnTo>
                <a:lnTo>
                  <a:pt x="5174" y="151035"/>
                </a:lnTo>
                <a:lnTo>
                  <a:pt x="19914" y="109792"/>
                </a:lnTo>
                <a:lnTo>
                  <a:pt x="43042" y="73406"/>
                </a:lnTo>
                <a:lnTo>
                  <a:pt x="73383" y="43057"/>
                </a:lnTo>
                <a:lnTo>
                  <a:pt x="109761" y="19921"/>
                </a:lnTo>
                <a:lnTo>
                  <a:pt x="150999" y="5176"/>
                </a:lnTo>
                <a:lnTo>
                  <a:pt x="195922" y="0"/>
                </a:lnTo>
                <a:close/>
              </a:path>
            </a:pathLst>
          </a:custGeom>
          <a:ln w="9525">
            <a:solidFill>
              <a:srgbClr val="7070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429000" y="1264411"/>
            <a:ext cx="3320923" cy="50558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429000" y="1264411"/>
            <a:ext cx="3321050" cy="506095"/>
          </a:xfrm>
          <a:custGeom>
            <a:avLst/>
            <a:gdLst/>
            <a:ahLst/>
            <a:cxnLst/>
            <a:rect l="l" t="t" r="r" b="b"/>
            <a:pathLst>
              <a:path w="3321050" h="506094">
                <a:moveTo>
                  <a:pt x="195961" y="0"/>
                </a:moveTo>
                <a:lnTo>
                  <a:pt x="3124961" y="0"/>
                </a:lnTo>
                <a:lnTo>
                  <a:pt x="3169887" y="5176"/>
                </a:lnTo>
                <a:lnTo>
                  <a:pt x="3211130" y="19921"/>
                </a:lnTo>
                <a:lnTo>
                  <a:pt x="3247516" y="43057"/>
                </a:lnTo>
                <a:lnTo>
                  <a:pt x="3277865" y="73406"/>
                </a:lnTo>
                <a:lnTo>
                  <a:pt x="3301001" y="109792"/>
                </a:lnTo>
                <a:lnTo>
                  <a:pt x="3315746" y="151035"/>
                </a:lnTo>
                <a:lnTo>
                  <a:pt x="3320923" y="195961"/>
                </a:lnTo>
                <a:lnTo>
                  <a:pt x="3320923" y="505587"/>
                </a:lnTo>
                <a:lnTo>
                  <a:pt x="0" y="505587"/>
                </a:lnTo>
                <a:lnTo>
                  <a:pt x="0" y="195961"/>
                </a:lnTo>
                <a:lnTo>
                  <a:pt x="5176" y="151035"/>
                </a:lnTo>
                <a:lnTo>
                  <a:pt x="19921" y="109792"/>
                </a:lnTo>
                <a:lnTo>
                  <a:pt x="43057" y="73406"/>
                </a:lnTo>
                <a:lnTo>
                  <a:pt x="73406" y="43057"/>
                </a:lnTo>
                <a:lnTo>
                  <a:pt x="109792" y="19921"/>
                </a:lnTo>
                <a:lnTo>
                  <a:pt x="151035" y="5176"/>
                </a:lnTo>
                <a:lnTo>
                  <a:pt x="195961" y="0"/>
                </a:lnTo>
                <a:close/>
              </a:path>
            </a:pathLst>
          </a:custGeom>
          <a:ln w="9525">
            <a:solidFill>
              <a:srgbClr val="000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258824" y="1335024"/>
            <a:ext cx="1880616" cy="43281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795016" y="1350263"/>
            <a:ext cx="414528" cy="41757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405508" y="1426083"/>
            <a:ext cx="1562100" cy="302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0"/>
              </a:lnSpc>
            </a:pPr>
            <a:r>
              <a:rPr sz="2000" b="1" spc="10" dirty="0">
                <a:solidFill>
                  <a:srgbClr val="FFFFFF"/>
                </a:solidFill>
                <a:latin typeface="Microsoft YaHei"/>
                <a:cs typeface="Microsoft YaHei"/>
              </a:rPr>
              <a:t>固定薪酬成本</a:t>
            </a:r>
            <a:endParaRPr sz="2000">
              <a:latin typeface="Microsoft YaHei"/>
              <a:cs typeface="Microsoft YaHe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988308" y="1359408"/>
            <a:ext cx="1880615" cy="43281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524500" y="1374647"/>
            <a:ext cx="414527" cy="41757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4136263" y="1451609"/>
            <a:ext cx="1562100" cy="302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0"/>
              </a:lnSpc>
            </a:pPr>
            <a:r>
              <a:rPr sz="2000" b="1" spc="10" dirty="0">
                <a:solidFill>
                  <a:srgbClr val="FFFFFF"/>
                </a:solidFill>
                <a:latin typeface="Microsoft YaHei"/>
                <a:cs typeface="Microsoft YaHei"/>
              </a:rPr>
              <a:t>变动薪酬成本</a:t>
            </a:r>
            <a:endParaRPr sz="2000">
              <a:latin typeface="Microsoft YaHei"/>
              <a:cs typeface="Microsoft YaHe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63651" y="1860550"/>
            <a:ext cx="2010410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5" dirty="0">
                <a:solidFill>
                  <a:srgbClr val="4D4D4D"/>
                </a:solidFill>
                <a:latin typeface="Arial"/>
                <a:cs typeface="Arial"/>
              </a:rPr>
              <a:t>•</a:t>
            </a:r>
            <a:r>
              <a:rPr sz="1800" b="1" spc="5" dirty="0">
                <a:solidFill>
                  <a:srgbClr val="4D4D4D"/>
                </a:solidFill>
                <a:latin typeface="Microsoft YaHei"/>
                <a:cs typeface="Microsoft YaHei"/>
              </a:rPr>
              <a:t>月度</a:t>
            </a:r>
            <a:r>
              <a:rPr sz="1800" b="1" spc="5" dirty="0">
                <a:solidFill>
                  <a:srgbClr val="4D4D4D"/>
                </a:solidFill>
                <a:latin typeface="Arial"/>
                <a:cs typeface="Arial"/>
              </a:rPr>
              <a:t>/</a:t>
            </a:r>
            <a:r>
              <a:rPr sz="1800" b="1" spc="5" dirty="0">
                <a:solidFill>
                  <a:srgbClr val="4D4D4D"/>
                </a:solidFill>
                <a:latin typeface="Microsoft YaHei"/>
                <a:cs typeface="Microsoft YaHei"/>
              </a:rPr>
              <a:t>年度必须发的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63651" y="2409444"/>
            <a:ext cx="1614170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5" dirty="0">
                <a:solidFill>
                  <a:srgbClr val="4D4D4D"/>
                </a:solidFill>
                <a:latin typeface="Arial"/>
                <a:cs typeface="Arial"/>
              </a:rPr>
              <a:t>•</a:t>
            </a:r>
            <a:r>
              <a:rPr sz="1800" b="1" spc="10" dirty="0">
                <a:solidFill>
                  <a:srgbClr val="4D4D4D"/>
                </a:solidFill>
                <a:latin typeface="Microsoft YaHei"/>
                <a:cs typeface="Microsoft YaHei"/>
              </a:rPr>
              <a:t>工资</a:t>
            </a:r>
            <a:r>
              <a:rPr sz="1800" b="1" dirty="0">
                <a:solidFill>
                  <a:srgbClr val="4D4D4D"/>
                </a:solidFill>
                <a:latin typeface="Arial"/>
                <a:cs typeface="Arial"/>
              </a:rPr>
              <a:t>/</a:t>
            </a:r>
            <a:r>
              <a:rPr sz="1800" b="1" spc="10" dirty="0">
                <a:solidFill>
                  <a:srgbClr val="4D4D4D"/>
                </a:solidFill>
                <a:latin typeface="Microsoft YaHei"/>
                <a:cs typeface="Microsoft YaHei"/>
              </a:rPr>
              <a:t>福利</a:t>
            </a:r>
            <a:r>
              <a:rPr sz="1800" b="1" dirty="0">
                <a:solidFill>
                  <a:srgbClr val="4D4D4D"/>
                </a:solidFill>
                <a:latin typeface="Arial"/>
                <a:cs typeface="Arial"/>
              </a:rPr>
              <a:t>/</a:t>
            </a:r>
            <a:r>
              <a:rPr sz="1800" b="1" spc="10" dirty="0">
                <a:solidFill>
                  <a:srgbClr val="4D4D4D"/>
                </a:solidFill>
                <a:latin typeface="Microsoft YaHei"/>
                <a:cs typeface="Microsoft YaHei"/>
              </a:rPr>
              <a:t>补贴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63651" y="2958083"/>
            <a:ext cx="1715770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5" dirty="0">
                <a:solidFill>
                  <a:srgbClr val="4D4D4D"/>
                </a:solidFill>
                <a:latin typeface="Arial"/>
                <a:cs typeface="Arial"/>
              </a:rPr>
              <a:t>•</a:t>
            </a:r>
            <a:r>
              <a:rPr sz="1800" b="1" spc="10" dirty="0">
                <a:solidFill>
                  <a:srgbClr val="4D4D4D"/>
                </a:solidFill>
                <a:latin typeface="Microsoft YaHei"/>
                <a:cs typeface="Microsoft YaHei"/>
              </a:rPr>
              <a:t>与人员编制有关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63651" y="3506978"/>
            <a:ext cx="1255395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5" dirty="0">
                <a:solidFill>
                  <a:srgbClr val="4D4D4D"/>
                </a:solidFill>
                <a:latin typeface="Arial"/>
                <a:cs typeface="Arial"/>
              </a:rPr>
              <a:t>•</a:t>
            </a:r>
            <a:r>
              <a:rPr sz="1800" b="1" spc="10" dirty="0">
                <a:solidFill>
                  <a:srgbClr val="4D4D4D"/>
                </a:solidFill>
                <a:latin typeface="Microsoft YaHei"/>
                <a:cs typeface="Microsoft YaHei"/>
              </a:rPr>
              <a:t>占用现金流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63651" y="4055668"/>
            <a:ext cx="1025525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5" dirty="0">
                <a:solidFill>
                  <a:srgbClr val="4D4D4D"/>
                </a:solidFill>
                <a:latin typeface="Arial"/>
                <a:cs typeface="Arial"/>
              </a:rPr>
              <a:t>•</a:t>
            </a:r>
            <a:r>
              <a:rPr sz="1800" b="1" spc="10" dirty="0">
                <a:solidFill>
                  <a:srgbClr val="4D4D4D"/>
                </a:solidFill>
                <a:latin typeface="Microsoft YaHei"/>
                <a:cs typeface="Microsoft YaHei"/>
              </a:rPr>
              <a:t>便于留人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508375" y="1900682"/>
            <a:ext cx="2176145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5" dirty="0">
                <a:solidFill>
                  <a:srgbClr val="4D4D4D"/>
                </a:solidFill>
                <a:latin typeface="Arial"/>
                <a:cs typeface="Arial"/>
              </a:rPr>
              <a:t>•</a:t>
            </a:r>
            <a:r>
              <a:rPr sz="1800" b="1" spc="5" dirty="0">
                <a:solidFill>
                  <a:srgbClr val="4D4D4D"/>
                </a:solidFill>
                <a:latin typeface="Microsoft YaHei"/>
                <a:cs typeface="Microsoft YaHei"/>
              </a:rPr>
              <a:t>根据条件实现后再发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508375" y="2449322"/>
            <a:ext cx="1549400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5" dirty="0">
                <a:solidFill>
                  <a:srgbClr val="4D4D4D"/>
                </a:solidFill>
                <a:latin typeface="Arial"/>
                <a:cs typeface="Arial"/>
              </a:rPr>
              <a:t>•</a:t>
            </a:r>
            <a:r>
              <a:rPr sz="1800" b="1" spc="10" dirty="0">
                <a:solidFill>
                  <a:srgbClr val="4D4D4D"/>
                </a:solidFill>
                <a:latin typeface="Microsoft YaHei"/>
                <a:cs typeface="Microsoft YaHei"/>
              </a:rPr>
              <a:t>奖金</a:t>
            </a:r>
            <a:r>
              <a:rPr sz="1800" b="1" dirty="0">
                <a:solidFill>
                  <a:srgbClr val="4D4D4D"/>
                </a:solidFill>
                <a:latin typeface="Arial"/>
                <a:cs typeface="Arial"/>
              </a:rPr>
              <a:t>/</a:t>
            </a:r>
            <a:r>
              <a:rPr sz="1800" b="1" spc="10" dirty="0">
                <a:solidFill>
                  <a:srgbClr val="4D4D4D"/>
                </a:solidFill>
                <a:latin typeface="Microsoft YaHei"/>
                <a:cs typeface="Microsoft YaHei"/>
              </a:rPr>
              <a:t>激励兑现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508375" y="2861182"/>
            <a:ext cx="2930525" cy="8223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000"/>
              </a:lnSpc>
            </a:pPr>
            <a:r>
              <a:rPr sz="1800" spc="-15" dirty="0">
                <a:solidFill>
                  <a:srgbClr val="4D4D4D"/>
                </a:solidFill>
                <a:latin typeface="Arial"/>
                <a:cs typeface="Arial"/>
              </a:rPr>
              <a:t>•</a:t>
            </a:r>
            <a:r>
              <a:rPr sz="1800" b="1" spc="10" dirty="0">
                <a:solidFill>
                  <a:srgbClr val="4D4D4D"/>
                </a:solidFill>
                <a:latin typeface="Microsoft YaHei"/>
                <a:cs typeface="Microsoft YaHei"/>
              </a:rPr>
              <a:t>与业绩实现（收入</a:t>
            </a:r>
            <a:r>
              <a:rPr sz="1800" b="1" dirty="0">
                <a:solidFill>
                  <a:srgbClr val="4D4D4D"/>
                </a:solidFill>
                <a:latin typeface="Arial"/>
                <a:cs typeface="Arial"/>
              </a:rPr>
              <a:t>/</a:t>
            </a:r>
            <a:r>
              <a:rPr sz="1800" b="1" spc="10" dirty="0">
                <a:solidFill>
                  <a:srgbClr val="4D4D4D"/>
                </a:solidFill>
                <a:latin typeface="Microsoft YaHei"/>
                <a:cs typeface="Microsoft YaHei"/>
              </a:rPr>
              <a:t>利润）有  </a:t>
            </a:r>
            <a:r>
              <a:rPr sz="1800" b="1" dirty="0">
                <a:solidFill>
                  <a:srgbClr val="4D4D4D"/>
                </a:solidFill>
                <a:latin typeface="Microsoft YaHei"/>
                <a:cs typeface="Microsoft YaHei"/>
              </a:rPr>
              <a:t>关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508375" y="3958742"/>
            <a:ext cx="1255395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5" dirty="0">
                <a:solidFill>
                  <a:srgbClr val="4D4D4D"/>
                </a:solidFill>
                <a:latin typeface="Arial"/>
                <a:cs typeface="Arial"/>
              </a:rPr>
              <a:t>•</a:t>
            </a:r>
            <a:r>
              <a:rPr sz="1800" b="1" spc="10" dirty="0">
                <a:solidFill>
                  <a:srgbClr val="4D4D4D"/>
                </a:solidFill>
                <a:latin typeface="Microsoft YaHei"/>
                <a:cs typeface="Microsoft YaHei"/>
              </a:rPr>
              <a:t>激励效果好</a:t>
            </a:r>
            <a:endParaRPr sz="180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>
                <a:solidFill>
                  <a:srgbClr val="4D4D4D"/>
                </a:solidFill>
              </a:rPr>
              <a:t>薪酬结构设计</a:t>
            </a:r>
          </a:p>
        </p:txBody>
      </p:sp>
      <p:sp>
        <p:nvSpPr>
          <p:cNvPr id="4" name="object 4"/>
          <p:cNvSpPr/>
          <p:nvPr/>
        </p:nvSpPr>
        <p:spPr>
          <a:xfrm>
            <a:off x="3462273" y="1362075"/>
            <a:ext cx="2895600" cy="1270"/>
          </a:xfrm>
          <a:custGeom>
            <a:avLst/>
            <a:gdLst/>
            <a:ahLst/>
            <a:cxnLst/>
            <a:rect l="l" t="t" r="r" b="b"/>
            <a:pathLst>
              <a:path w="2895600" h="1269">
                <a:moveTo>
                  <a:pt x="2895600" y="1142"/>
                </a:moveTo>
                <a:lnTo>
                  <a:pt x="0" y="0"/>
                </a:lnTo>
              </a:path>
            </a:pathLst>
          </a:custGeom>
          <a:ln w="952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462273" y="4170756"/>
            <a:ext cx="2895600" cy="1270"/>
          </a:xfrm>
          <a:custGeom>
            <a:avLst/>
            <a:gdLst/>
            <a:ahLst/>
            <a:cxnLst/>
            <a:rect l="l" t="t" r="r" b="b"/>
            <a:pathLst>
              <a:path w="2895600" h="1270">
                <a:moveTo>
                  <a:pt x="2895600" y="1193"/>
                </a:moveTo>
                <a:lnTo>
                  <a:pt x="0" y="0"/>
                </a:lnTo>
              </a:path>
            </a:pathLst>
          </a:custGeom>
          <a:ln w="952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681226" y="2647950"/>
            <a:ext cx="1519555" cy="1229995"/>
          </a:xfrm>
          <a:custGeom>
            <a:avLst/>
            <a:gdLst/>
            <a:ahLst/>
            <a:cxnLst/>
            <a:rect l="l" t="t" r="r" b="b"/>
            <a:pathLst>
              <a:path w="1519555" h="1229995">
                <a:moveTo>
                  <a:pt x="1519174" y="827024"/>
                </a:moveTo>
                <a:lnTo>
                  <a:pt x="314706" y="827024"/>
                </a:lnTo>
                <a:lnTo>
                  <a:pt x="328370" y="827508"/>
                </a:lnTo>
                <a:lnTo>
                  <a:pt x="340010" y="828897"/>
                </a:lnTo>
                <a:lnTo>
                  <a:pt x="349603" y="831095"/>
                </a:lnTo>
                <a:lnTo>
                  <a:pt x="357124" y="834008"/>
                </a:lnTo>
                <a:lnTo>
                  <a:pt x="357124" y="1229918"/>
                </a:lnTo>
                <a:lnTo>
                  <a:pt x="1519174" y="1229918"/>
                </a:lnTo>
                <a:lnTo>
                  <a:pt x="1519174" y="827024"/>
                </a:lnTo>
                <a:close/>
              </a:path>
              <a:path w="1519555" h="1229995">
                <a:moveTo>
                  <a:pt x="142621" y="644525"/>
                </a:moveTo>
                <a:lnTo>
                  <a:pt x="87278" y="653355"/>
                </a:lnTo>
                <a:lnTo>
                  <a:pt x="41925" y="677544"/>
                </a:lnTo>
                <a:lnTo>
                  <a:pt x="11265" y="713640"/>
                </a:lnTo>
                <a:lnTo>
                  <a:pt x="0" y="758189"/>
                </a:lnTo>
                <a:lnTo>
                  <a:pt x="11265" y="802384"/>
                </a:lnTo>
                <a:lnTo>
                  <a:pt x="41925" y="838565"/>
                </a:lnTo>
                <a:lnTo>
                  <a:pt x="87278" y="863006"/>
                </a:lnTo>
                <a:lnTo>
                  <a:pt x="142621" y="871982"/>
                </a:lnTo>
                <a:lnTo>
                  <a:pt x="172739" y="869434"/>
                </a:lnTo>
                <a:lnTo>
                  <a:pt x="200596" y="862171"/>
                </a:lnTo>
                <a:lnTo>
                  <a:pt x="225595" y="850765"/>
                </a:lnTo>
                <a:lnTo>
                  <a:pt x="247142" y="835787"/>
                </a:lnTo>
                <a:lnTo>
                  <a:pt x="263056" y="832542"/>
                </a:lnTo>
                <a:lnTo>
                  <a:pt x="279685" y="829738"/>
                </a:lnTo>
                <a:lnTo>
                  <a:pt x="296933" y="827768"/>
                </a:lnTo>
                <a:lnTo>
                  <a:pt x="314706" y="827024"/>
                </a:lnTo>
                <a:lnTo>
                  <a:pt x="1519174" y="827024"/>
                </a:lnTo>
                <a:lnTo>
                  <a:pt x="1519174" y="688594"/>
                </a:lnTo>
                <a:lnTo>
                  <a:pt x="314706" y="688594"/>
                </a:lnTo>
                <a:lnTo>
                  <a:pt x="296775" y="687830"/>
                </a:lnTo>
                <a:lnTo>
                  <a:pt x="279177" y="685815"/>
                </a:lnTo>
                <a:lnTo>
                  <a:pt x="262199" y="682968"/>
                </a:lnTo>
                <a:lnTo>
                  <a:pt x="246125" y="679704"/>
                </a:lnTo>
                <a:lnTo>
                  <a:pt x="224577" y="664938"/>
                </a:lnTo>
                <a:lnTo>
                  <a:pt x="199659" y="653875"/>
                </a:lnTo>
                <a:lnTo>
                  <a:pt x="172098" y="646932"/>
                </a:lnTo>
                <a:lnTo>
                  <a:pt x="142621" y="644525"/>
                </a:lnTo>
                <a:close/>
              </a:path>
              <a:path w="1519555" h="1229995">
                <a:moveTo>
                  <a:pt x="1519174" y="289179"/>
                </a:moveTo>
                <a:lnTo>
                  <a:pt x="357124" y="289179"/>
                </a:lnTo>
                <a:lnTo>
                  <a:pt x="357124" y="681482"/>
                </a:lnTo>
                <a:lnTo>
                  <a:pt x="349603" y="684468"/>
                </a:lnTo>
                <a:lnTo>
                  <a:pt x="340010" y="686704"/>
                </a:lnTo>
                <a:lnTo>
                  <a:pt x="328370" y="688107"/>
                </a:lnTo>
                <a:lnTo>
                  <a:pt x="314706" y="688594"/>
                </a:lnTo>
                <a:lnTo>
                  <a:pt x="1519174" y="688594"/>
                </a:lnTo>
                <a:lnTo>
                  <a:pt x="1519174" y="289179"/>
                </a:lnTo>
                <a:close/>
              </a:path>
              <a:path w="1519555" h="1229995">
                <a:moveTo>
                  <a:pt x="939800" y="0"/>
                </a:moveTo>
                <a:lnTo>
                  <a:pt x="885223" y="9001"/>
                </a:lnTo>
                <a:lnTo>
                  <a:pt x="840565" y="33623"/>
                </a:lnTo>
                <a:lnTo>
                  <a:pt x="810408" y="70294"/>
                </a:lnTo>
                <a:lnTo>
                  <a:pt x="799338" y="115443"/>
                </a:lnTo>
                <a:lnTo>
                  <a:pt x="802481" y="139701"/>
                </a:lnTo>
                <a:lnTo>
                  <a:pt x="811434" y="161972"/>
                </a:lnTo>
                <a:lnTo>
                  <a:pt x="825484" y="181933"/>
                </a:lnTo>
                <a:lnTo>
                  <a:pt x="843915" y="199262"/>
                </a:lnTo>
                <a:lnTo>
                  <a:pt x="847925" y="212167"/>
                </a:lnTo>
                <a:lnTo>
                  <a:pt x="851423" y="225726"/>
                </a:lnTo>
                <a:lnTo>
                  <a:pt x="853898" y="239928"/>
                </a:lnTo>
                <a:lnTo>
                  <a:pt x="854837" y="254762"/>
                </a:lnTo>
                <a:lnTo>
                  <a:pt x="854237" y="265729"/>
                </a:lnTo>
                <a:lnTo>
                  <a:pt x="852519" y="274970"/>
                </a:lnTo>
                <a:lnTo>
                  <a:pt x="849800" y="282711"/>
                </a:lnTo>
                <a:lnTo>
                  <a:pt x="846201" y="289179"/>
                </a:lnTo>
                <a:lnTo>
                  <a:pt x="1033399" y="289179"/>
                </a:lnTo>
                <a:lnTo>
                  <a:pt x="1030386" y="282711"/>
                </a:lnTo>
                <a:lnTo>
                  <a:pt x="1027969" y="274970"/>
                </a:lnTo>
                <a:lnTo>
                  <a:pt x="1026362" y="265729"/>
                </a:lnTo>
                <a:lnTo>
                  <a:pt x="1025779" y="254762"/>
                </a:lnTo>
                <a:lnTo>
                  <a:pt x="1026717" y="239928"/>
                </a:lnTo>
                <a:lnTo>
                  <a:pt x="1029192" y="225726"/>
                </a:lnTo>
                <a:lnTo>
                  <a:pt x="1032690" y="212167"/>
                </a:lnTo>
                <a:lnTo>
                  <a:pt x="1036701" y="199262"/>
                </a:lnTo>
                <a:lnTo>
                  <a:pt x="1055026" y="181808"/>
                </a:lnTo>
                <a:lnTo>
                  <a:pt x="1068720" y="161639"/>
                </a:lnTo>
                <a:lnTo>
                  <a:pt x="1077295" y="139326"/>
                </a:lnTo>
                <a:lnTo>
                  <a:pt x="1080262" y="115443"/>
                </a:lnTo>
                <a:lnTo>
                  <a:pt x="1069191" y="70294"/>
                </a:lnTo>
                <a:lnTo>
                  <a:pt x="1039034" y="33623"/>
                </a:lnTo>
                <a:lnTo>
                  <a:pt x="994376" y="9001"/>
                </a:lnTo>
                <a:lnTo>
                  <a:pt x="93980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81226" y="2647950"/>
            <a:ext cx="1519555" cy="1229995"/>
          </a:xfrm>
          <a:custGeom>
            <a:avLst/>
            <a:gdLst/>
            <a:ahLst/>
            <a:cxnLst/>
            <a:rect l="l" t="t" r="r" b="b"/>
            <a:pathLst>
              <a:path w="1519555" h="1229995">
                <a:moveTo>
                  <a:pt x="939800" y="0"/>
                </a:moveTo>
                <a:lnTo>
                  <a:pt x="885223" y="9001"/>
                </a:lnTo>
                <a:lnTo>
                  <a:pt x="840565" y="33623"/>
                </a:lnTo>
                <a:lnTo>
                  <a:pt x="810408" y="70294"/>
                </a:lnTo>
                <a:lnTo>
                  <a:pt x="799338" y="115443"/>
                </a:lnTo>
                <a:lnTo>
                  <a:pt x="802481" y="139701"/>
                </a:lnTo>
                <a:lnTo>
                  <a:pt x="811434" y="161972"/>
                </a:lnTo>
                <a:lnTo>
                  <a:pt x="825484" y="181933"/>
                </a:lnTo>
                <a:lnTo>
                  <a:pt x="843915" y="199262"/>
                </a:lnTo>
                <a:lnTo>
                  <a:pt x="847925" y="212167"/>
                </a:lnTo>
                <a:lnTo>
                  <a:pt x="851423" y="225726"/>
                </a:lnTo>
                <a:lnTo>
                  <a:pt x="853898" y="239928"/>
                </a:lnTo>
                <a:lnTo>
                  <a:pt x="854837" y="254762"/>
                </a:lnTo>
                <a:lnTo>
                  <a:pt x="854237" y="265729"/>
                </a:lnTo>
                <a:lnTo>
                  <a:pt x="852519" y="274970"/>
                </a:lnTo>
                <a:lnTo>
                  <a:pt x="849800" y="282711"/>
                </a:lnTo>
                <a:lnTo>
                  <a:pt x="846201" y="289179"/>
                </a:lnTo>
                <a:lnTo>
                  <a:pt x="563453" y="289179"/>
                </a:lnTo>
                <a:lnTo>
                  <a:pt x="418258" y="289179"/>
                </a:lnTo>
                <a:lnTo>
                  <a:pt x="364765" y="289179"/>
                </a:lnTo>
                <a:lnTo>
                  <a:pt x="357124" y="289179"/>
                </a:lnTo>
                <a:lnTo>
                  <a:pt x="357124" y="515979"/>
                </a:lnTo>
                <a:lnTo>
                  <a:pt x="357124" y="632444"/>
                </a:lnTo>
                <a:lnTo>
                  <a:pt x="357124" y="675352"/>
                </a:lnTo>
                <a:lnTo>
                  <a:pt x="357124" y="681482"/>
                </a:lnTo>
                <a:lnTo>
                  <a:pt x="349603" y="684468"/>
                </a:lnTo>
                <a:lnTo>
                  <a:pt x="340010" y="686704"/>
                </a:lnTo>
                <a:lnTo>
                  <a:pt x="328370" y="688107"/>
                </a:lnTo>
                <a:lnTo>
                  <a:pt x="314706" y="688594"/>
                </a:lnTo>
                <a:lnTo>
                  <a:pt x="296775" y="687830"/>
                </a:lnTo>
                <a:lnTo>
                  <a:pt x="279177" y="685815"/>
                </a:lnTo>
                <a:lnTo>
                  <a:pt x="262199" y="682968"/>
                </a:lnTo>
                <a:lnTo>
                  <a:pt x="246125" y="679704"/>
                </a:lnTo>
                <a:lnTo>
                  <a:pt x="224577" y="664938"/>
                </a:lnTo>
                <a:lnTo>
                  <a:pt x="199659" y="653875"/>
                </a:lnTo>
                <a:lnTo>
                  <a:pt x="172098" y="646932"/>
                </a:lnTo>
                <a:lnTo>
                  <a:pt x="142621" y="644525"/>
                </a:lnTo>
                <a:lnTo>
                  <a:pt x="87278" y="653355"/>
                </a:lnTo>
                <a:lnTo>
                  <a:pt x="41925" y="677544"/>
                </a:lnTo>
                <a:lnTo>
                  <a:pt x="11265" y="713640"/>
                </a:lnTo>
                <a:lnTo>
                  <a:pt x="0" y="758189"/>
                </a:lnTo>
                <a:lnTo>
                  <a:pt x="11265" y="802384"/>
                </a:lnTo>
                <a:lnTo>
                  <a:pt x="41925" y="838565"/>
                </a:lnTo>
                <a:lnTo>
                  <a:pt x="87278" y="863006"/>
                </a:lnTo>
                <a:lnTo>
                  <a:pt x="142621" y="871982"/>
                </a:lnTo>
                <a:lnTo>
                  <a:pt x="172739" y="869434"/>
                </a:lnTo>
                <a:lnTo>
                  <a:pt x="200596" y="862171"/>
                </a:lnTo>
                <a:lnTo>
                  <a:pt x="225595" y="850765"/>
                </a:lnTo>
                <a:lnTo>
                  <a:pt x="247142" y="835787"/>
                </a:lnTo>
                <a:lnTo>
                  <a:pt x="263056" y="832542"/>
                </a:lnTo>
                <a:lnTo>
                  <a:pt x="279685" y="829738"/>
                </a:lnTo>
                <a:lnTo>
                  <a:pt x="296933" y="827768"/>
                </a:lnTo>
                <a:lnTo>
                  <a:pt x="314706" y="827024"/>
                </a:lnTo>
                <a:lnTo>
                  <a:pt x="328370" y="827508"/>
                </a:lnTo>
                <a:lnTo>
                  <a:pt x="340010" y="828897"/>
                </a:lnTo>
                <a:lnTo>
                  <a:pt x="349603" y="831095"/>
                </a:lnTo>
                <a:lnTo>
                  <a:pt x="357124" y="834008"/>
                </a:lnTo>
                <a:lnTo>
                  <a:pt x="357124" y="1062894"/>
                </a:lnTo>
                <a:lnTo>
                  <a:pt x="357124" y="1180430"/>
                </a:lnTo>
                <a:lnTo>
                  <a:pt x="357124" y="1223732"/>
                </a:lnTo>
                <a:lnTo>
                  <a:pt x="357124" y="1229918"/>
                </a:lnTo>
                <a:lnTo>
                  <a:pt x="1028934" y="1229918"/>
                </a:lnTo>
                <a:lnTo>
                  <a:pt x="1373917" y="1229918"/>
                </a:lnTo>
                <a:lnTo>
                  <a:pt x="1501016" y="1229918"/>
                </a:lnTo>
                <a:lnTo>
                  <a:pt x="1519174" y="1229918"/>
                </a:lnTo>
                <a:lnTo>
                  <a:pt x="1519174" y="686053"/>
                </a:lnTo>
                <a:lnTo>
                  <a:pt x="1519174" y="406771"/>
                </a:lnTo>
                <a:lnTo>
                  <a:pt x="1519174" y="303878"/>
                </a:lnTo>
                <a:lnTo>
                  <a:pt x="1519174" y="289179"/>
                </a:lnTo>
                <a:lnTo>
                  <a:pt x="1238335" y="289179"/>
                </a:lnTo>
                <a:lnTo>
                  <a:pt x="1094120" y="289179"/>
                </a:lnTo>
                <a:lnTo>
                  <a:pt x="1040989" y="289179"/>
                </a:lnTo>
                <a:lnTo>
                  <a:pt x="1033399" y="289179"/>
                </a:lnTo>
                <a:lnTo>
                  <a:pt x="1030386" y="282711"/>
                </a:lnTo>
                <a:lnTo>
                  <a:pt x="1027969" y="274970"/>
                </a:lnTo>
                <a:lnTo>
                  <a:pt x="1026362" y="265729"/>
                </a:lnTo>
                <a:lnTo>
                  <a:pt x="1025779" y="254762"/>
                </a:lnTo>
                <a:lnTo>
                  <a:pt x="1026717" y="239928"/>
                </a:lnTo>
                <a:lnTo>
                  <a:pt x="1029192" y="225726"/>
                </a:lnTo>
                <a:lnTo>
                  <a:pt x="1032690" y="212167"/>
                </a:lnTo>
                <a:lnTo>
                  <a:pt x="1036701" y="199262"/>
                </a:lnTo>
                <a:lnTo>
                  <a:pt x="1055026" y="181808"/>
                </a:lnTo>
                <a:lnTo>
                  <a:pt x="1068720" y="161639"/>
                </a:lnTo>
                <a:lnTo>
                  <a:pt x="1077295" y="139326"/>
                </a:lnTo>
                <a:lnTo>
                  <a:pt x="1080262" y="115443"/>
                </a:lnTo>
                <a:lnTo>
                  <a:pt x="1069191" y="70294"/>
                </a:lnTo>
                <a:lnTo>
                  <a:pt x="1039034" y="33623"/>
                </a:lnTo>
                <a:lnTo>
                  <a:pt x="994376" y="9001"/>
                </a:lnTo>
                <a:lnTo>
                  <a:pt x="939800" y="0"/>
                </a:lnTo>
              </a:path>
            </a:pathLst>
          </a:custGeom>
          <a:ln w="9525">
            <a:solidFill>
              <a:srgbClr val="00457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04800" y="2647950"/>
            <a:ext cx="1161415" cy="1229995"/>
          </a:xfrm>
          <a:custGeom>
            <a:avLst/>
            <a:gdLst/>
            <a:ahLst/>
            <a:cxnLst/>
            <a:rect l="l" t="t" r="r" b="b"/>
            <a:pathLst>
              <a:path w="1161415" h="1229995">
                <a:moveTo>
                  <a:pt x="1161034" y="289179"/>
                </a:moveTo>
                <a:lnTo>
                  <a:pt x="0" y="289179"/>
                </a:lnTo>
                <a:lnTo>
                  <a:pt x="0" y="1229918"/>
                </a:lnTo>
                <a:lnTo>
                  <a:pt x="1161034" y="1229918"/>
                </a:lnTo>
                <a:lnTo>
                  <a:pt x="1161034" y="871982"/>
                </a:lnTo>
                <a:lnTo>
                  <a:pt x="945603" y="871982"/>
                </a:lnTo>
                <a:lnTo>
                  <a:pt x="890449" y="863006"/>
                </a:lnTo>
                <a:lnTo>
                  <a:pt x="845497" y="838565"/>
                </a:lnTo>
                <a:lnTo>
                  <a:pt x="815235" y="802384"/>
                </a:lnTo>
                <a:lnTo>
                  <a:pt x="804151" y="758189"/>
                </a:lnTo>
                <a:lnTo>
                  <a:pt x="815235" y="713640"/>
                </a:lnTo>
                <a:lnTo>
                  <a:pt x="845497" y="677544"/>
                </a:lnTo>
                <a:lnTo>
                  <a:pt x="890449" y="653355"/>
                </a:lnTo>
                <a:lnTo>
                  <a:pt x="945603" y="644525"/>
                </a:lnTo>
                <a:lnTo>
                  <a:pt x="1161034" y="644525"/>
                </a:lnTo>
                <a:lnTo>
                  <a:pt x="1161034" y="289179"/>
                </a:lnTo>
                <a:close/>
              </a:path>
              <a:path w="1161415" h="1229995">
                <a:moveTo>
                  <a:pt x="1117473" y="827024"/>
                </a:moveTo>
                <a:lnTo>
                  <a:pt x="1065948" y="832542"/>
                </a:lnTo>
                <a:lnTo>
                  <a:pt x="1028544" y="850765"/>
                </a:lnTo>
                <a:lnTo>
                  <a:pt x="1003549" y="862171"/>
                </a:lnTo>
                <a:lnTo>
                  <a:pt x="975689" y="869434"/>
                </a:lnTo>
                <a:lnTo>
                  <a:pt x="945603" y="871982"/>
                </a:lnTo>
                <a:lnTo>
                  <a:pt x="1161034" y="871982"/>
                </a:lnTo>
                <a:lnTo>
                  <a:pt x="1161034" y="834008"/>
                </a:lnTo>
                <a:lnTo>
                  <a:pt x="1153013" y="831095"/>
                </a:lnTo>
                <a:lnTo>
                  <a:pt x="1143349" y="828897"/>
                </a:lnTo>
                <a:lnTo>
                  <a:pt x="1131637" y="827508"/>
                </a:lnTo>
                <a:lnTo>
                  <a:pt x="1117473" y="827024"/>
                </a:lnTo>
                <a:close/>
              </a:path>
              <a:path w="1161415" h="1229995">
                <a:moveTo>
                  <a:pt x="1161034" y="644525"/>
                </a:moveTo>
                <a:lnTo>
                  <a:pt x="945603" y="644525"/>
                </a:lnTo>
                <a:lnTo>
                  <a:pt x="975689" y="646932"/>
                </a:lnTo>
                <a:lnTo>
                  <a:pt x="1003549" y="653875"/>
                </a:lnTo>
                <a:lnTo>
                  <a:pt x="1028544" y="664938"/>
                </a:lnTo>
                <a:lnTo>
                  <a:pt x="1050036" y="679704"/>
                </a:lnTo>
                <a:lnTo>
                  <a:pt x="1065948" y="682968"/>
                </a:lnTo>
                <a:lnTo>
                  <a:pt x="1082563" y="685815"/>
                </a:lnTo>
                <a:lnTo>
                  <a:pt x="1099774" y="687830"/>
                </a:lnTo>
                <a:lnTo>
                  <a:pt x="1117473" y="688594"/>
                </a:lnTo>
                <a:lnTo>
                  <a:pt x="1131637" y="688107"/>
                </a:lnTo>
                <a:lnTo>
                  <a:pt x="1143349" y="686704"/>
                </a:lnTo>
                <a:lnTo>
                  <a:pt x="1153013" y="684468"/>
                </a:lnTo>
                <a:lnTo>
                  <a:pt x="1161034" y="681482"/>
                </a:lnTo>
                <a:lnTo>
                  <a:pt x="1161034" y="644525"/>
                </a:lnTo>
                <a:close/>
              </a:path>
              <a:path w="1161415" h="1229995">
                <a:moveTo>
                  <a:pt x="582168" y="0"/>
                </a:moveTo>
                <a:lnTo>
                  <a:pt x="527637" y="9001"/>
                </a:lnTo>
                <a:lnTo>
                  <a:pt x="483006" y="33623"/>
                </a:lnTo>
                <a:lnTo>
                  <a:pt x="452862" y="70294"/>
                </a:lnTo>
                <a:lnTo>
                  <a:pt x="441794" y="115443"/>
                </a:lnTo>
                <a:lnTo>
                  <a:pt x="444940" y="139701"/>
                </a:lnTo>
                <a:lnTo>
                  <a:pt x="453901" y="161972"/>
                </a:lnTo>
                <a:lnTo>
                  <a:pt x="467962" y="181933"/>
                </a:lnTo>
                <a:lnTo>
                  <a:pt x="486409" y="199262"/>
                </a:lnTo>
                <a:lnTo>
                  <a:pt x="490401" y="212167"/>
                </a:lnTo>
                <a:lnTo>
                  <a:pt x="493883" y="225726"/>
                </a:lnTo>
                <a:lnTo>
                  <a:pt x="496346" y="239928"/>
                </a:lnTo>
                <a:lnTo>
                  <a:pt x="497281" y="254762"/>
                </a:lnTo>
                <a:lnTo>
                  <a:pt x="496534" y="265729"/>
                </a:lnTo>
                <a:lnTo>
                  <a:pt x="494564" y="274970"/>
                </a:lnTo>
                <a:lnTo>
                  <a:pt x="491778" y="282711"/>
                </a:lnTo>
                <a:lnTo>
                  <a:pt x="488581" y="289179"/>
                </a:lnTo>
                <a:lnTo>
                  <a:pt x="675741" y="289179"/>
                </a:lnTo>
                <a:lnTo>
                  <a:pt x="672713" y="282711"/>
                </a:lnTo>
                <a:lnTo>
                  <a:pt x="670298" y="274970"/>
                </a:lnTo>
                <a:lnTo>
                  <a:pt x="668699" y="265729"/>
                </a:lnTo>
                <a:lnTo>
                  <a:pt x="668121" y="254762"/>
                </a:lnTo>
                <a:lnTo>
                  <a:pt x="668887" y="239928"/>
                </a:lnTo>
                <a:lnTo>
                  <a:pt x="670980" y="225726"/>
                </a:lnTo>
                <a:lnTo>
                  <a:pt x="674095" y="212167"/>
                </a:lnTo>
                <a:lnTo>
                  <a:pt x="677926" y="199262"/>
                </a:lnTo>
                <a:lnTo>
                  <a:pt x="696371" y="181808"/>
                </a:lnTo>
                <a:lnTo>
                  <a:pt x="710428" y="161639"/>
                </a:lnTo>
                <a:lnTo>
                  <a:pt x="719384" y="139326"/>
                </a:lnTo>
                <a:lnTo>
                  <a:pt x="722528" y="115443"/>
                </a:lnTo>
                <a:lnTo>
                  <a:pt x="711460" y="70294"/>
                </a:lnTo>
                <a:lnTo>
                  <a:pt x="681318" y="33623"/>
                </a:lnTo>
                <a:lnTo>
                  <a:pt x="636690" y="9001"/>
                </a:lnTo>
                <a:lnTo>
                  <a:pt x="582168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04800" y="2647950"/>
            <a:ext cx="1161415" cy="1229995"/>
          </a:xfrm>
          <a:custGeom>
            <a:avLst/>
            <a:gdLst/>
            <a:ahLst/>
            <a:cxnLst/>
            <a:rect l="l" t="t" r="r" b="b"/>
            <a:pathLst>
              <a:path w="1161415" h="1229995">
                <a:moveTo>
                  <a:pt x="582168" y="0"/>
                </a:moveTo>
                <a:lnTo>
                  <a:pt x="527637" y="9001"/>
                </a:lnTo>
                <a:lnTo>
                  <a:pt x="483006" y="33623"/>
                </a:lnTo>
                <a:lnTo>
                  <a:pt x="452862" y="70294"/>
                </a:lnTo>
                <a:lnTo>
                  <a:pt x="441794" y="115443"/>
                </a:lnTo>
                <a:lnTo>
                  <a:pt x="444940" y="139701"/>
                </a:lnTo>
                <a:lnTo>
                  <a:pt x="453901" y="161972"/>
                </a:lnTo>
                <a:lnTo>
                  <a:pt x="467962" y="181933"/>
                </a:lnTo>
                <a:lnTo>
                  <a:pt x="486409" y="199262"/>
                </a:lnTo>
                <a:lnTo>
                  <a:pt x="490401" y="212167"/>
                </a:lnTo>
                <a:lnTo>
                  <a:pt x="493883" y="225726"/>
                </a:lnTo>
                <a:lnTo>
                  <a:pt x="496346" y="239928"/>
                </a:lnTo>
                <a:lnTo>
                  <a:pt x="497281" y="254762"/>
                </a:lnTo>
                <a:lnTo>
                  <a:pt x="496534" y="265729"/>
                </a:lnTo>
                <a:lnTo>
                  <a:pt x="494564" y="274970"/>
                </a:lnTo>
                <a:lnTo>
                  <a:pt x="491778" y="282711"/>
                </a:lnTo>
                <a:lnTo>
                  <a:pt x="488581" y="289179"/>
                </a:lnTo>
                <a:lnTo>
                  <a:pt x="206120" y="289179"/>
                </a:lnTo>
                <a:lnTo>
                  <a:pt x="61072" y="289179"/>
                </a:lnTo>
                <a:lnTo>
                  <a:pt x="7634" y="289179"/>
                </a:lnTo>
                <a:lnTo>
                  <a:pt x="0" y="289179"/>
                </a:lnTo>
                <a:lnTo>
                  <a:pt x="0" y="833044"/>
                </a:lnTo>
                <a:lnTo>
                  <a:pt x="0" y="1112326"/>
                </a:lnTo>
                <a:lnTo>
                  <a:pt x="0" y="1215219"/>
                </a:lnTo>
                <a:lnTo>
                  <a:pt x="0" y="1229918"/>
                </a:lnTo>
                <a:lnTo>
                  <a:pt x="671222" y="1229918"/>
                </a:lnTo>
                <a:lnTo>
                  <a:pt x="1015904" y="1229918"/>
                </a:lnTo>
                <a:lnTo>
                  <a:pt x="1142892" y="1229918"/>
                </a:lnTo>
                <a:lnTo>
                  <a:pt x="1161034" y="1229918"/>
                </a:lnTo>
                <a:lnTo>
                  <a:pt x="1161034" y="1002575"/>
                </a:lnTo>
                <a:lnTo>
                  <a:pt x="1161034" y="885831"/>
                </a:lnTo>
                <a:lnTo>
                  <a:pt x="1161034" y="842820"/>
                </a:lnTo>
                <a:lnTo>
                  <a:pt x="1161034" y="836676"/>
                </a:lnTo>
                <a:lnTo>
                  <a:pt x="1161034" y="834008"/>
                </a:lnTo>
                <a:lnTo>
                  <a:pt x="1153013" y="831095"/>
                </a:lnTo>
                <a:lnTo>
                  <a:pt x="1143349" y="828897"/>
                </a:lnTo>
                <a:lnTo>
                  <a:pt x="1131637" y="827508"/>
                </a:lnTo>
                <a:lnTo>
                  <a:pt x="1117473" y="827024"/>
                </a:lnTo>
                <a:lnTo>
                  <a:pt x="1099774" y="827768"/>
                </a:lnTo>
                <a:lnTo>
                  <a:pt x="1082563" y="829738"/>
                </a:lnTo>
                <a:lnTo>
                  <a:pt x="1065948" y="832542"/>
                </a:lnTo>
                <a:lnTo>
                  <a:pt x="1050036" y="835787"/>
                </a:lnTo>
                <a:lnTo>
                  <a:pt x="1028544" y="850765"/>
                </a:lnTo>
                <a:lnTo>
                  <a:pt x="1003549" y="862171"/>
                </a:lnTo>
                <a:lnTo>
                  <a:pt x="975689" y="869434"/>
                </a:lnTo>
                <a:lnTo>
                  <a:pt x="945603" y="871982"/>
                </a:lnTo>
                <a:lnTo>
                  <a:pt x="890449" y="863006"/>
                </a:lnTo>
                <a:lnTo>
                  <a:pt x="845497" y="838565"/>
                </a:lnTo>
                <a:lnTo>
                  <a:pt x="815235" y="802384"/>
                </a:lnTo>
                <a:lnTo>
                  <a:pt x="804151" y="758189"/>
                </a:lnTo>
                <a:lnTo>
                  <a:pt x="815235" y="713640"/>
                </a:lnTo>
                <a:lnTo>
                  <a:pt x="845497" y="677544"/>
                </a:lnTo>
                <a:lnTo>
                  <a:pt x="890449" y="653355"/>
                </a:lnTo>
                <a:lnTo>
                  <a:pt x="945603" y="644525"/>
                </a:lnTo>
                <a:lnTo>
                  <a:pt x="975689" y="646932"/>
                </a:lnTo>
                <a:lnTo>
                  <a:pt x="1003549" y="653875"/>
                </a:lnTo>
                <a:lnTo>
                  <a:pt x="1028544" y="664938"/>
                </a:lnTo>
                <a:lnTo>
                  <a:pt x="1050036" y="679704"/>
                </a:lnTo>
                <a:lnTo>
                  <a:pt x="1065948" y="682968"/>
                </a:lnTo>
                <a:lnTo>
                  <a:pt x="1082563" y="685815"/>
                </a:lnTo>
                <a:lnTo>
                  <a:pt x="1099774" y="687830"/>
                </a:lnTo>
                <a:lnTo>
                  <a:pt x="1117473" y="688594"/>
                </a:lnTo>
                <a:lnTo>
                  <a:pt x="1131637" y="688107"/>
                </a:lnTo>
                <a:lnTo>
                  <a:pt x="1143349" y="686704"/>
                </a:lnTo>
                <a:lnTo>
                  <a:pt x="1153013" y="684468"/>
                </a:lnTo>
                <a:lnTo>
                  <a:pt x="1161034" y="681482"/>
                </a:lnTo>
                <a:lnTo>
                  <a:pt x="1161034" y="454681"/>
                </a:lnTo>
                <a:lnTo>
                  <a:pt x="1161034" y="338216"/>
                </a:lnTo>
                <a:lnTo>
                  <a:pt x="1161034" y="295308"/>
                </a:lnTo>
                <a:lnTo>
                  <a:pt x="1161034" y="289179"/>
                </a:lnTo>
                <a:lnTo>
                  <a:pt x="880474" y="289179"/>
                </a:lnTo>
                <a:lnTo>
                  <a:pt x="736403" y="289179"/>
                </a:lnTo>
                <a:lnTo>
                  <a:pt x="683324" y="289179"/>
                </a:lnTo>
                <a:lnTo>
                  <a:pt x="675741" y="289179"/>
                </a:lnTo>
                <a:lnTo>
                  <a:pt x="672713" y="282711"/>
                </a:lnTo>
                <a:lnTo>
                  <a:pt x="670298" y="274970"/>
                </a:lnTo>
                <a:lnTo>
                  <a:pt x="668699" y="265729"/>
                </a:lnTo>
                <a:lnTo>
                  <a:pt x="668121" y="254762"/>
                </a:lnTo>
                <a:lnTo>
                  <a:pt x="668887" y="239928"/>
                </a:lnTo>
                <a:lnTo>
                  <a:pt x="670980" y="225726"/>
                </a:lnTo>
                <a:lnTo>
                  <a:pt x="674095" y="212167"/>
                </a:lnTo>
                <a:lnTo>
                  <a:pt x="677926" y="199262"/>
                </a:lnTo>
                <a:lnTo>
                  <a:pt x="696371" y="181808"/>
                </a:lnTo>
                <a:lnTo>
                  <a:pt x="710428" y="161639"/>
                </a:lnTo>
                <a:lnTo>
                  <a:pt x="719384" y="139326"/>
                </a:lnTo>
                <a:lnTo>
                  <a:pt x="722528" y="115443"/>
                </a:lnTo>
                <a:lnTo>
                  <a:pt x="711460" y="70294"/>
                </a:lnTo>
                <a:lnTo>
                  <a:pt x="681318" y="33623"/>
                </a:lnTo>
                <a:lnTo>
                  <a:pt x="636690" y="9001"/>
                </a:lnTo>
                <a:lnTo>
                  <a:pt x="582168" y="0"/>
                </a:lnTo>
              </a:path>
            </a:pathLst>
          </a:custGeom>
          <a:ln w="9525">
            <a:solidFill>
              <a:srgbClr val="00457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04800" y="1288288"/>
            <a:ext cx="1519555" cy="1229995"/>
          </a:xfrm>
          <a:custGeom>
            <a:avLst/>
            <a:gdLst/>
            <a:ahLst/>
            <a:cxnLst/>
            <a:rect l="l" t="t" r="r" b="b"/>
            <a:pathLst>
              <a:path w="1519555" h="1229995">
                <a:moveTo>
                  <a:pt x="673023" y="940688"/>
                </a:moveTo>
                <a:lnTo>
                  <a:pt x="485711" y="940688"/>
                </a:lnTo>
                <a:lnTo>
                  <a:pt x="488739" y="946834"/>
                </a:lnTo>
                <a:lnTo>
                  <a:pt x="491155" y="954611"/>
                </a:lnTo>
                <a:lnTo>
                  <a:pt x="492753" y="964031"/>
                </a:lnTo>
                <a:lnTo>
                  <a:pt x="493331" y="975106"/>
                </a:lnTo>
                <a:lnTo>
                  <a:pt x="492397" y="989617"/>
                </a:lnTo>
                <a:lnTo>
                  <a:pt x="489932" y="1003855"/>
                </a:lnTo>
                <a:lnTo>
                  <a:pt x="486446" y="1017593"/>
                </a:lnTo>
                <a:lnTo>
                  <a:pt x="482447" y="1030605"/>
                </a:lnTo>
                <a:lnTo>
                  <a:pt x="464154" y="1048059"/>
                </a:lnTo>
                <a:lnTo>
                  <a:pt x="450456" y="1068228"/>
                </a:lnTo>
                <a:lnTo>
                  <a:pt x="441863" y="1090541"/>
                </a:lnTo>
                <a:lnTo>
                  <a:pt x="438886" y="1114425"/>
                </a:lnTo>
                <a:lnTo>
                  <a:pt x="449811" y="1159252"/>
                </a:lnTo>
                <a:lnTo>
                  <a:pt x="479726" y="1195958"/>
                </a:lnTo>
                <a:lnTo>
                  <a:pt x="524343" y="1220759"/>
                </a:lnTo>
                <a:lnTo>
                  <a:pt x="579374" y="1229868"/>
                </a:lnTo>
                <a:lnTo>
                  <a:pt x="633943" y="1220759"/>
                </a:lnTo>
                <a:lnTo>
                  <a:pt x="678611" y="1195959"/>
                </a:lnTo>
                <a:lnTo>
                  <a:pt x="708783" y="1159252"/>
                </a:lnTo>
                <a:lnTo>
                  <a:pt x="719861" y="1114425"/>
                </a:lnTo>
                <a:lnTo>
                  <a:pt x="716713" y="1090027"/>
                </a:lnTo>
                <a:lnTo>
                  <a:pt x="707745" y="1067450"/>
                </a:lnTo>
                <a:lnTo>
                  <a:pt x="693672" y="1047184"/>
                </a:lnTo>
                <a:lnTo>
                  <a:pt x="675208" y="1029716"/>
                </a:lnTo>
                <a:lnTo>
                  <a:pt x="671207" y="1016843"/>
                </a:lnTo>
                <a:lnTo>
                  <a:pt x="667716" y="1003411"/>
                </a:lnTo>
                <a:lnTo>
                  <a:pt x="665248" y="989478"/>
                </a:lnTo>
                <a:lnTo>
                  <a:pt x="664311" y="975106"/>
                </a:lnTo>
                <a:lnTo>
                  <a:pt x="664908" y="964031"/>
                </a:lnTo>
                <a:lnTo>
                  <a:pt x="666629" y="954611"/>
                </a:lnTo>
                <a:lnTo>
                  <a:pt x="669369" y="946834"/>
                </a:lnTo>
                <a:lnTo>
                  <a:pt x="673023" y="940688"/>
                </a:lnTo>
                <a:close/>
              </a:path>
              <a:path w="1519555" h="1229995">
                <a:moveTo>
                  <a:pt x="1162050" y="0"/>
                </a:moveTo>
                <a:lnTo>
                  <a:pt x="0" y="0"/>
                </a:lnTo>
                <a:lnTo>
                  <a:pt x="0" y="940688"/>
                </a:lnTo>
                <a:lnTo>
                  <a:pt x="1162050" y="940688"/>
                </a:lnTo>
                <a:lnTo>
                  <a:pt x="1162050" y="547497"/>
                </a:lnTo>
                <a:lnTo>
                  <a:pt x="1169570" y="545024"/>
                </a:lnTo>
                <a:lnTo>
                  <a:pt x="1179163" y="543052"/>
                </a:lnTo>
                <a:lnTo>
                  <a:pt x="1190803" y="541746"/>
                </a:lnTo>
                <a:lnTo>
                  <a:pt x="1204468" y="541274"/>
                </a:lnTo>
                <a:lnTo>
                  <a:pt x="1486339" y="541274"/>
                </a:lnTo>
                <a:lnTo>
                  <a:pt x="1507908" y="515852"/>
                </a:lnTo>
                <a:lnTo>
                  <a:pt x="1519174" y="471677"/>
                </a:lnTo>
                <a:lnTo>
                  <a:pt x="1507908" y="427483"/>
                </a:lnTo>
                <a:lnTo>
                  <a:pt x="1487028" y="402844"/>
                </a:lnTo>
                <a:lnTo>
                  <a:pt x="1204468" y="402844"/>
                </a:lnTo>
                <a:lnTo>
                  <a:pt x="1190803" y="402252"/>
                </a:lnTo>
                <a:lnTo>
                  <a:pt x="1179163" y="400685"/>
                </a:lnTo>
                <a:lnTo>
                  <a:pt x="1169570" y="398450"/>
                </a:lnTo>
                <a:lnTo>
                  <a:pt x="1162050" y="395859"/>
                </a:lnTo>
                <a:lnTo>
                  <a:pt x="1162050" y="0"/>
                </a:lnTo>
                <a:close/>
              </a:path>
              <a:path w="1519555" h="1229995">
                <a:moveTo>
                  <a:pt x="1486339" y="541274"/>
                </a:moveTo>
                <a:lnTo>
                  <a:pt x="1204468" y="541274"/>
                </a:lnTo>
                <a:lnTo>
                  <a:pt x="1222827" y="541899"/>
                </a:lnTo>
                <a:lnTo>
                  <a:pt x="1240377" y="543607"/>
                </a:lnTo>
                <a:lnTo>
                  <a:pt x="1257117" y="546149"/>
                </a:lnTo>
                <a:lnTo>
                  <a:pt x="1273048" y="549275"/>
                </a:lnTo>
                <a:lnTo>
                  <a:pt x="1294596" y="564179"/>
                </a:lnTo>
                <a:lnTo>
                  <a:pt x="1319514" y="575548"/>
                </a:lnTo>
                <a:lnTo>
                  <a:pt x="1347075" y="582797"/>
                </a:lnTo>
                <a:lnTo>
                  <a:pt x="1376552" y="585342"/>
                </a:lnTo>
                <a:lnTo>
                  <a:pt x="1431895" y="576387"/>
                </a:lnTo>
                <a:lnTo>
                  <a:pt x="1477248" y="551989"/>
                </a:lnTo>
                <a:lnTo>
                  <a:pt x="1486339" y="541274"/>
                </a:lnTo>
                <a:close/>
              </a:path>
              <a:path w="1519555" h="1229995">
                <a:moveTo>
                  <a:pt x="1376552" y="357886"/>
                </a:moveTo>
                <a:lnTo>
                  <a:pt x="1346434" y="360433"/>
                </a:lnTo>
                <a:lnTo>
                  <a:pt x="1318577" y="367696"/>
                </a:lnTo>
                <a:lnTo>
                  <a:pt x="1293578" y="379102"/>
                </a:lnTo>
                <a:lnTo>
                  <a:pt x="1272032" y="394081"/>
                </a:lnTo>
                <a:lnTo>
                  <a:pt x="1256117" y="397325"/>
                </a:lnTo>
                <a:lnTo>
                  <a:pt x="1239488" y="400129"/>
                </a:lnTo>
                <a:lnTo>
                  <a:pt x="1222240" y="402099"/>
                </a:lnTo>
                <a:lnTo>
                  <a:pt x="1204468" y="402844"/>
                </a:lnTo>
                <a:lnTo>
                  <a:pt x="1487028" y="402844"/>
                </a:lnTo>
                <a:lnTo>
                  <a:pt x="1477248" y="391302"/>
                </a:lnTo>
                <a:lnTo>
                  <a:pt x="1431895" y="366861"/>
                </a:lnTo>
                <a:lnTo>
                  <a:pt x="1376552" y="357886"/>
                </a:lnTo>
                <a:close/>
              </a:path>
            </a:pathLst>
          </a:custGeom>
          <a:solidFill>
            <a:srgbClr val="0091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04800" y="1288288"/>
            <a:ext cx="1519555" cy="1229995"/>
          </a:xfrm>
          <a:custGeom>
            <a:avLst/>
            <a:gdLst/>
            <a:ahLst/>
            <a:cxnLst/>
            <a:rect l="l" t="t" r="r" b="b"/>
            <a:pathLst>
              <a:path w="1519555" h="1229995">
                <a:moveTo>
                  <a:pt x="1162050" y="0"/>
                </a:moveTo>
                <a:lnTo>
                  <a:pt x="490239" y="0"/>
                </a:lnTo>
                <a:lnTo>
                  <a:pt x="145256" y="0"/>
                </a:lnTo>
                <a:lnTo>
                  <a:pt x="18157" y="0"/>
                </a:lnTo>
                <a:lnTo>
                  <a:pt x="0" y="0"/>
                </a:lnTo>
                <a:lnTo>
                  <a:pt x="0" y="543835"/>
                </a:lnTo>
                <a:lnTo>
                  <a:pt x="0" y="823102"/>
                </a:lnTo>
                <a:lnTo>
                  <a:pt x="0" y="925990"/>
                </a:lnTo>
                <a:lnTo>
                  <a:pt x="0" y="940688"/>
                </a:lnTo>
                <a:lnTo>
                  <a:pt x="280801" y="940688"/>
                </a:lnTo>
                <a:lnTo>
                  <a:pt x="424997" y="940688"/>
                </a:lnTo>
                <a:lnTo>
                  <a:pt x="478122" y="940688"/>
                </a:lnTo>
                <a:lnTo>
                  <a:pt x="485711" y="940688"/>
                </a:lnTo>
                <a:lnTo>
                  <a:pt x="488739" y="946834"/>
                </a:lnTo>
                <a:lnTo>
                  <a:pt x="491155" y="954611"/>
                </a:lnTo>
                <a:lnTo>
                  <a:pt x="492753" y="964031"/>
                </a:lnTo>
                <a:lnTo>
                  <a:pt x="493331" y="975106"/>
                </a:lnTo>
                <a:lnTo>
                  <a:pt x="492397" y="989617"/>
                </a:lnTo>
                <a:lnTo>
                  <a:pt x="489932" y="1003855"/>
                </a:lnTo>
                <a:lnTo>
                  <a:pt x="486446" y="1017593"/>
                </a:lnTo>
                <a:lnTo>
                  <a:pt x="482447" y="1030605"/>
                </a:lnTo>
                <a:lnTo>
                  <a:pt x="464154" y="1048059"/>
                </a:lnTo>
                <a:lnTo>
                  <a:pt x="450456" y="1068228"/>
                </a:lnTo>
                <a:lnTo>
                  <a:pt x="441863" y="1090541"/>
                </a:lnTo>
                <a:lnTo>
                  <a:pt x="438886" y="1114425"/>
                </a:lnTo>
                <a:lnTo>
                  <a:pt x="449811" y="1159252"/>
                </a:lnTo>
                <a:lnTo>
                  <a:pt x="479726" y="1195958"/>
                </a:lnTo>
                <a:lnTo>
                  <a:pt x="524343" y="1220759"/>
                </a:lnTo>
                <a:lnTo>
                  <a:pt x="579374" y="1229868"/>
                </a:lnTo>
                <a:lnTo>
                  <a:pt x="633943" y="1220759"/>
                </a:lnTo>
                <a:lnTo>
                  <a:pt x="678611" y="1195959"/>
                </a:lnTo>
                <a:lnTo>
                  <a:pt x="708783" y="1159252"/>
                </a:lnTo>
                <a:lnTo>
                  <a:pt x="719861" y="1114425"/>
                </a:lnTo>
                <a:lnTo>
                  <a:pt x="716713" y="1090027"/>
                </a:lnTo>
                <a:lnTo>
                  <a:pt x="707745" y="1067450"/>
                </a:lnTo>
                <a:lnTo>
                  <a:pt x="693672" y="1047184"/>
                </a:lnTo>
                <a:lnTo>
                  <a:pt x="675208" y="1029716"/>
                </a:lnTo>
                <a:lnTo>
                  <a:pt x="671207" y="1016843"/>
                </a:lnTo>
                <a:lnTo>
                  <a:pt x="667716" y="1003411"/>
                </a:lnTo>
                <a:lnTo>
                  <a:pt x="665248" y="989478"/>
                </a:lnTo>
                <a:lnTo>
                  <a:pt x="664311" y="975106"/>
                </a:lnTo>
                <a:lnTo>
                  <a:pt x="664908" y="964031"/>
                </a:lnTo>
                <a:lnTo>
                  <a:pt x="666629" y="954611"/>
                </a:lnTo>
                <a:lnTo>
                  <a:pt x="669369" y="946834"/>
                </a:lnTo>
                <a:lnTo>
                  <a:pt x="673023" y="940688"/>
                </a:lnTo>
                <a:lnTo>
                  <a:pt x="955742" y="940688"/>
                </a:lnTo>
                <a:lnTo>
                  <a:pt x="1100921" y="940688"/>
                </a:lnTo>
                <a:lnTo>
                  <a:pt x="1154408" y="940688"/>
                </a:lnTo>
                <a:lnTo>
                  <a:pt x="1162050" y="940688"/>
                </a:lnTo>
                <a:lnTo>
                  <a:pt x="1162050" y="713374"/>
                </a:lnTo>
                <a:lnTo>
                  <a:pt x="1162050" y="596646"/>
                </a:lnTo>
                <a:lnTo>
                  <a:pt x="1162050" y="553640"/>
                </a:lnTo>
                <a:lnTo>
                  <a:pt x="1162050" y="547497"/>
                </a:lnTo>
                <a:lnTo>
                  <a:pt x="1169570" y="545024"/>
                </a:lnTo>
                <a:lnTo>
                  <a:pt x="1179163" y="543052"/>
                </a:lnTo>
                <a:lnTo>
                  <a:pt x="1190803" y="541746"/>
                </a:lnTo>
                <a:lnTo>
                  <a:pt x="1204468" y="541274"/>
                </a:lnTo>
                <a:lnTo>
                  <a:pt x="1222827" y="541899"/>
                </a:lnTo>
                <a:lnTo>
                  <a:pt x="1240377" y="543607"/>
                </a:lnTo>
                <a:lnTo>
                  <a:pt x="1257117" y="546149"/>
                </a:lnTo>
                <a:lnTo>
                  <a:pt x="1273048" y="549275"/>
                </a:lnTo>
                <a:lnTo>
                  <a:pt x="1294596" y="564179"/>
                </a:lnTo>
                <a:lnTo>
                  <a:pt x="1319514" y="575548"/>
                </a:lnTo>
                <a:lnTo>
                  <a:pt x="1347075" y="582797"/>
                </a:lnTo>
                <a:lnTo>
                  <a:pt x="1376552" y="585342"/>
                </a:lnTo>
                <a:lnTo>
                  <a:pt x="1431895" y="576387"/>
                </a:lnTo>
                <a:lnTo>
                  <a:pt x="1477248" y="551989"/>
                </a:lnTo>
                <a:lnTo>
                  <a:pt x="1507908" y="515852"/>
                </a:lnTo>
                <a:lnTo>
                  <a:pt x="1519174" y="471677"/>
                </a:lnTo>
                <a:lnTo>
                  <a:pt x="1507908" y="427483"/>
                </a:lnTo>
                <a:lnTo>
                  <a:pt x="1477248" y="391302"/>
                </a:lnTo>
                <a:lnTo>
                  <a:pt x="1431895" y="366861"/>
                </a:lnTo>
                <a:lnTo>
                  <a:pt x="1376552" y="357886"/>
                </a:lnTo>
                <a:lnTo>
                  <a:pt x="1346434" y="360433"/>
                </a:lnTo>
                <a:lnTo>
                  <a:pt x="1318577" y="367696"/>
                </a:lnTo>
                <a:lnTo>
                  <a:pt x="1293578" y="379102"/>
                </a:lnTo>
                <a:lnTo>
                  <a:pt x="1272032" y="394081"/>
                </a:lnTo>
                <a:lnTo>
                  <a:pt x="1256117" y="397325"/>
                </a:lnTo>
                <a:lnTo>
                  <a:pt x="1239488" y="400129"/>
                </a:lnTo>
                <a:lnTo>
                  <a:pt x="1222240" y="402099"/>
                </a:lnTo>
                <a:lnTo>
                  <a:pt x="1204468" y="402844"/>
                </a:lnTo>
                <a:lnTo>
                  <a:pt x="1190803" y="402252"/>
                </a:lnTo>
                <a:lnTo>
                  <a:pt x="1179163" y="400685"/>
                </a:lnTo>
                <a:lnTo>
                  <a:pt x="1169570" y="398450"/>
                </a:lnTo>
                <a:lnTo>
                  <a:pt x="1162050" y="395859"/>
                </a:lnTo>
                <a:lnTo>
                  <a:pt x="1162050" y="167003"/>
                </a:lnTo>
                <a:lnTo>
                  <a:pt x="1162050" y="49482"/>
                </a:lnTo>
                <a:lnTo>
                  <a:pt x="1162050" y="6185"/>
                </a:lnTo>
                <a:lnTo>
                  <a:pt x="1162050" y="0"/>
                </a:lnTo>
              </a:path>
            </a:pathLst>
          </a:custGeom>
          <a:ln w="9525">
            <a:solidFill>
              <a:srgbClr val="005A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057400" y="1288288"/>
            <a:ext cx="1161415" cy="1229995"/>
          </a:xfrm>
          <a:custGeom>
            <a:avLst/>
            <a:gdLst/>
            <a:ahLst/>
            <a:cxnLst/>
            <a:rect l="l" t="t" r="r" b="b"/>
            <a:pathLst>
              <a:path w="1161414" h="1229995">
                <a:moveTo>
                  <a:pt x="672464" y="940688"/>
                </a:moveTo>
                <a:lnTo>
                  <a:pt x="485267" y="940688"/>
                </a:lnTo>
                <a:lnTo>
                  <a:pt x="488332" y="946834"/>
                </a:lnTo>
                <a:lnTo>
                  <a:pt x="490743" y="954611"/>
                </a:lnTo>
                <a:lnTo>
                  <a:pt x="492321" y="964031"/>
                </a:lnTo>
                <a:lnTo>
                  <a:pt x="492887" y="975106"/>
                </a:lnTo>
                <a:lnTo>
                  <a:pt x="492126" y="989617"/>
                </a:lnTo>
                <a:lnTo>
                  <a:pt x="490045" y="1003855"/>
                </a:lnTo>
                <a:lnTo>
                  <a:pt x="486939" y="1017593"/>
                </a:lnTo>
                <a:lnTo>
                  <a:pt x="483107" y="1030605"/>
                </a:lnTo>
                <a:lnTo>
                  <a:pt x="464677" y="1048059"/>
                </a:lnTo>
                <a:lnTo>
                  <a:pt x="450627" y="1068228"/>
                </a:lnTo>
                <a:lnTo>
                  <a:pt x="441674" y="1090541"/>
                </a:lnTo>
                <a:lnTo>
                  <a:pt x="438531" y="1114425"/>
                </a:lnTo>
                <a:lnTo>
                  <a:pt x="449599" y="1159252"/>
                </a:lnTo>
                <a:lnTo>
                  <a:pt x="479742" y="1195958"/>
                </a:lnTo>
                <a:lnTo>
                  <a:pt x="524363" y="1220759"/>
                </a:lnTo>
                <a:lnTo>
                  <a:pt x="578866" y="1229868"/>
                </a:lnTo>
                <a:lnTo>
                  <a:pt x="633442" y="1220759"/>
                </a:lnTo>
                <a:lnTo>
                  <a:pt x="678100" y="1195959"/>
                </a:lnTo>
                <a:lnTo>
                  <a:pt x="708257" y="1159252"/>
                </a:lnTo>
                <a:lnTo>
                  <a:pt x="719327" y="1114425"/>
                </a:lnTo>
                <a:lnTo>
                  <a:pt x="716164" y="1090027"/>
                </a:lnTo>
                <a:lnTo>
                  <a:pt x="707167" y="1067450"/>
                </a:lnTo>
                <a:lnTo>
                  <a:pt x="693074" y="1047184"/>
                </a:lnTo>
                <a:lnTo>
                  <a:pt x="674624" y="1029716"/>
                </a:lnTo>
                <a:lnTo>
                  <a:pt x="670633" y="1016843"/>
                </a:lnTo>
                <a:lnTo>
                  <a:pt x="667178" y="1003411"/>
                </a:lnTo>
                <a:lnTo>
                  <a:pt x="664747" y="989478"/>
                </a:lnTo>
                <a:lnTo>
                  <a:pt x="663829" y="975106"/>
                </a:lnTo>
                <a:lnTo>
                  <a:pt x="664571" y="964031"/>
                </a:lnTo>
                <a:lnTo>
                  <a:pt x="666527" y="954611"/>
                </a:lnTo>
                <a:lnTo>
                  <a:pt x="669293" y="946834"/>
                </a:lnTo>
                <a:lnTo>
                  <a:pt x="672464" y="940688"/>
                </a:lnTo>
                <a:close/>
              </a:path>
              <a:path w="1161414" h="1229995">
                <a:moveTo>
                  <a:pt x="43561" y="541274"/>
                </a:moveTo>
                <a:lnTo>
                  <a:pt x="29396" y="541746"/>
                </a:lnTo>
                <a:lnTo>
                  <a:pt x="17684" y="543051"/>
                </a:lnTo>
                <a:lnTo>
                  <a:pt x="8020" y="545024"/>
                </a:lnTo>
                <a:lnTo>
                  <a:pt x="0" y="547497"/>
                </a:lnTo>
                <a:lnTo>
                  <a:pt x="0" y="940688"/>
                </a:lnTo>
                <a:lnTo>
                  <a:pt x="1161033" y="940688"/>
                </a:lnTo>
                <a:lnTo>
                  <a:pt x="1161033" y="585342"/>
                </a:lnTo>
                <a:lnTo>
                  <a:pt x="214375" y="585342"/>
                </a:lnTo>
                <a:lnTo>
                  <a:pt x="184917" y="582797"/>
                </a:lnTo>
                <a:lnTo>
                  <a:pt x="157400" y="575548"/>
                </a:lnTo>
                <a:lnTo>
                  <a:pt x="132526" y="564179"/>
                </a:lnTo>
                <a:lnTo>
                  <a:pt x="110998" y="549275"/>
                </a:lnTo>
                <a:lnTo>
                  <a:pt x="95085" y="546149"/>
                </a:lnTo>
                <a:lnTo>
                  <a:pt x="78470" y="543607"/>
                </a:lnTo>
                <a:lnTo>
                  <a:pt x="61259" y="541899"/>
                </a:lnTo>
                <a:lnTo>
                  <a:pt x="43561" y="541274"/>
                </a:lnTo>
                <a:close/>
              </a:path>
              <a:path w="1161414" h="1229995">
                <a:moveTo>
                  <a:pt x="1161033" y="357886"/>
                </a:moveTo>
                <a:lnTo>
                  <a:pt x="214375" y="357886"/>
                </a:lnTo>
                <a:lnTo>
                  <a:pt x="270127" y="366861"/>
                </a:lnTo>
                <a:lnTo>
                  <a:pt x="315388" y="391302"/>
                </a:lnTo>
                <a:lnTo>
                  <a:pt x="345767" y="427483"/>
                </a:lnTo>
                <a:lnTo>
                  <a:pt x="356869" y="471677"/>
                </a:lnTo>
                <a:lnTo>
                  <a:pt x="345767" y="515852"/>
                </a:lnTo>
                <a:lnTo>
                  <a:pt x="315388" y="551989"/>
                </a:lnTo>
                <a:lnTo>
                  <a:pt x="270127" y="576387"/>
                </a:lnTo>
                <a:lnTo>
                  <a:pt x="214375" y="585342"/>
                </a:lnTo>
                <a:lnTo>
                  <a:pt x="1161033" y="585342"/>
                </a:lnTo>
                <a:lnTo>
                  <a:pt x="1161033" y="357886"/>
                </a:lnTo>
                <a:close/>
              </a:path>
              <a:path w="1161414" h="1229995">
                <a:moveTo>
                  <a:pt x="1161033" y="0"/>
                </a:moveTo>
                <a:lnTo>
                  <a:pt x="0" y="0"/>
                </a:lnTo>
                <a:lnTo>
                  <a:pt x="0" y="395859"/>
                </a:lnTo>
                <a:lnTo>
                  <a:pt x="8020" y="398450"/>
                </a:lnTo>
                <a:lnTo>
                  <a:pt x="17684" y="400685"/>
                </a:lnTo>
                <a:lnTo>
                  <a:pt x="29396" y="402252"/>
                </a:lnTo>
                <a:lnTo>
                  <a:pt x="43561" y="402844"/>
                </a:lnTo>
                <a:lnTo>
                  <a:pt x="61259" y="402099"/>
                </a:lnTo>
                <a:lnTo>
                  <a:pt x="78470" y="400129"/>
                </a:lnTo>
                <a:lnTo>
                  <a:pt x="95085" y="397325"/>
                </a:lnTo>
                <a:lnTo>
                  <a:pt x="110998" y="394081"/>
                </a:lnTo>
                <a:lnTo>
                  <a:pt x="132526" y="379102"/>
                </a:lnTo>
                <a:lnTo>
                  <a:pt x="157400" y="367696"/>
                </a:lnTo>
                <a:lnTo>
                  <a:pt x="184917" y="360433"/>
                </a:lnTo>
                <a:lnTo>
                  <a:pt x="214375" y="357886"/>
                </a:lnTo>
                <a:lnTo>
                  <a:pt x="1161033" y="357886"/>
                </a:lnTo>
                <a:lnTo>
                  <a:pt x="1161033" y="0"/>
                </a:lnTo>
                <a:close/>
              </a:path>
            </a:pathLst>
          </a:custGeom>
          <a:solidFill>
            <a:srgbClr val="0091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057400" y="1288288"/>
            <a:ext cx="1161415" cy="1229995"/>
          </a:xfrm>
          <a:custGeom>
            <a:avLst/>
            <a:gdLst/>
            <a:ahLst/>
            <a:cxnLst/>
            <a:rect l="l" t="t" r="r" b="b"/>
            <a:pathLst>
              <a:path w="1161414" h="1229995">
                <a:moveTo>
                  <a:pt x="1161033" y="0"/>
                </a:moveTo>
                <a:lnTo>
                  <a:pt x="489811" y="0"/>
                </a:lnTo>
                <a:lnTo>
                  <a:pt x="145129" y="0"/>
                </a:lnTo>
                <a:lnTo>
                  <a:pt x="18141" y="0"/>
                </a:lnTo>
                <a:lnTo>
                  <a:pt x="0" y="0"/>
                </a:lnTo>
                <a:lnTo>
                  <a:pt x="0" y="227314"/>
                </a:lnTo>
                <a:lnTo>
                  <a:pt x="0" y="344042"/>
                </a:lnTo>
                <a:lnTo>
                  <a:pt x="0" y="387048"/>
                </a:lnTo>
                <a:lnTo>
                  <a:pt x="0" y="393191"/>
                </a:lnTo>
                <a:lnTo>
                  <a:pt x="0" y="395859"/>
                </a:lnTo>
                <a:lnTo>
                  <a:pt x="8020" y="398450"/>
                </a:lnTo>
                <a:lnTo>
                  <a:pt x="17684" y="400685"/>
                </a:lnTo>
                <a:lnTo>
                  <a:pt x="29396" y="402252"/>
                </a:lnTo>
                <a:lnTo>
                  <a:pt x="43561" y="402844"/>
                </a:lnTo>
                <a:lnTo>
                  <a:pt x="61259" y="402099"/>
                </a:lnTo>
                <a:lnTo>
                  <a:pt x="78470" y="400129"/>
                </a:lnTo>
                <a:lnTo>
                  <a:pt x="95085" y="397325"/>
                </a:lnTo>
                <a:lnTo>
                  <a:pt x="110998" y="394081"/>
                </a:lnTo>
                <a:lnTo>
                  <a:pt x="132526" y="379102"/>
                </a:lnTo>
                <a:lnTo>
                  <a:pt x="157400" y="367696"/>
                </a:lnTo>
                <a:lnTo>
                  <a:pt x="184917" y="360433"/>
                </a:lnTo>
                <a:lnTo>
                  <a:pt x="214375" y="357886"/>
                </a:lnTo>
                <a:lnTo>
                  <a:pt x="270127" y="366861"/>
                </a:lnTo>
                <a:lnTo>
                  <a:pt x="315388" y="391302"/>
                </a:lnTo>
                <a:lnTo>
                  <a:pt x="345767" y="427483"/>
                </a:lnTo>
                <a:lnTo>
                  <a:pt x="356869" y="471677"/>
                </a:lnTo>
                <a:lnTo>
                  <a:pt x="345767" y="515852"/>
                </a:lnTo>
                <a:lnTo>
                  <a:pt x="315388" y="551989"/>
                </a:lnTo>
                <a:lnTo>
                  <a:pt x="270127" y="576387"/>
                </a:lnTo>
                <a:lnTo>
                  <a:pt x="214375" y="585342"/>
                </a:lnTo>
                <a:lnTo>
                  <a:pt x="184917" y="582797"/>
                </a:lnTo>
                <a:lnTo>
                  <a:pt x="157400" y="575548"/>
                </a:lnTo>
                <a:lnTo>
                  <a:pt x="132526" y="564179"/>
                </a:lnTo>
                <a:lnTo>
                  <a:pt x="110998" y="549275"/>
                </a:lnTo>
                <a:lnTo>
                  <a:pt x="95085" y="546149"/>
                </a:lnTo>
                <a:lnTo>
                  <a:pt x="78470" y="543607"/>
                </a:lnTo>
                <a:lnTo>
                  <a:pt x="61259" y="541899"/>
                </a:lnTo>
                <a:lnTo>
                  <a:pt x="43561" y="541274"/>
                </a:lnTo>
                <a:lnTo>
                  <a:pt x="29396" y="541746"/>
                </a:lnTo>
                <a:lnTo>
                  <a:pt x="17684" y="543051"/>
                </a:lnTo>
                <a:lnTo>
                  <a:pt x="8020" y="545024"/>
                </a:lnTo>
                <a:lnTo>
                  <a:pt x="0" y="547497"/>
                </a:lnTo>
                <a:lnTo>
                  <a:pt x="0" y="774811"/>
                </a:lnTo>
                <a:lnTo>
                  <a:pt x="0" y="891539"/>
                </a:lnTo>
                <a:lnTo>
                  <a:pt x="0" y="934545"/>
                </a:lnTo>
                <a:lnTo>
                  <a:pt x="0" y="940688"/>
                </a:lnTo>
                <a:lnTo>
                  <a:pt x="280544" y="940688"/>
                </a:lnTo>
                <a:lnTo>
                  <a:pt x="424608" y="940688"/>
                </a:lnTo>
                <a:lnTo>
                  <a:pt x="477684" y="940688"/>
                </a:lnTo>
                <a:lnTo>
                  <a:pt x="485267" y="940688"/>
                </a:lnTo>
                <a:lnTo>
                  <a:pt x="488332" y="946834"/>
                </a:lnTo>
                <a:lnTo>
                  <a:pt x="490743" y="954611"/>
                </a:lnTo>
                <a:lnTo>
                  <a:pt x="492321" y="964031"/>
                </a:lnTo>
                <a:lnTo>
                  <a:pt x="492887" y="975106"/>
                </a:lnTo>
                <a:lnTo>
                  <a:pt x="492126" y="989617"/>
                </a:lnTo>
                <a:lnTo>
                  <a:pt x="490045" y="1003855"/>
                </a:lnTo>
                <a:lnTo>
                  <a:pt x="486939" y="1017593"/>
                </a:lnTo>
                <a:lnTo>
                  <a:pt x="483107" y="1030605"/>
                </a:lnTo>
                <a:lnTo>
                  <a:pt x="464677" y="1048059"/>
                </a:lnTo>
                <a:lnTo>
                  <a:pt x="450627" y="1068228"/>
                </a:lnTo>
                <a:lnTo>
                  <a:pt x="441674" y="1090541"/>
                </a:lnTo>
                <a:lnTo>
                  <a:pt x="438531" y="1114425"/>
                </a:lnTo>
                <a:lnTo>
                  <a:pt x="449599" y="1159252"/>
                </a:lnTo>
                <a:lnTo>
                  <a:pt x="479742" y="1195958"/>
                </a:lnTo>
                <a:lnTo>
                  <a:pt x="524363" y="1220759"/>
                </a:lnTo>
                <a:lnTo>
                  <a:pt x="578866" y="1229868"/>
                </a:lnTo>
                <a:lnTo>
                  <a:pt x="633442" y="1220759"/>
                </a:lnTo>
                <a:lnTo>
                  <a:pt x="678100" y="1195959"/>
                </a:lnTo>
                <a:lnTo>
                  <a:pt x="708257" y="1159252"/>
                </a:lnTo>
                <a:lnTo>
                  <a:pt x="719327" y="1114425"/>
                </a:lnTo>
                <a:lnTo>
                  <a:pt x="716164" y="1090027"/>
                </a:lnTo>
                <a:lnTo>
                  <a:pt x="707167" y="1067450"/>
                </a:lnTo>
                <a:lnTo>
                  <a:pt x="693074" y="1047184"/>
                </a:lnTo>
                <a:lnTo>
                  <a:pt x="674624" y="1029716"/>
                </a:lnTo>
                <a:lnTo>
                  <a:pt x="670633" y="1016843"/>
                </a:lnTo>
                <a:lnTo>
                  <a:pt x="667178" y="1003411"/>
                </a:lnTo>
                <a:lnTo>
                  <a:pt x="664747" y="989478"/>
                </a:lnTo>
                <a:lnTo>
                  <a:pt x="663829" y="975106"/>
                </a:lnTo>
                <a:lnTo>
                  <a:pt x="664571" y="964031"/>
                </a:lnTo>
                <a:lnTo>
                  <a:pt x="666527" y="954611"/>
                </a:lnTo>
                <a:lnTo>
                  <a:pt x="669293" y="946834"/>
                </a:lnTo>
                <a:lnTo>
                  <a:pt x="672464" y="940688"/>
                </a:lnTo>
                <a:lnTo>
                  <a:pt x="954918" y="940688"/>
                </a:lnTo>
                <a:lnTo>
                  <a:pt x="1099962" y="940688"/>
                </a:lnTo>
                <a:lnTo>
                  <a:pt x="1153400" y="940688"/>
                </a:lnTo>
                <a:lnTo>
                  <a:pt x="1161033" y="940688"/>
                </a:lnTo>
                <a:lnTo>
                  <a:pt x="1161033" y="396853"/>
                </a:lnTo>
                <a:lnTo>
                  <a:pt x="1161033" y="117586"/>
                </a:lnTo>
                <a:lnTo>
                  <a:pt x="1161033" y="14698"/>
                </a:lnTo>
                <a:lnTo>
                  <a:pt x="1161033" y="0"/>
                </a:lnTo>
              </a:path>
            </a:pathLst>
          </a:custGeom>
          <a:ln w="9525">
            <a:solidFill>
              <a:srgbClr val="005A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04800" y="1370075"/>
            <a:ext cx="1107948" cy="419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17576" y="1661160"/>
            <a:ext cx="598931" cy="4328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72083" y="1676400"/>
            <a:ext cx="627888" cy="4175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55547" y="1676400"/>
            <a:ext cx="414528" cy="4175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51205" y="1459865"/>
            <a:ext cx="789305" cy="607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350"/>
              </a:lnSpc>
            </a:pPr>
            <a:r>
              <a:rPr sz="2000" dirty="0">
                <a:solidFill>
                  <a:srgbClr val="FFFFFF"/>
                </a:solidFill>
                <a:latin typeface="Gulim"/>
                <a:cs typeface="Gulim"/>
              </a:rPr>
              <a:t>基本工</a:t>
            </a:r>
            <a:endParaRPr sz="2000" dirty="0">
              <a:latin typeface="Gulim"/>
              <a:cs typeface="Gulim"/>
            </a:endParaRPr>
          </a:p>
          <a:p>
            <a:pPr algn="ctr">
              <a:lnSpc>
                <a:spcPts val="2350"/>
              </a:lnSpc>
            </a:pPr>
            <a:r>
              <a:rPr sz="2000" dirty="0">
                <a:solidFill>
                  <a:srgbClr val="FFFFFF"/>
                </a:solidFill>
                <a:latin typeface="SimSun"/>
                <a:cs typeface="SimSun"/>
              </a:rPr>
              <a:t>资</a:t>
            </a: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01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225039" y="1371600"/>
            <a:ext cx="853439" cy="4191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772155" y="1370075"/>
            <a:ext cx="598932" cy="4206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337816" y="1664207"/>
            <a:ext cx="598932" cy="43129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592323" y="1677923"/>
            <a:ext cx="627888" cy="41757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913888" y="1677923"/>
            <a:ext cx="414527" cy="4175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2371725" y="1462278"/>
            <a:ext cx="789305" cy="607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350"/>
              </a:lnSpc>
            </a:pPr>
            <a:r>
              <a:rPr sz="2000" dirty="0">
                <a:solidFill>
                  <a:srgbClr val="FFFFFF"/>
                </a:solidFill>
                <a:latin typeface="Gulim"/>
                <a:cs typeface="Gulim"/>
              </a:rPr>
              <a:t>年度</a:t>
            </a:r>
            <a:r>
              <a:rPr sz="2000" spc="5" dirty="0">
                <a:solidFill>
                  <a:srgbClr val="FFFFFF"/>
                </a:solidFill>
                <a:latin typeface="SimSun"/>
                <a:cs typeface="SimSun"/>
              </a:rPr>
              <a:t>奖</a:t>
            </a:r>
            <a:endParaRPr sz="2000">
              <a:latin typeface="SimSun"/>
              <a:cs typeface="SimSun"/>
            </a:endParaRPr>
          </a:p>
          <a:p>
            <a:pPr algn="ctr">
              <a:lnSpc>
                <a:spcPts val="2350"/>
              </a:lnSpc>
            </a:pPr>
            <a:r>
              <a:rPr sz="2000" dirty="0">
                <a:solidFill>
                  <a:srgbClr val="FFFFFF"/>
                </a:solidFill>
                <a:latin typeface="Gulim"/>
                <a:cs typeface="Gulim"/>
              </a:rPr>
              <a:t>金</a:t>
            </a: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02</a:t>
            </a:r>
            <a:endParaRPr sz="200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52400" y="3041904"/>
            <a:ext cx="1107948" cy="4191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65176" y="3334511"/>
            <a:ext cx="598932" cy="43129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19684" y="3348228"/>
            <a:ext cx="627887" cy="41757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803148" y="3348228"/>
            <a:ext cx="414528" cy="4175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314071" y="3133217"/>
            <a:ext cx="789305" cy="607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350"/>
              </a:lnSpc>
            </a:pPr>
            <a:r>
              <a:rPr sz="2000" dirty="0">
                <a:solidFill>
                  <a:srgbClr val="FFFFFF"/>
                </a:solidFill>
                <a:latin typeface="Gulim"/>
                <a:cs typeface="Gulim"/>
              </a:rPr>
              <a:t>年度福</a:t>
            </a:r>
            <a:endParaRPr sz="2000" dirty="0">
              <a:latin typeface="Gulim"/>
              <a:cs typeface="Gulim"/>
            </a:endParaRPr>
          </a:p>
          <a:p>
            <a:pPr algn="ctr">
              <a:lnSpc>
                <a:spcPts val="2350"/>
              </a:lnSpc>
            </a:pPr>
            <a:r>
              <a:rPr sz="2000" dirty="0">
                <a:solidFill>
                  <a:srgbClr val="FFFFFF"/>
                </a:solidFill>
                <a:latin typeface="Gulim"/>
                <a:cs typeface="Gulim"/>
              </a:rPr>
              <a:t>利</a:t>
            </a: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03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2092453" y="3028950"/>
            <a:ext cx="598932" cy="42062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346961" y="3030475"/>
            <a:ext cx="853439" cy="4191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205228" y="3321559"/>
            <a:ext cx="598932" cy="43281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459737" y="3336799"/>
            <a:ext cx="627888" cy="41757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743200" y="3336799"/>
            <a:ext cx="414527" cy="4175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2239772" y="3121788"/>
            <a:ext cx="789305" cy="607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350"/>
              </a:lnSpc>
            </a:pPr>
            <a:r>
              <a:rPr sz="2000" dirty="0">
                <a:solidFill>
                  <a:srgbClr val="FFFFFF"/>
                </a:solidFill>
                <a:latin typeface="SimSun"/>
                <a:cs typeface="SimSun"/>
              </a:rPr>
              <a:t>长</a:t>
            </a:r>
            <a:r>
              <a:rPr sz="2000" dirty="0">
                <a:solidFill>
                  <a:srgbClr val="FFFFFF"/>
                </a:solidFill>
                <a:latin typeface="Gulim"/>
                <a:cs typeface="Gulim"/>
              </a:rPr>
              <a:t>期激</a:t>
            </a:r>
            <a:endParaRPr sz="2000">
              <a:latin typeface="Gulim"/>
              <a:cs typeface="Gulim"/>
            </a:endParaRPr>
          </a:p>
          <a:p>
            <a:pPr algn="ctr">
              <a:lnSpc>
                <a:spcPts val="2350"/>
              </a:lnSpc>
            </a:pPr>
            <a:r>
              <a:rPr sz="2000" dirty="0">
                <a:solidFill>
                  <a:srgbClr val="FFFFFF"/>
                </a:solidFill>
                <a:latin typeface="SimSun"/>
                <a:cs typeface="SimSun"/>
              </a:rPr>
              <a:t>励</a:t>
            </a: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04</a:t>
            </a:r>
            <a:endParaRPr sz="20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462273" y="1352550"/>
            <a:ext cx="3717989" cy="4898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6045">
              <a:lnSpc>
                <a:spcPts val="1885"/>
              </a:lnSpc>
            </a:pPr>
            <a:r>
              <a:rPr sz="1600" spc="75" dirty="0" err="1" smtClean="0">
                <a:latin typeface="Gulim"/>
                <a:cs typeface="Gulim"/>
              </a:rPr>
              <a:t>按照年薪固定工</a:t>
            </a:r>
            <a:r>
              <a:rPr sz="1600" spc="75" dirty="0" err="1" smtClean="0">
                <a:latin typeface="SimSun"/>
                <a:cs typeface="SimSun"/>
              </a:rPr>
              <a:t>资</a:t>
            </a:r>
            <a:r>
              <a:rPr sz="1600" spc="75" dirty="0" err="1" smtClean="0">
                <a:latin typeface="Gulim"/>
                <a:cs typeface="Gulim"/>
              </a:rPr>
              <a:t>比例</a:t>
            </a:r>
            <a:r>
              <a:rPr sz="1600" spc="75" dirty="0" err="1" smtClean="0">
                <a:latin typeface="SimSun"/>
                <a:cs typeface="SimSun"/>
              </a:rPr>
              <a:t>发</a:t>
            </a:r>
            <a:r>
              <a:rPr sz="1600" spc="75" dirty="0" err="1" smtClean="0">
                <a:latin typeface="Gulim"/>
                <a:cs typeface="Gulim"/>
              </a:rPr>
              <a:t>放基本</a:t>
            </a:r>
            <a:r>
              <a:rPr sz="1600" spc="-5" dirty="0" err="1" smtClean="0">
                <a:latin typeface="Gulim"/>
                <a:cs typeface="Gulim"/>
              </a:rPr>
              <a:t>工</a:t>
            </a:r>
            <a:r>
              <a:rPr sz="1600" spc="-5" dirty="0" err="1" smtClean="0">
                <a:latin typeface="SimSun"/>
                <a:cs typeface="SimSun"/>
              </a:rPr>
              <a:t>资</a:t>
            </a:r>
            <a:endParaRPr sz="160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tabLst>
                <a:tab pos="2917190" algn="l"/>
              </a:tabLst>
            </a:pPr>
            <a:r>
              <a:rPr sz="1600" u="sng" spc="-5" dirty="0">
                <a:latin typeface="Times New Roman"/>
                <a:cs typeface="Times New Roman"/>
              </a:rPr>
              <a:t> </a:t>
            </a:r>
            <a:r>
              <a:rPr sz="1600" u="sng" spc="-65" dirty="0">
                <a:latin typeface="Times New Roman"/>
                <a:cs typeface="Times New Roman"/>
              </a:rPr>
              <a:t> </a:t>
            </a:r>
            <a:r>
              <a:rPr sz="1600" u="sng" spc="-5" dirty="0">
                <a:latin typeface="Gulim"/>
                <a:cs typeface="Gulim"/>
              </a:rPr>
              <a:t>基本工</a:t>
            </a:r>
            <a:r>
              <a:rPr sz="1600" u="sng" spc="-5" dirty="0">
                <a:latin typeface="SimSun"/>
                <a:cs typeface="SimSun"/>
              </a:rPr>
              <a:t>资</a:t>
            </a:r>
            <a:r>
              <a:rPr sz="1600" u="sng" spc="-5" dirty="0">
                <a:latin typeface="Gulim"/>
                <a:cs typeface="Gulim"/>
              </a:rPr>
              <a:t>按月</a:t>
            </a:r>
            <a:r>
              <a:rPr sz="1600" u="sng" spc="-5" dirty="0">
                <a:latin typeface="SimSun"/>
                <a:cs typeface="SimSun"/>
              </a:rPr>
              <a:t>发</a:t>
            </a:r>
            <a:r>
              <a:rPr sz="1600" u="sng" spc="-5" dirty="0">
                <a:latin typeface="Gulim"/>
                <a:cs typeface="Gulim"/>
              </a:rPr>
              <a:t>放	</a:t>
            </a:r>
            <a:endParaRPr sz="1600" dirty="0">
              <a:latin typeface="Gulim"/>
              <a:cs typeface="Gulim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444811" y="2513457"/>
            <a:ext cx="2930525" cy="743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6045" marR="180975">
              <a:lnSpc>
                <a:spcPct val="100000"/>
              </a:lnSpc>
            </a:pPr>
            <a:r>
              <a:rPr sz="1600" spc="-5" dirty="0">
                <a:latin typeface="Gulim"/>
                <a:cs typeface="Gulim"/>
              </a:rPr>
              <a:t>年度</a:t>
            </a:r>
            <a:r>
              <a:rPr sz="1600" spc="-5" dirty="0">
                <a:latin typeface="SimSun"/>
                <a:cs typeface="SimSun"/>
              </a:rPr>
              <a:t>奖</a:t>
            </a:r>
            <a:r>
              <a:rPr sz="1600" spc="-5" dirty="0">
                <a:latin typeface="Gulim"/>
                <a:cs typeface="Gulim"/>
              </a:rPr>
              <a:t>金</a:t>
            </a:r>
            <a:r>
              <a:rPr sz="1600" spc="-5" dirty="0">
                <a:latin typeface="SimSun"/>
                <a:cs typeface="SimSun"/>
              </a:rPr>
              <a:t>与</a:t>
            </a:r>
            <a:r>
              <a:rPr sz="1600" spc="-5" dirty="0">
                <a:latin typeface="Gulim"/>
                <a:cs typeface="Gulim"/>
              </a:rPr>
              <a:t>公司</a:t>
            </a:r>
            <a:r>
              <a:rPr sz="1600" spc="-5" dirty="0">
                <a:latin typeface="SimSun"/>
                <a:cs typeface="SimSun"/>
              </a:rPr>
              <a:t>净</a:t>
            </a:r>
            <a:r>
              <a:rPr sz="1600" spc="-5" dirty="0">
                <a:latin typeface="Gulim"/>
                <a:cs typeface="Gulim"/>
              </a:rPr>
              <a:t>利</a:t>
            </a:r>
            <a:r>
              <a:rPr sz="1600" spc="-5" dirty="0">
                <a:latin typeface="SimSun"/>
                <a:cs typeface="SimSun"/>
              </a:rPr>
              <a:t>润</a:t>
            </a:r>
            <a:r>
              <a:rPr sz="1600" spc="-5" dirty="0">
                <a:latin typeface="Gulim"/>
                <a:cs typeface="Gulim"/>
              </a:rPr>
              <a:t>挂</a:t>
            </a:r>
            <a:r>
              <a:rPr sz="1600" spc="-5" dirty="0">
                <a:latin typeface="SimSun"/>
                <a:cs typeface="SimSun"/>
              </a:rPr>
              <a:t>钩  </a:t>
            </a:r>
            <a:r>
              <a:rPr sz="1600" spc="-5" dirty="0">
                <a:latin typeface="Gulim"/>
                <a:cs typeface="Gulim"/>
              </a:rPr>
              <a:t>年度</a:t>
            </a:r>
            <a:r>
              <a:rPr sz="1600" spc="-5" dirty="0">
                <a:latin typeface="SimSun"/>
                <a:cs typeface="SimSun"/>
              </a:rPr>
              <a:t>奖</a:t>
            </a:r>
            <a:r>
              <a:rPr sz="1600" spc="-5" dirty="0">
                <a:latin typeface="Gulim"/>
                <a:cs typeface="Gulim"/>
              </a:rPr>
              <a:t>金</a:t>
            </a:r>
            <a:r>
              <a:rPr sz="1600" spc="-5" dirty="0">
                <a:latin typeface="SimSun"/>
                <a:cs typeface="SimSun"/>
              </a:rPr>
              <a:t>与个</a:t>
            </a:r>
            <a:r>
              <a:rPr sz="1600" spc="-5" dirty="0">
                <a:latin typeface="Gulim"/>
                <a:cs typeface="Gulim"/>
              </a:rPr>
              <a:t>人考核系</a:t>
            </a:r>
            <a:r>
              <a:rPr sz="1600" spc="-5" dirty="0">
                <a:latin typeface="SimSun"/>
                <a:cs typeface="SimSun"/>
              </a:rPr>
              <a:t>数</a:t>
            </a:r>
            <a:r>
              <a:rPr sz="1600" spc="-5" dirty="0">
                <a:latin typeface="Gulim"/>
                <a:cs typeface="Gulim"/>
              </a:rPr>
              <a:t>挂</a:t>
            </a:r>
            <a:r>
              <a:rPr sz="1600" spc="-5" dirty="0">
                <a:latin typeface="SimSun"/>
                <a:cs typeface="SimSun"/>
              </a:rPr>
              <a:t>钩</a:t>
            </a:r>
            <a:endParaRPr sz="16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tabLst>
                <a:tab pos="2917190" algn="l"/>
              </a:tabLst>
            </a:pPr>
            <a:r>
              <a:rPr sz="1600" u="sng" spc="-5" dirty="0">
                <a:latin typeface="Times New Roman"/>
                <a:cs typeface="Times New Roman"/>
              </a:rPr>
              <a:t> </a:t>
            </a:r>
            <a:r>
              <a:rPr sz="1600" u="sng" spc="-65" dirty="0">
                <a:latin typeface="Times New Roman"/>
                <a:cs typeface="Times New Roman"/>
              </a:rPr>
              <a:t> </a:t>
            </a:r>
            <a:r>
              <a:rPr sz="1600" u="sng" spc="-5" dirty="0">
                <a:latin typeface="SimSun"/>
                <a:cs typeface="SimSun"/>
              </a:rPr>
              <a:t>签</a:t>
            </a:r>
            <a:r>
              <a:rPr sz="1600" u="sng" spc="-5" dirty="0">
                <a:latin typeface="Gulim"/>
                <a:cs typeface="Gulim"/>
              </a:rPr>
              <a:t>署</a:t>
            </a:r>
            <a:r>
              <a:rPr sz="1600" u="sng" spc="-5" dirty="0">
                <a:latin typeface="SimSun"/>
                <a:cs typeface="SimSun"/>
              </a:rPr>
              <a:t>责</a:t>
            </a:r>
            <a:r>
              <a:rPr sz="1600" u="sng" spc="-5" dirty="0">
                <a:latin typeface="Gulim"/>
                <a:cs typeface="Gulim"/>
              </a:rPr>
              <a:t>任</a:t>
            </a:r>
            <a:r>
              <a:rPr sz="1600" u="sng" spc="-5" dirty="0">
                <a:latin typeface="SimSun"/>
                <a:cs typeface="SimSun"/>
              </a:rPr>
              <a:t>状	</a:t>
            </a:r>
            <a:endParaRPr sz="1600">
              <a:latin typeface="SimSun"/>
              <a:cs typeface="SimSu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538473" y="3435222"/>
            <a:ext cx="2255520" cy="498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5" dirty="0">
                <a:latin typeface="SimSun"/>
                <a:cs typeface="SimSun"/>
              </a:rPr>
              <a:t>对</a:t>
            </a:r>
            <a:r>
              <a:rPr sz="1600" spc="-5" dirty="0">
                <a:latin typeface="Gulim"/>
                <a:cs typeface="Gulim"/>
              </a:rPr>
              <a:t>核心</a:t>
            </a:r>
            <a:r>
              <a:rPr sz="1600" spc="-5" dirty="0">
                <a:latin typeface="SimSun"/>
                <a:cs typeface="SimSun"/>
              </a:rPr>
              <a:t>职</a:t>
            </a:r>
            <a:r>
              <a:rPr sz="1600" spc="-5" dirty="0">
                <a:latin typeface="Gulim"/>
                <a:cs typeface="Gulim"/>
              </a:rPr>
              <a:t>位</a:t>
            </a:r>
            <a:r>
              <a:rPr sz="1600" spc="-5" dirty="0">
                <a:latin typeface="SimSun"/>
                <a:cs typeface="SimSun"/>
              </a:rPr>
              <a:t>实</a:t>
            </a:r>
            <a:r>
              <a:rPr sz="1600" spc="-5" dirty="0">
                <a:latin typeface="Gulim"/>
                <a:cs typeface="Gulim"/>
              </a:rPr>
              <a:t>施</a:t>
            </a:r>
            <a:r>
              <a:rPr sz="1600" spc="-5" dirty="0">
                <a:latin typeface="SimSun"/>
                <a:cs typeface="SimSun"/>
              </a:rPr>
              <a:t>长</a:t>
            </a:r>
            <a:r>
              <a:rPr sz="1600" spc="-5" dirty="0">
                <a:latin typeface="Gulim"/>
                <a:cs typeface="Gulim"/>
              </a:rPr>
              <a:t>期激</a:t>
            </a:r>
            <a:r>
              <a:rPr sz="1600" spc="-5" dirty="0">
                <a:latin typeface="SimSun"/>
                <a:cs typeface="SimSun"/>
              </a:rPr>
              <a:t>励</a:t>
            </a:r>
            <a:endParaRPr sz="16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latin typeface="Gulim"/>
                <a:cs typeface="Gulim"/>
              </a:rPr>
              <a:t>探</a:t>
            </a:r>
            <a:r>
              <a:rPr sz="1600" spc="-5" dirty="0">
                <a:latin typeface="SimSun"/>
                <a:cs typeface="SimSun"/>
              </a:rPr>
              <a:t>讨</a:t>
            </a:r>
            <a:r>
              <a:rPr sz="1600" spc="-5" dirty="0">
                <a:latin typeface="Gulim"/>
                <a:cs typeface="Gulim"/>
              </a:rPr>
              <a:t>期</a:t>
            </a:r>
            <a:r>
              <a:rPr sz="1600" spc="-5" dirty="0">
                <a:latin typeface="SimSun"/>
                <a:cs typeface="SimSun"/>
              </a:rPr>
              <a:t>权</a:t>
            </a:r>
            <a:r>
              <a:rPr sz="1600" spc="-5" dirty="0">
                <a:latin typeface="Arial"/>
                <a:cs typeface="Arial"/>
              </a:rPr>
              <a:t>/</a:t>
            </a:r>
            <a:r>
              <a:rPr sz="1600" spc="-5" dirty="0">
                <a:latin typeface="Gulim"/>
                <a:cs typeface="Gulim"/>
              </a:rPr>
              <a:t>期股</a:t>
            </a:r>
            <a:r>
              <a:rPr sz="1600" spc="-5" dirty="0">
                <a:latin typeface="Arial"/>
                <a:cs typeface="Arial"/>
              </a:rPr>
              <a:t>/</a:t>
            </a:r>
            <a:r>
              <a:rPr sz="1600" spc="-5" dirty="0">
                <a:latin typeface="Gulim"/>
                <a:cs typeface="Gulim"/>
              </a:rPr>
              <a:t>分</a:t>
            </a:r>
            <a:r>
              <a:rPr sz="1600" spc="-5" dirty="0">
                <a:latin typeface="SimSun"/>
                <a:cs typeface="SimSun"/>
              </a:rPr>
              <a:t>红权</a:t>
            </a:r>
            <a:endParaRPr sz="1600">
              <a:latin typeface="SimSun"/>
              <a:cs typeface="SimSu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设计固定薪酬预算模板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740359"/>
              </p:ext>
            </p:extLst>
          </p:nvPr>
        </p:nvGraphicFramePr>
        <p:xfrm>
          <a:off x="835024" y="1200150"/>
          <a:ext cx="7470775" cy="2743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44906"/>
                <a:gridCol w="533622"/>
                <a:gridCol w="504361"/>
                <a:gridCol w="504451"/>
                <a:gridCol w="504361"/>
                <a:gridCol w="504539"/>
                <a:gridCol w="504451"/>
                <a:gridCol w="504361"/>
                <a:gridCol w="504539"/>
                <a:gridCol w="482039"/>
                <a:gridCol w="544739"/>
                <a:gridCol w="541269"/>
                <a:gridCol w="493137"/>
              </a:tblGrid>
              <a:tr h="204128">
                <a:tc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r>
                        <a:rPr sz="800" b="1" spc="10" dirty="0">
                          <a:latin typeface="Microsoft YaHei"/>
                          <a:cs typeface="Microsoft YaHei"/>
                        </a:rPr>
                        <a:t>营销人员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7780"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200" b="1" baseline="3472" dirty="0">
                          <a:latin typeface="Comic Sans MS"/>
                          <a:cs typeface="Comic Sans MS"/>
                        </a:rPr>
                        <a:t>1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200" b="1" baseline="3472" dirty="0">
                          <a:latin typeface="Comic Sans MS"/>
                          <a:cs typeface="Comic Sans MS"/>
                        </a:rPr>
                        <a:t>2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200" b="1" baseline="3472" dirty="0">
                          <a:latin typeface="Comic Sans MS"/>
                          <a:cs typeface="Comic Sans MS"/>
                        </a:rPr>
                        <a:t>3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200" b="1" baseline="3472" dirty="0">
                          <a:latin typeface="Comic Sans MS"/>
                          <a:cs typeface="Comic Sans MS"/>
                        </a:rPr>
                        <a:t>4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200" b="1" baseline="3472" dirty="0">
                          <a:latin typeface="Comic Sans MS"/>
                          <a:cs typeface="Comic Sans MS"/>
                        </a:rPr>
                        <a:t>5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200" b="1" baseline="3472" dirty="0">
                          <a:latin typeface="Comic Sans MS"/>
                          <a:cs typeface="Comic Sans MS"/>
                        </a:rPr>
                        <a:t>6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200" b="1" baseline="3472" dirty="0">
                          <a:latin typeface="Comic Sans MS"/>
                          <a:cs typeface="Comic Sans MS"/>
                        </a:rPr>
                        <a:t>7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200" b="1" baseline="3472" dirty="0">
                          <a:latin typeface="Comic Sans MS"/>
                          <a:cs typeface="Comic Sans MS"/>
                        </a:rPr>
                        <a:t>8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200" b="1" baseline="3472" dirty="0">
                          <a:latin typeface="Comic Sans MS"/>
                          <a:cs typeface="Comic Sans MS"/>
                        </a:rPr>
                        <a:t>9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200" b="1" baseline="3472" dirty="0">
                          <a:latin typeface="Comic Sans MS"/>
                          <a:cs typeface="Comic Sans MS"/>
                        </a:rPr>
                        <a:t>10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200" b="1" baseline="3472" dirty="0">
                          <a:latin typeface="Comic Sans MS"/>
                          <a:cs typeface="Comic Sans MS"/>
                        </a:rPr>
                        <a:t>11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020"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200" b="1" baseline="3472" dirty="0">
                          <a:latin typeface="Comic Sans MS"/>
                          <a:cs typeface="Comic Sans MS"/>
                        </a:rPr>
                        <a:t>12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5614">
                <a:tc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部门1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solidFill>
                      <a:srgbClr val="C0C0C0"/>
                    </a:solidFill>
                  </a:tcPr>
                </a:tc>
                <a:tc gridSpan="12"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16406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800" spc="-5" dirty="0">
                          <a:latin typeface="SimSun"/>
                          <a:cs typeface="SimSun"/>
                        </a:rPr>
                        <a:t>销售经理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</a:tr>
              <a:tr h="185434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高级客户经理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</a:tr>
              <a:tr h="154877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客户经理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</a:tr>
              <a:tr h="185583">
                <a:tc>
                  <a:txBody>
                    <a:bodyPr/>
                    <a:lstStyle/>
                    <a:p>
                      <a:pPr marL="55244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部门2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</a:tr>
              <a:tr h="216532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销售经理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</a:tr>
              <a:tr h="185613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高级客户经理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</a:tr>
              <a:tr h="154571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客户经理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</a:tr>
              <a:tr h="185592">
                <a:tc>
                  <a:txBody>
                    <a:bodyPr/>
                    <a:lstStyle/>
                    <a:p>
                      <a:pPr marL="55244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部门2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</a:tr>
              <a:tr h="216829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销售经理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</a:tr>
              <a:tr h="185614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高级客户经理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</a:tr>
              <a:tr h="154245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客户经理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</a:tr>
              <a:tr h="31216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35560">
                        <a:lnSpc>
                          <a:spcPct val="100000"/>
                        </a:lnSpc>
                      </a:pPr>
                      <a:r>
                        <a:rPr sz="850" spc="-50" dirty="0">
                          <a:latin typeface="SimSun"/>
                          <a:cs typeface="SimSun"/>
                        </a:rPr>
                        <a:t>合计</a:t>
                      </a:r>
                      <a:endParaRPr sz="85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R="17145" algn="ctr">
                        <a:lnSpc>
                          <a:spcPct val="100000"/>
                        </a:lnSpc>
                      </a:pPr>
                      <a:r>
                        <a:rPr sz="8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8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R="34925" algn="ctr">
                        <a:lnSpc>
                          <a:spcPct val="100000"/>
                        </a:lnSpc>
                      </a:pPr>
                      <a:r>
                        <a:rPr sz="8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8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R="34925" algn="ctr">
                        <a:lnSpc>
                          <a:spcPct val="100000"/>
                        </a:lnSpc>
                      </a:pPr>
                      <a:r>
                        <a:rPr sz="8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8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R="34925" algn="ctr">
                        <a:lnSpc>
                          <a:spcPct val="100000"/>
                        </a:lnSpc>
                      </a:pPr>
                      <a:r>
                        <a:rPr sz="8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8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R="34925" algn="ctr">
                        <a:lnSpc>
                          <a:spcPct val="100000"/>
                        </a:lnSpc>
                      </a:pPr>
                      <a:r>
                        <a:rPr sz="8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8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R="34925" algn="ctr">
                        <a:lnSpc>
                          <a:spcPct val="100000"/>
                        </a:lnSpc>
                      </a:pPr>
                      <a:r>
                        <a:rPr sz="8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8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R="34925" algn="ctr">
                        <a:lnSpc>
                          <a:spcPct val="100000"/>
                        </a:lnSpc>
                      </a:pPr>
                      <a:r>
                        <a:rPr sz="8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8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R="34925" algn="ctr">
                        <a:lnSpc>
                          <a:spcPct val="100000"/>
                        </a:lnSpc>
                      </a:pPr>
                      <a:r>
                        <a:rPr sz="8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8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R="19050" algn="ctr">
                        <a:lnSpc>
                          <a:spcPct val="100000"/>
                        </a:lnSpc>
                      </a:pPr>
                      <a:r>
                        <a:rPr sz="8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8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R="31750" algn="ctr">
                        <a:lnSpc>
                          <a:spcPct val="100000"/>
                        </a:lnSpc>
                      </a:pPr>
                      <a:r>
                        <a:rPr sz="8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8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R="31750" algn="ctr">
                        <a:lnSpc>
                          <a:spcPct val="100000"/>
                        </a:lnSpc>
                      </a:pPr>
                      <a:r>
                        <a:rPr sz="8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8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85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8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800" dirty="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914400" y="4171950"/>
            <a:ext cx="2694305" cy="607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latin typeface="SimSun"/>
                <a:cs typeface="SimSun"/>
              </a:rPr>
              <a:t>按每个人进行预算</a:t>
            </a:r>
          </a:p>
          <a:p>
            <a:pPr marL="12700">
              <a:lnSpc>
                <a:spcPts val="2380"/>
              </a:lnSpc>
            </a:pPr>
            <a:r>
              <a:rPr sz="2000" dirty="0">
                <a:latin typeface="SimSun"/>
                <a:cs typeface="SimSun"/>
              </a:rPr>
              <a:t>考虑招</a:t>
            </a:r>
            <a:r>
              <a:rPr sz="2000" spc="-15" dirty="0">
                <a:latin typeface="SimSun"/>
                <a:cs typeface="SimSun"/>
              </a:rPr>
              <a:t>聘</a:t>
            </a:r>
            <a:r>
              <a:rPr sz="2000" dirty="0">
                <a:latin typeface="SimSun"/>
                <a:cs typeface="SimSun"/>
              </a:rPr>
              <a:t>周</a:t>
            </a:r>
            <a:r>
              <a:rPr sz="2000" spc="-15" dirty="0">
                <a:latin typeface="SimSun"/>
                <a:cs typeface="SimSun"/>
              </a:rPr>
              <a:t>期</a:t>
            </a:r>
            <a:r>
              <a:rPr sz="2000" spc="-10" dirty="0">
                <a:latin typeface="SimSun"/>
                <a:cs typeface="SimSun"/>
              </a:rPr>
              <a:t>/</a:t>
            </a:r>
            <a:r>
              <a:rPr sz="2000" dirty="0">
                <a:latin typeface="SimSun"/>
                <a:cs typeface="SimSun"/>
              </a:rPr>
              <a:t>到岗时间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64986" y="209550"/>
            <a:ext cx="5733415" cy="556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5" dirty="0">
                <a:latin typeface="Arial"/>
                <a:cs typeface="Arial"/>
              </a:rPr>
              <a:t>HR</a:t>
            </a:r>
            <a:r>
              <a:rPr spc="5" dirty="0"/>
              <a:t>预算编制中的挑战与难题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59740" y="1102105"/>
            <a:ext cx="5704205" cy="30587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latin typeface="Arial"/>
                <a:cs typeface="Arial"/>
              </a:rPr>
              <a:t>•</a:t>
            </a:r>
            <a:r>
              <a:rPr sz="2000" spc="-5" dirty="0" err="1">
                <a:latin typeface="SimSun"/>
                <a:cs typeface="SimSun"/>
              </a:rPr>
              <a:t>财务编写</a:t>
            </a:r>
            <a:r>
              <a:rPr sz="2000" spc="-5" dirty="0" err="1" smtClean="0">
                <a:latin typeface="SimSun"/>
                <a:cs typeface="SimSun"/>
              </a:rPr>
              <a:t>，</a:t>
            </a:r>
            <a:r>
              <a:rPr lang="en-US" sz="2000" spc="-5" dirty="0" err="1" smtClean="0">
                <a:latin typeface="SimSun"/>
                <a:cs typeface="SimSun"/>
              </a:rPr>
              <a:t>HR</a:t>
            </a:r>
            <a:r>
              <a:rPr sz="2000" spc="-5" dirty="0" err="1" smtClean="0">
                <a:latin typeface="SimSun"/>
                <a:cs typeface="SimSun"/>
              </a:rPr>
              <a:t>基本不参与</a:t>
            </a:r>
            <a:endParaRPr sz="200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spc="-5" dirty="0">
                <a:latin typeface="Arial"/>
                <a:cs typeface="Arial"/>
              </a:rPr>
              <a:t>•</a:t>
            </a:r>
            <a:r>
              <a:rPr sz="2000" spc="-5" dirty="0">
                <a:latin typeface="SimSun"/>
                <a:cs typeface="SimSun"/>
              </a:rPr>
              <a:t>预算编写没有依据，凭空填写数字</a:t>
            </a:r>
            <a:endParaRPr sz="200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spc="-5" dirty="0">
                <a:latin typeface="Arial"/>
                <a:cs typeface="Arial"/>
              </a:rPr>
              <a:t>•</a:t>
            </a:r>
            <a:r>
              <a:rPr sz="2000" spc="-5" dirty="0">
                <a:latin typeface="SimSun"/>
                <a:cs typeface="SimSun"/>
              </a:rPr>
              <a:t>预算没有说服力，很容易被砍掉，特别是培训预算</a:t>
            </a:r>
            <a:endParaRPr sz="200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spc="-5" dirty="0">
                <a:latin typeface="Arial"/>
                <a:cs typeface="Arial"/>
              </a:rPr>
              <a:t>•</a:t>
            </a:r>
            <a:r>
              <a:rPr sz="2000" spc="-5" dirty="0">
                <a:latin typeface="SimSun"/>
                <a:cs typeface="SimSun"/>
              </a:rPr>
              <a:t>预算编制不精准</a:t>
            </a:r>
            <a:endParaRPr sz="200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spc="-5" dirty="0">
                <a:latin typeface="Arial"/>
                <a:cs typeface="Arial"/>
              </a:rPr>
              <a:t>•</a:t>
            </a:r>
            <a:r>
              <a:rPr sz="2000" spc="-5" dirty="0">
                <a:latin typeface="SimSun"/>
                <a:cs typeface="SimSun"/>
              </a:rPr>
              <a:t>预算执行与实际偏差较大</a:t>
            </a:r>
            <a:endParaRPr sz="200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spc="-5" dirty="0">
                <a:latin typeface="Arial"/>
                <a:cs typeface="Arial"/>
              </a:rPr>
              <a:t>•</a:t>
            </a:r>
            <a:r>
              <a:rPr sz="2000" spc="-5" dirty="0">
                <a:latin typeface="SimSun"/>
                <a:cs typeface="SimSun"/>
              </a:rPr>
              <a:t>基于预算的考核无法有效实施</a:t>
            </a:r>
            <a:endParaRPr sz="200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spc="-5" dirty="0">
                <a:latin typeface="Arial"/>
                <a:cs typeface="Arial"/>
              </a:rPr>
              <a:t>•</a:t>
            </a:r>
            <a:r>
              <a:rPr sz="2000" spc="-5" dirty="0">
                <a:latin typeface="SimSun"/>
                <a:cs typeface="SimSun"/>
              </a:rPr>
              <a:t>…</a:t>
            </a:r>
            <a:r>
              <a:rPr sz="2000" spc="-100" dirty="0">
                <a:latin typeface="SimSun"/>
                <a:cs typeface="SimSun"/>
              </a:rPr>
              <a:t> </a:t>
            </a:r>
            <a:r>
              <a:rPr sz="2000" dirty="0">
                <a:latin typeface="SimSun"/>
                <a:cs typeface="SimSun"/>
              </a:rPr>
              <a:t>…</a:t>
            </a:r>
          </a:p>
        </p:txBody>
      </p:sp>
      <p:sp>
        <p:nvSpPr>
          <p:cNvPr id="5" name="object 5"/>
          <p:cNvSpPr/>
          <p:nvPr/>
        </p:nvSpPr>
        <p:spPr>
          <a:xfrm>
            <a:off x="6629400" y="2343150"/>
            <a:ext cx="2251837" cy="25717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做好人员编制是基础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855506"/>
              </p:ext>
            </p:extLst>
          </p:nvPr>
        </p:nvGraphicFramePr>
        <p:xfrm>
          <a:off x="377825" y="1296924"/>
          <a:ext cx="6327774" cy="356082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2394"/>
                <a:gridCol w="754241"/>
                <a:gridCol w="397938"/>
                <a:gridCol w="464036"/>
                <a:gridCol w="463903"/>
                <a:gridCol w="311821"/>
                <a:gridCol w="313029"/>
                <a:gridCol w="311821"/>
                <a:gridCol w="313165"/>
                <a:gridCol w="313029"/>
                <a:gridCol w="311821"/>
                <a:gridCol w="313165"/>
                <a:gridCol w="311820"/>
                <a:gridCol w="313030"/>
                <a:gridCol w="313165"/>
                <a:gridCol w="311820"/>
                <a:gridCol w="367576"/>
              </a:tblGrid>
              <a:tr h="178038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sz="9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部门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sz="9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岗位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sz="9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级别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02235" marR="93345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9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目前  人数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02235" marR="93345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9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编制  计划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spc="-5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2014年人员编制计划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780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marL="58419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spc="-5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1月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marR="5080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spc="-1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2</a:t>
                      </a:r>
                      <a:r>
                        <a:rPr sz="9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月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marR="52069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spc="-1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3</a:t>
                      </a:r>
                      <a:r>
                        <a:rPr sz="9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月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spc="-5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4月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marL="6032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spc="-5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5月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spc="-5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6月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spc="-5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7月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marR="5080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spc="-1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8</a:t>
                      </a:r>
                      <a:r>
                        <a:rPr sz="9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月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spc="-1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9</a:t>
                      </a:r>
                      <a:r>
                        <a:rPr sz="9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月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spc="-5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10月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spc="-5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11月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spc="-5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12月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</a:tr>
              <a:tr h="178038">
                <a:tc rowSpan="10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行政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900" b="1" dirty="0">
                          <a:latin typeface="Microsoft YaHei"/>
                          <a:cs typeface="Microsoft YaHei"/>
                        </a:rPr>
                        <a:t>经理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900" b="1" dirty="0">
                          <a:latin typeface="Microsoft YaHei"/>
                          <a:cs typeface="Microsoft YaHei"/>
                        </a:rPr>
                        <a:t>四级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80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主管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三级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80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前台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一级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80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spc="-5" dirty="0">
                          <a:latin typeface="SimSun"/>
                          <a:cs typeface="SimSun"/>
                        </a:rPr>
                        <a:t>二级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80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档案管理员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二级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80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水电维修工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二级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80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司机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二级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80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门卫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二级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3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4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3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3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3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4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4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4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4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4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4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4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4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4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80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spc="-5" dirty="0">
                          <a:latin typeface="SimSun"/>
                          <a:cs typeface="SimSun"/>
                        </a:rPr>
                        <a:t>保洁员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spc="-5" dirty="0">
                          <a:latin typeface="SimSun"/>
                          <a:cs typeface="SimSun"/>
                        </a:rPr>
                        <a:t>二级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80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部门文员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二级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8038">
                <a:tc row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L="147955" marR="27305" indent="-11430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人力资  源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主管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三级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80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solidFill>
                            <a:srgbClr val="FF0000"/>
                          </a:solidFill>
                          <a:latin typeface="SimSun"/>
                          <a:cs typeface="SimSun"/>
                        </a:rPr>
                        <a:t>招聘专员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二级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80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薪酬专员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二级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810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spc="-5" dirty="0">
                          <a:latin typeface="SimSun"/>
                          <a:cs typeface="SimSun"/>
                        </a:rPr>
                        <a:t>绩效专员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spc="-5" dirty="0">
                          <a:latin typeface="SimSun"/>
                          <a:cs typeface="SimSun"/>
                        </a:rPr>
                        <a:t>二级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80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培训专员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二级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80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网络课程编辑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二级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80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部门文员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一级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6680" algn="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803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小计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spc="5" dirty="0">
                          <a:latin typeface="SimSun"/>
                          <a:cs typeface="SimSun"/>
                        </a:rPr>
                        <a:t>18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spc="5" dirty="0">
                          <a:latin typeface="SimSun"/>
                          <a:cs typeface="SimSun"/>
                        </a:rPr>
                        <a:t>23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699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spc="5" dirty="0">
                          <a:latin typeface="SimSun"/>
                          <a:cs typeface="SimSun"/>
                        </a:rPr>
                        <a:t>18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8105" algn="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spc="5" dirty="0">
                          <a:latin typeface="SimSun"/>
                          <a:cs typeface="SimSun"/>
                        </a:rPr>
                        <a:t>18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835" algn="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spc="5" dirty="0">
                          <a:latin typeface="SimSun"/>
                          <a:cs typeface="SimSun"/>
                        </a:rPr>
                        <a:t>18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spc="5" dirty="0">
                          <a:latin typeface="SimSun"/>
                          <a:cs typeface="SimSun"/>
                        </a:rPr>
                        <a:t>20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7630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spc="5" dirty="0">
                          <a:latin typeface="SimSun"/>
                          <a:cs typeface="SimSun"/>
                        </a:rPr>
                        <a:t>20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spc="5" dirty="0">
                          <a:latin typeface="SimSun"/>
                          <a:cs typeface="SimSun"/>
                        </a:rPr>
                        <a:t>20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spc="5" dirty="0">
                          <a:latin typeface="SimSun"/>
                          <a:cs typeface="SimSun"/>
                        </a:rPr>
                        <a:t>23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835" algn="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spc="5" dirty="0">
                          <a:latin typeface="SimSun"/>
                          <a:cs typeface="SimSun"/>
                        </a:rPr>
                        <a:t>23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8740" algn="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spc="5" dirty="0">
                          <a:latin typeface="SimSun"/>
                          <a:cs typeface="SimSun"/>
                        </a:rPr>
                        <a:t>23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spc="5" dirty="0">
                          <a:latin typeface="SimSun"/>
                          <a:cs typeface="SimSun"/>
                        </a:rPr>
                        <a:t>23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spc="5" dirty="0">
                          <a:latin typeface="SimSun"/>
                          <a:cs typeface="SimSun"/>
                        </a:rPr>
                        <a:t>23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900" spc="5" dirty="0">
                          <a:latin typeface="SimSun"/>
                          <a:cs typeface="SimSun"/>
                        </a:rPr>
                        <a:t>23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如何预测涨薪幅度</a:t>
            </a:r>
          </a:p>
        </p:txBody>
      </p:sp>
      <p:sp>
        <p:nvSpPr>
          <p:cNvPr id="4" name="object 4"/>
          <p:cNvSpPr/>
          <p:nvPr/>
        </p:nvSpPr>
        <p:spPr>
          <a:xfrm>
            <a:off x="304800" y="2857500"/>
            <a:ext cx="4881880" cy="125730"/>
          </a:xfrm>
          <a:custGeom>
            <a:avLst/>
            <a:gdLst/>
            <a:ahLst/>
            <a:cxnLst/>
            <a:rect l="l" t="t" r="r" b="b"/>
            <a:pathLst>
              <a:path w="4881880" h="125730">
                <a:moveTo>
                  <a:pt x="0" y="125730"/>
                </a:moveTo>
                <a:lnTo>
                  <a:pt x="4881499" y="125730"/>
                </a:lnTo>
                <a:lnTo>
                  <a:pt x="4881499" y="0"/>
                </a:lnTo>
                <a:lnTo>
                  <a:pt x="0" y="0"/>
                </a:lnTo>
                <a:lnTo>
                  <a:pt x="0" y="12573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04800" y="3611879"/>
            <a:ext cx="3898265" cy="125730"/>
          </a:xfrm>
          <a:custGeom>
            <a:avLst/>
            <a:gdLst/>
            <a:ahLst/>
            <a:cxnLst/>
            <a:rect l="l" t="t" r="r" b="b"/>
            <a:pathLst>
              <a:path w="3898265" h="125729">
                <a:moveTo>
                  <a:pt x="0" y="125730"/>
                </a:moveTo>
                <a:lnTo>
                  <a:pt x="3897884" y="125730"/>
                </a:lnTo>
                <a:lnTo>
                  <a:pt x="3897884" y="0"/>
                </a:lnTo>
                <a:lnTo>
                  <a:pt x="0" y="0"/>
                </a:lnTo>
                <a:lnTo>
                  <a:pt x="0" y="12573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4800" y="3989070"/>
            <a:ext cx="3898265" cy="125730"/>
          </a:xfrm>
          <a:custGeom>
            <a:avLst/>
            <a:gdLst/>
            <a:ahLst/>
            <a:cxnLst/>
            <a:rect l="l" t="t" r="r" b="b"/>
            <a:pathLst>
              <a:path w="3898265" h="125729">
                <a:moveTo>
                  <a:pt x="0" y="125729"/>
                </a:moveTo>
                <a:lnTo>
                  <a:pt x="3897884" y="125729"/>
                </a:lnTo>
                <a:lnTo>
                  <a:pt x="3897884" y="0"/>
                </a:lnTo>
                <a:lnTo>
                  <a:pt x="0" y="0"/>
                </a:lnTo>
                <a:lnTo>
                  <a:pt x="0" y="125729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04800" y="4491990"/>
            <a:ext cx="3898265" cy="125730"/>
          </a:xfrm>
          <a:custGeom>
            <a:avLst/>
            <a:gdLst/>
            <a:ahLst/>
            <a:cxnLst/>
            <a:rect l="l" t="t" r="r" b="b"/>
            <a:pathLst>
              <a:path w="3898265" h="125729">
                <a:moveTo>
                  <a:pt x="0" y="125730"/>
                </a:moveTo>
                <a:lnTo>
                  <a:pt x="3897884" y="125730"/>
                </a:lnTo>
                <a:lnTo>
                  <a:pt x="3897884" y="0"/>
                </a:lnTo>
                <a:lnTo>
                  <a:pt x="0" y="0"/>
                </a:lnTo>
                <a:lnTo>
                  <a:pt x="0" y="125730"/>
                </a:lnTo>
                <a:close/>
              </a:path>
            </a:pathLst>
          </a:custGeom>
          <a:solidFill>
            <a:srgbClr val="4AAC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92100" y="966114"/>
            <a:ext cx="2517775" cy="7613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1885950">
              <a:lnSpc>
                <a:spcPct val="103000"/>
              </a:lnSpc>
            </a:pPr>
            <a:r>
              <a:rPr sz="800" b="1" dirty="0">
                <a:latin typeface="Microsoft YaHei"/>
                <a:cs typeface="Microsoft YaHei"/>
              </a:rPr>
              <a:t>薪酬调</a:t>
            </a:r>
            <a:r>
              <a:rPr sz="800" b="1" spc="-15" dirty="0">
                <a:latin typeface="Microsoft YaHei"/>
                <a:cs typeface="Microsoft YaHei"/>
              </a:rPr>
              <a:t>整</a:t>
            </a:r>
            <a:r>
              <a:rPr sz="800" b="1" dirty="0">
                <a:latin typeface="Microsoft YaHei"/>
                <a:cs typeface="Microsoft YaHei"/>
              </a:rPr>
              <a:t>原则  一、对</a:t>
            </a:r>
            <a:r>
              <a:rPr sz="800" b="1" spc="-15" dirty="0">
                <a:latin typeface="Microsoft YaHei"/>
                <a:cs typeface="Microsoft YaHei"/>
              </a:rPr>
              <a:t>外</a:t>
            </a:r>
            <a:r>
              <a:rPr sz="800" b="1" dirty="0">
                <a:latin typeface="Microsoft YaHei"/>
                <a:cs typeface="Microsoft YaHei"/>
              </a:rPr>
              <a:t>因素</a:t>
            </a:r>
            <a:endParaRPr sz="80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00" spc="-5" dirty="0">
                <a:latin typeface="SimSun"/>
                <a:cs typeface="SimSun"/>
              </a:rPr>
              <a:t>1、薪酬总额、基数与公司性质、南京区域系数对接</a:t>
            </a:r>
            <a:endParaRPr sz="8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00" dirty="0">
                <a:latin typeface="SimSun"/>
                <a:cs typeface="SimSun"/>
              </a:rPr>
              <a:t>2、不低于南京市最低工资标准</a:t>
            </a:r>
            <a:endParaRPr sz="8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800" spc="-5" dirty="0">
                <a:latin typeface="SimSun"/>
                <a:cs typeface="SimSun"/>
              </a:rPr>
              <a:t>3、考虑南京地区GDP增长/CPI增长/企业工资指导线</a:t>
            </a:r>
            <a:endParaRPr sz="8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00" spc="-5" dirty="0">
                <a:latin typeface="SimSun"/>
                <a:cs typeface="SimSun"/>
              </a:rPr>
              <a:t>4、薪酬与市场对接（普通员工50分位，管理层60分位）</a:t>
            </a:r>
            <a:endParaRPr sz="800">
              <a:latin typeface="SimSun"/>
              <a:cs typeface="SimSu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2100" y="1846107"/>
            <a:ext cx="2110740" cy="384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3200"/>
              </a:lnSpc>
            </a:pPr>
            <a:r>
              <a:rPr sz="800" b="1" dirty="0">
                <a:latin typeface="Microsoft YaHei"/>
                <a:cs typeface="Microsoft YaHei"/>
              </a:rPr>
              <a:t>二、对内因素  </a:t>
            </a:r>
            <a:r>
              <a:rPr sz="800" spc="-5" dirty="0">
                <a:latin typeface="SimSun"/>
                <a:cs typeface="SimSun"/>
              </a:rPr>
              <a:t>1、岗位薪酬分类分级，设计简单实用分级标准</a:t>
            </a:r>
            <a:endParaRPr sz="8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800" dirty="0">
                <a:latin typeface="SimSun"/>
                <a:cs typeface="SimSun"/>
              </a:rPr>
              <a:t>2、员工按照评定后的级别定薪</a:t>
            </a:r>
            <a:endParaRPr sz="800">
              <a:latin typeface="SimSun"/>
              <a:cs typeface="SimSu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92100" y="2353310"/>
            <a:ext cx="1907539" cy="3803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dirty="0">
                <a:latin typeface="Microsoft YaHei"/>
                <a:cs typeface="Microsoft YaHei"/>
              </a:rPr>
              <a:t>三、总原则</a:t>
            </a:r>
            <a:endParaRPr sz="80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800" spc="-25" dirty="0">
                <a:latin typeface="SimSun"/>
                <a:cs typeface="SimSun"/>
              </a:rPr>
              <a:t>1、总体工资增长额控制在12以内</a:t>
            </a:r>
            <a:endParaRPr sz="8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00" spc="-10" dirty="0">
                <a:latin typeface="SimSun"/>
                <a:cs typeface="SimSun"/>
              </a:rPr>
              <a:t>2</a:t>
            </a:r>
            <a:r>
              <a:rPr sz="800" dirty="0">
                <a:latin typeface="SimSun"/>
                <a:cs typeface="SimSun"/>
              </a:rPr>
              <a:t>、根据不</a:t>
            </a:r>
            <a:r>
              <a:rPr sz="800" spc="-15" dirty="0">
                <a:latin typeface="SimSun"/>
                <a:cs typeface="SimSun"/>
              </a:rPr>
              <a:t>同</a:t>
            </a:r>
            <a:r>
              <a:rPr sz="800" dirty="0">
                <a:latin typeface="SimSun"/>
                <a:cs typeface="SimSun"/>
              </a:rPr>
              <a:t>类型</a:t>
            </a:r>
            <a:r>
              <a:rPr sz="800" spc="-15" dirty="0">
                <a:latin typeface="SimSun"/>
                <a:cs typeface="SimSun"/>
              </a:rPr>
              <a:t>岗</a:t>
            </a:r>
            <a:r>
              <a:rPr sz="800" dirty="0">
                <a:latin typeface="SimSun"/>
                <a:cs typeface="SimSun"/>
              </a:rPr>
              <a:t>位与</a:t>
            </a:r>
            <a:r>
              <a:rPr sz="800" spc="-15" dirty="0">
                <a:latin typeface="SimSun"/>
                <a:cs typeface="SimSun"/>
              </a:rPr>
              <a:t>市</a:t>
            </a:r>
            <a:r>
              <a:rPr sz="800" dirty="0">
                <a:latin typeface="SimSun"/>
                <a:cs typeface="SimSun"/>
              </a:rPr>
              <a:t>场对</a:t>
            </a:r>
            <a:r>
              <a:rPr sz="800" spc="-15" dirty="0">
                <a:latin typeface="SimSun"/>
                <a:cs typeface="SimSun"/>
              </a:rPr>
              <a:t>接</a:t>
            </a:r>
            <a:r>
              <a:rPr sz="800" dirty="0">
                <a:latin typeface="SimSun"/>
                <a:cs typeface="SimSun"/>
              </a:rPr>
              <a:t>进行调整</a:t>
            </a:r>
            <a:endParaRPr sz="800">
              <a:latin typeface="SimSun"/>
              <a:cs typeface="SimSu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92100" y="2856229"/>
            <a:ext cx="1958339" cy="12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spc="-5" dirty="0">
                <a:solidFill>
                  <a:srgbClr val="FFFFFF"/>
                </a:solidFill>
                <a:latin typeface="SimSun"/>
                <a:cs typeface="SimSun"/>
              </a:rPr>
              <a:t>公司性质/企业规模/南京区域系数计算逻辑</a:t>
            </a:r>
            <a:endParaRPr sz="800">
              <a:latin typeface="SimSun"/>
              <a:cs typeface="SimSu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92100" y="2982086"/>
            <a:ext cx="1296670" cy="12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spc="-5" dirty="0">
                <a:latin typeface="SimSun"/>
                <a:cs typeface="SimSun"/>
              </a:rPr>
              <a:t>公司性质系数（合资/欧美）</a:t>
            </a:r>
            <a:endParaRPr sz="800">
              <a:latin typeface="SimSun"/>
              <a:cs typeface="SimSu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197354" y="2978429"/>
            <a:ext cx="637540" cy="258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03200">
              <a:lnSpc>
                <a:spcPct val="103000"/>
              </a:lnSpc>
            </a:pPr>
            <a:r>
              <a:rPr sz="800" dirty="0">
                <a:latin typeface="SimSun"/>
                <a:cs typeface="SimSun"/>
              </a:rPr>
              <a:t>南京系数  </a:t>
            </a:r>
            <a:r>
              <a:rPr sz="800" spc="-5" dirty="0">
                <a:latin typeface="SimSun"/>
                <a:cs typeface="SimSun"/>
              </a:rPr>
              <a:t>1.77</a:t>
            </a:r>
            <a:endParaRPr sz="800">
              <a:latin typeface="SimSun"/>
              <a:cs typeface="SimSu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092576" y="2978429"/>
            <a:ext cx="636905" cy="258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02565">
              <a:lnSpc>
                <a:spcPct val="103000"/>
              </a:lnSpc>
            </a:pPr>
            <a:r>
              <a:rPr sz="800" dirty="0">
                <a:latin typeface="SimSun"/>
                <a:cs typeface="SimSun"/>
              </a:rPr>
              <a:t>企业规模  </a:t>
            </a:r>
            <a:r>
              <a:rPr sz="800" spc="-5" dirty="0">
                <a:latin typeface="SimSun"/>
                <a:cs typeface="SimSun"/>
              </a:rPr>
              <a:t>0.82</a:t>
            </a:r>
            <a:endParaRPr sz="800">
              <a:latin typeface="SimSun"/>
              <a:cs typeface="SimSu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987800" y="2978429"/>
            <a:ext cx="636905" cy="258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02565">
              <a:lnSpc>
                <a:spcPct val="103000"/>
              </a:lnSpc>
            </a:pPr>
            <a:r>
              <a:rPr sz="800" dirty="0">
                <a:latin typeface="SimSun"/>
                <a:cs typeface="SimSun"/>
              </a:rPr>
              <a:t>综合系数  </a:t>
            </a:r>
            <a:r>
              <a:rPr sz="800" spc="-5" dirty="0">
                <a:latin typeface="SimSun"/>
                <a:cs typeface="SimSun"/>
              </a:rPr>
              <a:t>0.92</a:t>
            </a:r>
            <a:endParaRPr sz="800">
              <a:latin typeface="SimSun"/>
              <a:cs typeface="SimSu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766817" y="3107689"/>
            <a:ext cx="433070" cy="12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spc="-5" dirty="0">
                <a:latin typeface="SimSun"/>
                <a:cs typeface="SimSun"/>
              </a:rPr>
              <a:t>1.335288</a:t>
            </a:r>
            <a:endParaRPr sz="800">
              <a:latin typeface="SimSun"/>
              <a:cs typeface="SimSu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92100" y="3229889"/>
            <a:ext cx="2159635" cy="509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7500" marR="5080" indent="-304800">
              <a:lnSpc>
                <a:spcPct val="103000"/>
              </a:lnSpc>
            </a:pPr>
            <a:r>
              <a:rPr sz="800" spc="-5" dirty="0">
                <a:latin typeface="SimSun"/>
                <a:cs typeface="SimSun"/>
              </a:rPr>
              <a:t>备注：公司性质系数，民营企业1.0 ；国有1.09  地区系数北京1.0</a:t>
            </a:r>
            <a:endParaRPr sz="800">
              <a:latin typeface="SimSun"/>
              <a:cs typeface="SimSu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8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800" spc="-5" dirty="0">
                <a:solidFill>
                  <a:srgbClr val="FFFFFF"/>
                </a:solidFill>
                <a:latin typeface="SimSun"/>
                <a:cs typeface="SimSun"/>
              </a:rPr>
              <a:t>南京市2013最低工资标准</a:t>
            </a:r>
            <a:endParaRPr sz="800">
              <a:latin typeface="SimSun"/>
              <a:cs typeface="SimSu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92100" y="3736466"/>
            <a:ext cx="891540" cy="12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dirty="0">
                <a:latin typeface="SimSun"/>
                <a:cs typeface="SimSun"/>
              </a:rPr>
              <a:t>最低工</a:t>
            </a:r>
            <a:r>
              <a:rPr sz="800" spc="-15" dirty="0">
                <a:latin typeface="SimSun"/>
                <a:cs typeface="SimSun"/>
              </a:rPr>
              <a:t>资</a:t>
            </a:r>
            <a:r>
              <a:rPr sz="800" dirty="0">
                <a:latin typeface="SimSun"/>
                <a:cs typeface="SimSun"/>
              </a:rPr>
              <a:t>标准</a:t>
            </a:r>
            <a:r>
              <a:rPr sz="800" spc="-10" dirty="0">
                <a:latin typeface="SimSun"/>
                <a:cs typeface="SimSun"/>
              </a:rPr>
              <a:t>-</a:t>
            </a:r>
            <a:r>
              <a:rPr sz="800" dirty="0">
                <a:latin typeface="SimSun"/>
                <a:cs typeface="SimSun"/>
              </a:rPr>
              <a:t>南京</a:t>
            </a:r>
            <a:endParaRPr sz="800">
              <a:latin typeface="SimSun"/>
              <a:cs typeface="SimSu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938652" y="3736466"/>
            <a:ext cx="381635" cy="12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dirty="0">
                <a:latin typeface="SimSun"/>
                <a:cs typeface="SimSun"/>
              </a:rPr>
              <a:t>1</a:t>
            </a:r>
            <a:r>
              <a:rPr sz="800" spc="-10" dirty="0">
                <a:latin typeface="SimSun"/>
                <a:cs typeface="SimSun"/>
              </a:rPr>
              <a:t>48</a:t>
            </a:r>
            <a:r>
              <a:rPr sz="800" dirty="0">
                <a:latin typeface="SimSun"/>
                <a:cs typeface="SimSun"/>
              </a:rPr>
              <a:t>0</a:t>
            </a:r>
            <a:r>
              <a:rPr sz="800" spc="-10" dirty="0">
                <a:latin typeface="SimSun"/>
                <a:cs typeface="SimSun"/>
              </a:rPr>
              <a:t>.0</a:t>
            </a:r>
            <a:r>
              <a:rPr sz="800" dirty="0">
                <a:latin typeface="SimSun"/>
                <a:cs typeface="SimSun"/>
              </a:rPr>
              <a:t>0</a:t>
            </a:r>
            <a:endParaRPr sz="800">
              <a:latin typeface="SimSun"/>
              <a:cs typeface="SimSu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92100" y="3988206"/>
            <a:ext cx="1296670" cy="12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spc="-5" dirty="0">
                <a:solidFill>
                  <a:srgbClr val="FFFFFF"/>
                </a:solidFill>
                <a:latin typeface="SimSun"/>
                <a:cs typeface="SimSun"/>
              </a:rPr>
              <a:t>南京地区2013</a:t>
            </a:r>
            <a:r>
              <a:rPr sz="800" spc="345" dirty="0">
                <a:solidFill>
                  <a:srgbClr val="FFFFFF"/>
                </a:solidFill>
                <a:latin typeface="SimSun"/>
                <a:cs typeface="SimSun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SimSun"/>
                <a:cs typeface="SimSun"/>
              </a:rPr>
              <a:t>GDP/CPI增长</a:t>
            </a:r>
            <a:endParaRPr sz="800">
              <a:latin typeface="SimSun"/>
              <a:cs typeface="SimSu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400680" y="4113783"/>
            <a:ext cx="179070" cy="12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dirty="0">
                <a:latin typeface="SimSun"/>
                <a:cs typeface="SimSun"/>
              </a:rPr>
              <a:t>G</a:t>
            </a:r>
            <a:r>
              <a:rPr sz="800" spc="-10" dirty="0">
                <a:latin typeface="SimSun"/>
                <a:cs typeface="SimSun"/>
              </a:rPr>
              <a:t>D</a:t>
            </a:r>
            <a:r>
              <a:rPr sz="800" dirty="0">
                <a:latin typeface="SimSun"/>
                <a:cs typeface="SimSun"/>
              </a:rPr>
              <a:t>P</a:t>
            </a:r>
            <a:endParaRPr sz="800">
              <a:latin typeface="SimSun"/>
              <a:cs typeface="SimSu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92100" y="4239666"/>
            <a:ext cx="1043940" cy="12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dirty="0">
                <a:latin typeface="SimSun"/>
                <a:cs typeface="SimSun"/>
              </a:rPr>
              <a:t>南京地区</a:t>
            </a:r>
            <a:r>
              <a:rPr sz="800" spc="-10" dirty="0">
                <a:latin typeface="SimSun"/>
                <a:cs typeface="SimSun"/>
              </a:rPr>
              <a:t>201</a:t>
            </a:r>
            <a:r>
              <a:rPr sz="800" spc="-5" dirty="0">
                <a:latin typeface="SimSun"/>
                <a:cs typeface="SimSun"/>
              </a:rPr>
              <a:t>3</a:t>
            </a:r>
            <a:r>
              <a:rPr sz="800" dirty="0">
                <a:latin typeface="SimSun"/>
                <a:cs typeface="SimSun"/>
              </a:rPr>
              <a:t>年上半年</a:t>
            </a:r>
            <a:endParaRPr sz="800">
              <a:latin typeface="SimSun"/>
              <a:cs typeface="SimSu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990469" y="4109760"/>
            <a:ext cx="483870" cy="2590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04800">
              <a:lnSpc>
                <a:spcPct val="103299"/>
              </a:lnSpc>
            </a:pPr>
            <a:r>
              <a:rPr sz="800" dirty="0">
                <a:latin typeface="SimSun"/>
                <a:cs typeface="SimSun"/>
              </a:rPr>
              <a:t>C</a:t>
            </a:r>
            <a:r>
              <a:rPr sz="800" spc="-10" dirty="0">
                <a:latin typeface="SimSun"/>
                <a:cs typeface="SimSun"/>
              </a:rPr>
              <a:t>P</a:t>
            </a:r>
            <a:r>
              <a:rPr sz="800" dirty="0">
                <a:latin typeface="SimSun"/>
                <a:cs typeface="SimSun"/>
              </a:rPr>
              <a:t>I  </a:t>
            </a:r>
            <a:r>
              <a:rPr sz="800" spc="-70" dirty="0">
                <a:latin typeface="SimSun"/>
                <a:cs typeface="SimSun"/>
              </a:rPr>
              <a:t>10.90</a:t>
            </a:r>
            <a:endParaRPr sz="800">
              <a:latin typeface="SimSun"/>
              <a:cs typeface="SimSu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935984" y="4239666"/>
            <a:ext cx="280670" cy="12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dirty="0">
                <a:latin typeface="SimSun"/>
                <a:cs typeface="SimSun"/>
              </a:rPr>
              <a:t>1</a:t>
            </a:r>
            <a:r>
              <a:rPr sz="800" spc="-10" dirty="0">
                <a:latin typeface="SimSun"/>
                <a:cs typeface="SimSun"/>
              </a:rPr>
              <a:t>.9</a:t>
            </a:r>
            <a:r>
              <a:rPr sz="800" dirty="0">
                <a:latin typeface="SimSun"/>
                <a:cs typeface="SimSun"/>
              </a:rPr>
              <a:t>0</a:t>
            </a:r>
            <a:r>
              <a:rPr sz="800" spc="-400" dirty="0">
                <a:latin typeface="SimSun"/>
                <a:cs typeface="SimSun"/>
              </a:rPr>
              <a:t></a:t>
            </a:r>
            <a:endParaRPr sz="800">
              <a:latin typeface="SimSun"/>
              <a:cs typeface="SimSu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92100" y="4491126"/>
            <a:ext cx="1449705" cy="12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spc="-5" dirty="0">
                <a:solidFill>
                  <a:srgbClr val="FFFFFF"/>
                </a:solidFill>
                <a:latin typeface="SimSun"/>
                <a:cs typeface="SimSun"/>
              </a:rPr>
              <a:t>江苏地区2013年企业工资指导线</a:t>
            </a:r>
            <a:endParaRPr sz="800">
              <a:latin typeface="SimSun"/>
              <a:cs typeface="SimSu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295650" y="4617008"/>
            <a:ext cx="635635" cy="12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spc="-5" dirty="0">
                <a:latin typeface="SimSun"/>
                <a:cs typeface="SimSun"/>
              </a:rPr>
              <a:t>南京（2011）</a:t>
            </a:r>
            <a:endParaRPr sz="800">
              <a:latin typeface="SimSun"/>
              <a:cs typeface="SimSu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400680" y="4613351"/>
            <a:ext cx="433070" cy="258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3000"/>
              </a:lnSpc>
            </a:pPr>
            <a:r>
              <a:rPr sz="800" dirty="0">
                <a:latin typeface="SimSun"/>
                <a:cs typeface="SimSun"/>
              </a:rPr>
              <a:t>无锡</a:t>
            </a:r>
            <a:r>
              <a:rPr sz="800" spc="-10" dirty="0">
                <a:latin typeface="SimSun"/>
                <a:cs typeface="SimSun"/>
              </a:rPr>
              <a:t>20</a:t>
            </a:r>
            <a:r>
              <a:rPr sz="800" dirty="0">
                <a:latin typeface="SimSun"/>
                <a:cs typeface="SimSun"/>
              </a:rPr>
              <a:t>13  </a:t>
            </a:r>
            <a:r>
              <a:rPr sz="800" spc="-70" dirty="0">
                <a:latin typeface="SimSun"/>
                <a:cs typeface="SimSun"/>
              </a:rPr>
              <a:t>12-15</a:t>
            </a:r>
            <a:endParaRPr sz="800">
              <a:latin typeface="SimSun"/>
              <a:cs typeface="SimSu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92100" y="4738806"/>
            <a:ext cx="739140" cy="384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3099"/>
              </a:lnSpc>
            </a:pPr>
            <a:r>
              <a:rPr sz="800" dirty="0">
                <a:latin typeface="SimSun"/>
                <a:cs typeface="SimSun"/>
              </a:rPr>
              <a:t>工资增</a:t>
            </a:r>
            <a:r>
              <a:rPr sz="800" spc="-15" dirty="0">
                <a:latin typeface="SimSun"/>
                <a:cs typeface="SimSun"/>
              </a:rPr>
              <a:t>长</a:t>
            </a:r>
            <a:r>
              <a:rPr sz="800" dirty="0">
                <a:latin typeface="SimSun"/>
                <a:cs typeface="SimSun"/>
              </a:rPr>
              <a:t>基准线  工资增长下线  工资增长上线</a:t>
            </a:r>
            <a:endParaRPr sz="800">
              <a:latin typeface="SimSun"/>
              <a:cs typeface="SimSu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143250" y="4868468"/>
            <a:ext cx="179705" cy="254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2865">
              <a:lnSpc>
                <a:spcPct val="100000"/>
              </a:lnSpc>
            </a:pPr>
            <a:r>
              <a:rPr sz="800" spc="-195" dirty="0">
                <a:latin typeface="SimSun"/>
                <a:cs typeface="SimSun"/>
              </a:rPr>
              <a:t>5</a:t>
            </a:r>
            <a:endParaRPr sz="8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800" dirty="0">
                <a:latin typeface="SimSun"/>
                <a:cs typeface="SimSun"/>
              </a:rPr>
              <a:t>2</a:t>
            </a:r>
            <a:r>
              <a:rPr sz="800" spc="-10" dirty="0">
                <a:latin typeface="SimSun"/>
                <a:cs typeface="SimSun"/>
              </a:rPr>
              <a:t>0</a:t>
            </a:r>
            <a:r>
              <a:rPr sz="800" spc="-400" dirty="0">
                <a:latin typeface="SimSun"/>
                <a:cs typeface="SimSun"/>
              </a:rPr>
              <a:t></a:t>
            </a:r>
            <a:endParaRPr sz="800">
              <a:latin typeface="SimSun"/>
              <a:cs typeface="SimSu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038091" y="4613351"/>
            <a:ext cx="585470" cy="509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52400">
              <a:lnSpc>
                <a:spcPct val="103000"/>
              </a:lnSpc>
            </a:pPr>
            <a:r>
              <a:rPr sz="800" dirty="0">
                <a:latin typeface="SimSun"/>
                <a:cs typeface="SimSun"/>
              </a:rPr>
              <a:t>扬州</a:t>
            </a:r>
            <a:r>
              <a:rPr sz="800" spc="-10" dirty="0">
                <a:latin typeface="SimSun"/>
                <a:cs typeface="SimSun"/>
              </a:rPr>
              <a:t>20</a:t>
            </a:r>
            <a:r>
              <a:rPr sz="800" dirty="0">
                <a:latin typeface="SimSun"/>
                <a:cs typeface="SimSun"/>
              </a:rPr>
              <a:t>13  </a:t>
            </a:r>
            <a:r>
              <a:rPr sz="800" spc="-135" dirty="0">
                <a:latin typeface="SimSun"/>
                <a:cs typeface="SimSun"/>
              </a:rPr>
              <a:t>14</a:t>
            </a:r>
            <a:endParaRPr sz="800">
              <a:latin typeface="SimSun"/>
              <a:cs typeface="SimSun"/>
            </a:endParaRPr>
          </a:p>
          <a:p>
            <a:pPr marL="62865">
              <a:lnSpc>
                <a:spcPct val="100000"/>
              </a:lnSpc>
              <a:spcBef>
                <a:spcPts val="30"/>
              </a:spcBef>
            </a:pPr>
            <a:r>
              <a:rPr sz="800" spc="-195" dirty="0">
                <a:latin typeface="SimSun"/>
                <a:cs typeface="SimSun"/>
              </a:rPr>
              <a:t>7</a:t>
            </a:r>
            <a:endParaRPr sz="8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800" spc="-135" dirty="0">
                <a:latin typeface="SimSun"/>
                <a:cs typeface="SimSun"/>
              </a:rPr>
              <a:t>20</a:t>
            </a:r>
            <a:endParaRPr sz="800">
              <a:latin typeface="SimSun"/>
              <a:cs typeface="SimSu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971034" y="4742586"/>
            <a:ext cx="229870" cy="3803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2865">
              <a:lnSpc>
                <a:spcPct val="100000"/>
              </a:lnSpc>
            </a:pPr>
            <a:r>
              <a:rPr sz="800" dirty="0">
                <a:latin typeface="SimSun"/>
                <a:cs typeface="SimSun"/>
              </a:rPr>
              <a:t>1</a:t>
            </a:r>
            <a:r>
              <a:rPr sz="800" spc="-10" dirty="0">
                <a:latin typeface="SimSun"/>
                <a:cs typeface="SimSun"/>
              </a:rPr>
              <a:t>4</a:t>
            </a:r>
            <a:r>
              <a:rPr sz="800" spc="-400" dirty="0">
                <a:latin typeface="SimSun"/>
                <a:cs typeface="SimSun"/>
              </a:rPr>
              <a:t></a:t>
            </a:r>
            <a:endParaRPr sz="800">
              <a:latin typeface="SimSun"/>
              <a:cs typeface="SimSun"/>
            </a:endParaRPr>
          </a:p>
          <a:p>
            <a:pPr marL="12700" marR="5080" indent="100330">
              <a:lnSpc>
                <a:spcPct val="103000"/>
              </a:lnSpc>
            </a:pPr>
            <a:r>
              <a:rPr sz="800" spc="-160" dirty="0">
                <a:latin typeface="SimSun"/>
                <a:cs typeface="SimSun"/>
              </a:rPr>
              <a:t>6  </a:t>
            </a:r>
            <a:r>
              <a:rPr sz="800" dirty="0">
                <a:latin typeface="SimSun"/>
                <a:cs typeface="SimSun"/>
              </a:rPr>
              <a:t>不设</a:t>
            </a:r>
            <a:endParaRPr sz="800">
              <a:latin typeface="SimSun"/>
              <a:cs typeface="SimSu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578354" y="1724279"/>
            <a:ext cx="4217670" cy="927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solidFill>
                  <a:srgbClr val="000099"/>
                </a:solidFill>
                <a:latin typeface="Microsoft YaHei"/>
                <a:cs typeface="Microsoft YaHei"/>
              </a:rPr>
              <a:t>−</a:t>
            </a:r>
            <a:r>
              <a:rPr sz="2400" spc="-5" dirty="0">
                <a:latin typeface="SimSun"/>
                <a:cs typeface="SimSun"/>
              </a:rPr>
              <a:t>关注当地指导线</a:t>
            </a:r>
            <a:endParaRPr sz="24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5" dirty="0">
                <a:solidFill>
                  <a:srgbClr val="000099"/>
                </a:solidFill>
                <a:latin typeface="Microsoft YaHei"/>
                <a:cs typeface="Microsoft YaHei"/>
              </a:rPr>
              <a:t>−</a:t>
            </a:r>
            <a:r>
              <a:rPr sz="2400" spc="-5" dirty="0">
                <a:latin typeface="SimSun"/>
                <a:cs typeface="SimSun"/>
              </a:rPr>
              <a:t>关注人员专业水平与市场对比</a:t>
            </a:r>
            <a:endParaRPr sz="2400">
              <a:latin typeface="SimSun"/>
              <a:cs typeface="SimSun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02154" y="93853"/>
            <a:ext cx="3698240" cy="534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205"/>
              </a:lnSpc>
            </a:pPr>
            <a:r>
              <a:rPr spc="10" dirty="0"/>
              <a:t>优化薪酬激励模式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2437" y="1773808"/>
          <a:ext cx="6176962" cy="18959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0732"/>
                <a:gridCol w="1367028"/>
                <a:gridCol w="3779202"/>
              </a:tblGrid>
              <a:tr h="320039">
                <a:tc>
                  <a:txBody>
                    <a:bodyPr/>
                    <a:lstStyle/>
                    <a:p>
                      <a:pPr marL="271780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14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要素项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378460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14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影响因素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55244" algn="ctr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14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计算逻辑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solidFill>
                      <a:srgbClr val="4F81BC"/>
                    </a:solidFill>
                  </a:tcPr>
                </a:tc>
              </a:tr>
              <a:tr h="2514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固定工资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889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个人岗位类型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588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根据对业绩责任不同设计不同的固定浮动薪酬比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个人奖金基数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889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年薪总额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588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以市场薪酬对比设计年薪总额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029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年度公司净利润</a:t>
                      </a:r>
                      <a:endParaRPr sz="1100">
                        <a:latin typeface="SimSun"/>
                        <a:cs typeface="SimSu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达成比例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48895">
                        <a:lnSpc>
                          <a:spcPct val="100000"/>
                        </a:lnSpc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公司年度净利润指标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588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根据董事会下达的年度利润数为基数，实际完成/年度利润基</a:t>
                      </a:r>
                      <a:endParaRPr sz="1100">
                        <a:latin typeface="SimSun"/>
                        <a:cs typeface="SimSun"/>
                      </a:endParaRPr>
                    </a:p>
                    <a:p>
                      <a:pPr marL="55880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数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51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考核系数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8895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个人年度考核结果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5880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按照A/B/C/D四个维度进行评价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49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福利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8895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福利政策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5880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根据2013及公司业绩实现设计福利政策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417068" y="1027938"/>
            <a:ext cx="5613400" cy="6102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5" dirty="0">
                <a:latin typeface="SimSun"/>
                <a:cs typeface="SimSun"/>
              </a:rPr>
              <a:t>应发工资=固定工资+年度奖金+福利+长期激励</a:t>
            </a:r>
            <a:endParaRPr sz="16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960"/>
              </a:spcBef>
            </a:pPr>
            <a:r>
              <a:rPr sz="1600" spc="-5" dirty="0">
                <a:latin typeface="SimSun"/>
                <a:cs typeface="SimSun"/>
              </a:rPr>
              <a:t>年度奖金=个人奖金基数×年度公司净利润达成比例×考核系数</a:t>
            </a:r>
            <a:endParaRPr sz="1600">
              <a:latin typeface="SimSun"/>
              <a:cs typeface="SimSu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59740" y="3864254"/>
            <a:ext cx="4598670" cy="10972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latin typeface="SimSun"/>
                <a:cs typeface="SimSun"/>
              </a:rPr>
              <a:t>备注：</a:t>
            </a:r>
            <a:endParaRPr sz="1800">
              <a:latin typeface="SimSun"/>
              <a:cs typeface="SimSun"/>
            </a:endParaRPr>
          </a:p>
          <a:p>
            <a:pPr marL="12700" marR="5080">
              <a:lnSpc>
                <a:spcPct val="150000"/>
              </a:lnSpc>
            </a:pPr>
            <a:r>
              <a:rPr sz="1800" dirty="0">
                <a:latin typeface="SimSun"/>
                <a:cs typeface="SimSun"/>
              </a:rPr>
              <a:t>实发奖金=应发奖金-个人得税-其他扣款  员工实发奖金需要扣除其个人承担</a:t>
            </a:r>
            <a:r>
              <a:rPr sz="1800" spc="5" dirty="0">
                <a:latin typeface="SimSun"/>
                <a:cs typeface="SimSun"/>
              </a:rPr>
              <a:t>的</a:t>
            </a:r>
            <a:r>
              <a:rPr sz="1800" dirty="0">
                <a:latin typeface="SimSun"/>
                <a:cs typeface="SimSun"/>
              </a:rPr>
              <a:t>个人得税</a:t>
            </a:r>
            <a:endParaRPr sz="1800">
              <a:latin typeface="SimSun"/>
              <a:cs typeface="SimSun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>
                <a:solidFill>
                  <a:srgbClr val="4D4D4D"/>
                </a:solidFill>
              </a:rPr>
              <a:t>年薪制方案设计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378426"/>
              </p:ext>
            </p:extLst>
          </p:nvPr>
        </p:nvGraphicFramePr>
        <p:xfrm>
          <a:off x="6019800" y="1123950"/>
          <a:ext cx="1905000" cy="35368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94562"/>
                <a:gridCol w="710438"/>
              </a:tblGrid>
              <a:tr h="267842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sz="1100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岗位</a:t>
                      </a:r>
                      <a:endParaRPr sz="11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501633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sz="1100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固浮比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501633"/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sz="1100" dirty="0">
                          <a:latin typeface="Microsoft YaHei"/>
                          <a:cs typeface="Microsoft YaHei"/>
                        </a:rPr>
                        <a:t>研发生产副总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sz="1100" spc="-5" dirty="0">
                          <a:latin typeface="Microsoft YaHei"/>
                          <a:cs typeface="Microsoft YaHei"/>
                        </a:rPr>
                        <a:t>6:4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sz="1100" dirty="0">
                          <a:latin typeface="Microsoft YaHei"/>
                          <a:cs typeface="Microsoft YaHei"/>
                        </a:rPr>
                        <a:t>销售副总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sz="1100" spc="-5" dirty="0">
                          <a:latin typeface="Microsoft YaHei"/>
                          <a:cs typeface="Microsoft YaHei"/>
                        </a:rPr>
                        <a:t>4:6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sz="1100" dirty="0">
                          <a:latin typeface="Microsoft YaHei"/>
                          <a:cs typeface="Microsoft YaHei"/>
                        </a:rPr>
                        <a:t>品牌副总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sz="1100" spc="-5" dirty="0">
                          <a:latin typeface="Microsoft YaHei"/>
                          <a:cs typeface="Microsoft YaHei"/>
                        </a:rPr>
                        <a:t>5:5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1459"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100" dirty="0">
                          <a:latin typeface="Microsoft YaHei"/>
                          <a:cs typeface="Microsoft YaHei"/>
                        </a:rPr>
                        <a:t>企管副总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100" spc="-5" dirty="0">
                          <a:latin typeface="Microsoft YaHei"/>
                          <a:cs typeface="Microsoft YaHei"/>
                        </a:rPr>
                        <a:t>6:4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100" dirty="0">
                          <a:latin typeface="Microsoft YaHei"/>
                          <a:cs typeface="Microsoft YaHei"/>
                        </a:rPr>
                        <a:t>财务总监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100" spc="-5" dirty="0">
                          <a:latin typeface="Microsoft YaHei"/>
                          <a:cs typeface="Microsoft YaHei"/>
                        </a:rPr>
                        <a:t>7:3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1459"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100" dirty="0">
                          <a:latin typeface="Microsoft YaHei"/>
                          <a:cs typeface="Microsoft YaHei"/>
                        </a:rPr>
                        <a:t>客服总监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100" spc="-5" dirty="0">
                          <a:latin typeface="Microsoft YaHei"/>
                          <a:cs typeface="Microsoft YaHei"/>
                        </a:rPr>
                        <a:t>7:3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100" dirty="0">
                          <a:latin typeface="Microsoft YaHei"/>
                          <a:cs typeface="Microsoft YaHei"/>
                        </a:rPr>
                        <a:t>人资总监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100" spc="-5" dirty="0">
                          <a:latin typeface="Microsoft YaHei"/>
                          <a:cs typeface="Microsoft YaHei"/>
                        </a:rPr>
                        <a:t>8:2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1459"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100" dirty="0">
                          <a:latin typeface="Microsoft YaHei"/>
                          <a:cs typeface="Microsoft YaHei"/>
                        </a:rPr>
                        <a:t>电商销售总监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100" spc="-5" dirty="0">
                          <a:latin typeface="Microsoft YaHei"/>
                          <a:cs typeface="Microsoft YaHei"/>
                        </a:rPr>
                        <a:t>5:5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100" dirty="0">
                          <a:latin typeface="Microsoft YaHei"/>
                          <a:cs typeface="Microsoft YaHei"/>
                        </a:rPr>
                        <a:t>行政总监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100" spc="-5" dirty="0">
                          <a:latin typeface="Microsoft YaHei"/>
                          <a:cs typeface="Microsoft YaHei"/>
                        </a:rPr>
                        <a:t>8:2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1510"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100" dirty="0">
                          <a:latin typeface="Microsoft YaHei"/>
                          <a:cs typeface="Microsoft YaHei"/>
                        </a:rPr>
                        <a:t>实体销售总监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100" spc="-5" dirty="0">
                          <a:latin typeface="Microsoft YaHei"/>
                          <a:cs typeface="Microsoft YaHei"/>
                        </a:rPr>
                        <a:t>5:5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100" dirty="0">
                          <a:latin typeface="Microsoft YaHei"/>
                          <a:cs typeface="Microsoft YaHei"/>
                        </a:rPr>
                        <a:t>信息副总监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100" spc="-5" dirty="0">
                          <a:latin typeface="Microsoft YaHei"/>
                          <a:cs typeface="Microsoft YaHei"/>
                        </a:rPr>
                        <a:t>8:2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100" spc="5" dirty="0">
                          <a:latin typeface="Microsoft YaHei"/>
                          <a:cs typeface="Microsoft YaHei"/>
                        </a:rPr>
                        <a:t>研发副总监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100" spc="-5" dirty="0">
                          <a:latin typeface="Microsoft YaHei"/>
                          <a:cs typeface="Microsoft YaHei"/>
                        </a:rPr>
                        <a:t>7:3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1459"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1100" dirty="0">
                          <a:latin typeface="Microsoft YaHei"/>
                          <a:cs typeface="Microsoft YaHei"/>
                        </a:rPr>
                        <a:t>实体市场副总监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1100" spc="-5" dirty="0">
                          <a:latin typeface="Microsoft YaHei"/>
                          <a:cs typeface="Microsoft YaHei"/>
                        </a:rPr>
                        <a:t>6:3</a:t>
                      </a:r>
                      <a:endParaRPr sz="11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3063" rIns="0" bIns="0" rtlCol="0">
            <a:spAutoFit/>
          </a:bodyPr>
          <a:lstStyle/>
          <a:p>
            <a:pPr marL="27940">
              <a:lnSpc>
                <a:spcPct val="100000"/>
              </a:lnSpc>
            </a:pPr>
            <a:r>
              <a:rPr sz="2000" dirty="0">
                <a:latin typeface="Arial"/>
                <a:cs typeface="Arial"/>
              </a:rPr>
              <a:t>•</a:t>
            </a:r>
            <a:r>
              <a:rPr sz="2000" dirty="0"/>
              <a:t>薪酬总额与市场对接</a:t>
            </a:r>
            <a:endParaRPr sz="2000">
              <a:latin typeface="Arial"/>
              <a:cs typeface="Arial"/>
            </a:endParaRPr>
          </a:p>
          <a:p>
            <a:pPr marL="27940">
              <a:lnSpc>
                <a:spcPct val="100000"/>
              </a:lnSpc>
              <a:spcBef>
                <a:spcPts val="1200"/>
              </a:spcBef>
            </a:pPr>
            <a:r>
              <a:rPr sz="2000" spc="-5" dirty="0">
                <a:latin typeface="Arial"/>
                <a:cs typeface="Arial"/>
              </a:rPr>
              <a:t>•</a:t>
            </a:r>
            <a:r>
              <a:rPr sz="2000" spc="-5" dirty="0"/>
              <a:t>薪酬总额与公司业绩挂钩</a:t>
            </a:r>
            <a:endParaRPr sz="2000">
              <a:latin typeface="Arial"/>
              <a:cs typeface="Arial"/>
            </a:endParaRPr>
          </a:p>
          <a:p>
            <a:pPr marL="27940">
              <a:lnSpc>
                <a:spcPct val="100000"/>
              </a:lnSpc>
              <a:spcBef>
                <a:spcPts val="1200"/>
              </a:spcBef>
            </a:pPr>
            <a:r>
              <a:rPr sz="2000" dirty="0">
                <a:latin typeface="Arial"/>
                <a:cs typeface="Arial"/>
              </a:rPr>
              <a:t>•</a:t>
            </a:r>
            <a:r>
              <a:rPr sz="2000" dirty="0"/>
              <a:t>不同岗位固定/浮动比不同</a:t>
            </a:r>
            <a:endParaRPr sz="2000">
              <a:latin typeface="Arial"/>
              <a:cs typeface="Arial"/>
            </a:endParaRPr>
          </a:p>
          <a:p>
            <a:pPr marL="27940">
              <a:lnSpc>
                <a:spcPct val="100000"/>
              </a:lnSpc>
              <a:spcBef>
                <a:spcPts val="1200"/>
              </a:spcBef>
            </a:pPr>
            <a:r>
              <a:rPr sz="2000" spc="-5" dirty="0">
                <a:latin typeface="Arial"/>
                <a:cs typeface="Arial"/>
              </a:rPr>
              <a:t>•</a:t>
            </a:r>
            <a:r>
              <a:rPr sz="2000" spc="-5" dirty="0"/>
              <a:t>奖金发放与公司纯利实现指标挂钩</a:t>
            </a:r>
            <a:endParaRPr sz="2000">
              <a:latin typeface="Arial"/>
              <a:cs typeface="Arial"/>
            </a:endParaRPr>
          </a:p>
          <a:p>
            <a:pPr marL="27940">
              <a:lnSpc>
                <a:spcPct val="100000"/>
              </a:lnSpc>
              <a:spcBef>
                <a:spcPts val="1200"/>
              </a:spcBef>
            </a:pPr>
            <a:r>
              <a:rPr sz="2000" spc="-5" dirty="0">
                <a:latin typeface="Arial"/>
                <a:cs typeface="Arial"/>
              </a:rPr>
              <a:t>•</a:t>
            </a:r>
            <a:r>
              <a:rPr sz="2000" spc="-5" dirty="0"/>
              <a:t>个人奖金发放与考核指标挂钩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设计浮动薪酬预算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74134" y="1299718"/>
            <a:ext cx="3112135" cy="164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000"/>
              </a:lnSpc>
            </a:pPr>
            <a:r>
              <a:rPr sz="1800" dirty="0">
                <a:latin typeface="SimSun"/>
                <a:cs typeface="SimSun"/>
              </a:rPr>
              <a:t>测算奖金与收入/毛利逻辑关系  </a:t>
            </a:r>
            <a:r>
              <a:rPr sz="1800" dirty="0" err="1">
                <a:latin typeface="SimSun"/>
                <a:cs typeface="SimSun"/>
              </a:rPr>
              <a:t>评估浮动薪酬激励效果</a:t>
            </a:r>
            <a:r>
              <a:rPr sz="1800" dirty="0">
                <a:latin typeface="SimSun"/>
                <a:cs typeface="SimSun"/>
              </a:rPr>
              <a:t>  </a:t>
            </a:r>
            <a:endParaRPr lang="en-US" sz="1800" dirty="0" smtClean="0">
              <a:latin typeface="SimSun"/>
              <a:cs typeface="SimSun"/>
            </a:endParaRPr>
          </a:p>
          <a:p>
            <a:pPr marL="12700" marR="5080">
              <a:lnSpc>
                <a:spcPct val="150000"/>
              </a:lnSpc>
            </a:pPr>
            <a:r>
              <a:rPr sz="1800" dirty="0" err="1" smtClean="0">
                <a:latin typeface="SimSun"/>
                <a:cs typeface="SimSun"/>
              </a:rPr>
              <a:t>评估下一年度新产品上线计划</a:t>
            </a:r>
            <a:r>
              <a:rPr sz="1800" dirty="0" smtClean="0">
                <a:latin typeface="SimSun"/>
                <a:cs typeface="SimSun"/>
              </a:rPr>
              <a:t>  </a:t>
            </a:r>
            <a:r>
              <a:rPr sz="1800" dirty="0">
                <a:latin typeface="SimSun"/>
                <a:cs typeface="SimSun"/>
              </a:rPr>
              <a:t>设计浮动薪酬预算</a:t>
            </a:r>
          </a:p>
        </p:txBody>
      </p:sp>
      <p:sp>
        <p:nvSpPr>
          <p:cNvPr id="5" name="object 5"/>
          <p:cNvSpPr/>
          <p:nvPr/>
        </p:nvSpPr>
        <p:spPr>
          <a:xfrm>
            <a:off x="0" y="3559962"/>
            <a:ext cx="3203194" cy="85368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37743" y="1275588"/>
            <a:ext cx="3003804" cy="30129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16738" y="1471675"/>
            <a:ext cx="2846959" cy="273956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29539" y="1676400"/>
            <a:ext cx="2420035" cy="23288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29539" y="1676400"/>
            <a:ext cx="2420620" cy="2329180"/>
          </a:xfrm>
          <a:custGeom>
            <a:avLst/>
            <a:gdLst/>
            <a:ahLst/>
            <a:cxnLst/>
            <a:rect l="l" t="t" r="r" b="b"/>
            <a:pathLst>
              <a:path w="2420620" h="2329179">
                <a:moveTo>
                  <a:pt x="0" y="1164463"/>
                </a:moveTo>
                <a:lnTo>
                  <a:pt x="960" y="1117628"/>
                </a:lnTo>
                <a:lnTo>
                  <a:pt x="3819" y="1071262"/>
                </a:lnTo>
                <a:lnTo>
                  <a:pt x="8538" y="1025401"/>
                </a:lnTo>
                <a:lnTo>
                  <a:pt x="15083" y="980079"/>
                </a:lnTo>
                <a:lnTo>
                  <a:pt x="23417" y="935330"/>
                </a:lnTo>
                <a:lnTo>
                  <a:pt x="33504" y="891191"/>
                </a:lnTo>
                <a:lnTo>
                  <a:pt x="45308" y="847694"/>
                </a:lnTo>
                <a:lnTo>
                  <a:pt x="58793" y="804876"/>
                </a:lnTo>
                <a:lnTo>
                  <a:pt x="73921" y="762771"/>
                </a:lnTo>
                <a:lnTo>
                  <a:pt x="90659" y="721414"/>
                </a:lnTo>
                <a:lnTo>
                  <a:pt x="108968" y="680839"/>
                </a:lnTo>
                <a:lnTo>
                  <a:pt x="128813" y="641082"/>
                </a:lnTo>
                <a:lnTo>
                  <a:pt x="150158" y="602176"/>
                </a:lnTo>
                <a:lnTo>
                  <a:pt x="172967" y="564158"/>
                </a:lnTo>
                <a:lnTo>
                  <a:pt x="197204" y="527061"/>
                </a:lnTo>
                <a:lnTo>
                  <a:pt x="222831" y="490921"/>
                </a:lnTo>
                <a:lnTo>
                  <a:pt x="249815" y="455772"/>
                </a:lnTo>
                <a:lnTo>
                  <a:pt x="278117" y="421649"/>
                </a:lnTo>
                <a:lnTo>
                  <a:pt x="307702" y="388586"/>
                </a:lnTo>
                <a:lnTo>
                  <a:pt x="338534" y="356620"/>
                </a:lnTo>
                <a:lnTo>
                  <a:pt x="370576" y="325783"/>
                </a:lnTo>
                <a:lnTo>
                  <a:pt x="403793" y="296112"/>
                </a:lnTo>
                <a:lnTo>
                  <a:pt x="438148" y="267641"/>
                </a:lnTo>
                <a:lnTo>
                  <a:pt x="473606" y="240404"/>
                </a:lnTo>
                <a:lnTo>
                  <a:pt x="510129" y="214437"/>
                </a:lnTo>
                <a:lnTo>
                  <a:pt x="547682" y="189775"/>
                </a:lnTo>
                <a:lnTo>
                  <a:pt x="586229" y="166451"/>
                </a:lnTo>
                <a:lnTo>
                  <a:pt x="625734" y="144501"/>
                </a:lnTo>
                <a:lnTo>
                  <a:pt x="666160" y="123960"/>
                </a:lnTo>
                <a:lnTo>
                  <a:pt x="707471" y="104862"/>
                </a:lnTo>
                <a:lnTo>
                  <a:pt x="749631" y="87243"/>
                </a:lnTo>
                <a:lnTo>
                  <a:pt x="792604" y="71136"/>
                </a:lnTo>
                <a:lnTo>
                  <a:pt x="836354" y="56577"/>
                </a:lnTo>
                <a:lnTo>
                  <a:pt x="880845" y="43601"/>
                </a:lnTo>
                <a:lnTo>
                  <a:pt x="926040" y="32242"/>
                </a:lnTo>
                <a:lnTo>
                  <a:pt x="971903" y="22535"/>
                </a:lnTo>
                <a:lnTo>
                  <a:pt x="1018399" y="14515"/>
                </a:lnTo>
                <a:lnTo>
                  <a:pt x="1065490" y="8217"/>
                </a:lnTo>
                <a:lnTo>
                  <a:pt x="1113142" y="3675"/>
                </a:lnTo>
                <a:lnTo>
                  <a:pt x="1161317" y="924"/>
                </a:lnTo>
                <a:lnTo>
                  <a:pt x="1209979" y="0"/>
                </a:lnTo>
                <a:lnTo>
                  <a:pt x="1258646" y="924"/>
                </a:lnTo>
                <a:lnTo>
                  <a:pt x="1306824" y="3675"/>
                </a:lnTo>
                <a:lnTo>
                  <a:pt x="1354479" y="8217"/>
                </a:lnTo>
                <a:lnTo>
                  <a:pt x="1401574" y="14515"/>
                </a:lnTo>
                <a:lnTo>
                  <a:pt x="1448073" y="22535"/>
                </a:lnTo>
                <a:lnTo>
                  <a:pt x="1493940" y="32242"/>
                </a:lnTo>
                <a:lnTo>
                  <a:pt x="1539138" y="43601"/>
                </a:lnTo>
                <a:lnTo>
                  <a:pt x="1583631" y="56577"/>
                </a:lnTo>
                <a:lnTo>
                  <a:pt x="1627384" y="71136"/>
                </a:lnTo>
                <a:lnTo>
                  <a:pt x="1670360" y="87243"/>
                </a:lnTo>
                <a:lnTo>
                  <a:pt x="1712523" y="104862"/>
                </a:lnTo>
                <a:lnTo>
                  <a:pt x="1753837" y="123960"/>
                </a:lnTo>
                <a:lnTo>
                  <a:pt x="1794266" y="144501"/>
                </a:lnTo>
                <a:lnTo>
                  <a:pt x="1833773" y="166451"/>
                </a:lnTo>
                <a:lnTo>
                  <a:pt x="1872322" y="189775"/>
                </a:lnTo>
                <a:lnTo>
                  <a:pt x="1909878" y="214437"/>
                </a:lnTo>
                <a:lnTo>
                  <a:pt x="1946403" y="240404"/>
                </a:lnTo>
                <a:lnTo>
                  <a:pt x="1981863" y="267641"/>
                </a:lnTo>
                <a:lnTo>
                  <a:pt x="2016220" y="296112"/>
                </a:lnTo>
                <a:lnTo>
                  <a:pt x="2049439" y="325783"/>
                </a:lnTo>
                <a:lnTo>
                  <a:pt x="2081483" y="356620"/>
                </a:lnTo>
                <a:lnTo>
                  <a:pt x="2112317" y="388586"/>
                </a:lnTo>
                <a:lnTo>
                  <a:pt x="2141903" y="421649"/>
                </a:lnTo>
                <a:lnTo>
                  <a:pt x="2170207" y="455772"/>
                </a:lnTo>
                <a:lnTo>
                  <a:pt x="2197192" y="490921"/>
                </a:lnTo>
                <a:lnTo>
                  <a:pt x="2222821" y="527061"/>
                </a:lnTo>
                <a:lnTo>
                  <a:pt x="2247059" y="564158"/>
                </a:lnTo>
                <a:lnTo>
                  <a:pt x="2269869" y="602176"/>
                </a:lnTo>
                <a:lnTo>
                  <a:pt x="2291215" y="641082"/>
                </a:lnTo>
                <a:lnTo>
                  <a:pt x="2311061" y="680839"/>
                </a:lnTo>
                <a:lnTo>
                  <a:pt x="2329372" y="721414"/>
                </a:lnTo>
                <a:lnTo>
                  <a:pt x="2346110" y="762771"/>
                </a:lnTo>
                <a:lnTo>
                  <a:pt x="2361239" y="804876"/>
                </a:lnTo>
                <a:lnTo>
                  <a:pt x="2374724" y="847694"/>
                </a:lnTo>
                <a:lnTo>
                  <a:pt x="2386529" y="891191"/>
                </a:lnTo>
                <a:lnTo>
                  <a:pt x="2396616" y="935330"/>
                </a:lnTo>
                <a:lnTo>
                  <a:pt x="2404951" y="980079"/>
                </a:lnTo>
                <a:lnTo>
                  <a:pt x="2411496" y="1025401"/>
                </a:lnTo>
                <a:lnTo>
                  <a:pt x="2416216" y="1071262"/>
                </a:lnTo>
                <a:lnTo>
                  <a:pt x="2419074" y="1117628"/>
                </a:lnTo>
                <a:lnTo>
                  <a:pt x="2420035" y="1164463"/>
                </a:lnTo>
                <a:lnTo>
                  <a:pt x="2419074" y="1211297"/>
                </a:lnTo>
                <a:lnTo>
                  <a:pt x="2416216" y="1257663"/>
                </a:lnTo>
                <a:lnTo>
                  <a:pt x="2411496" y="1303523"/>
                </a:lnTo>
                <a:lnTo>
                  <a:pt x="2404951" y="1348845"/>
                </a:lnTo>
                <a:lnTo>
                  <a:pt x="2396616" y="1393592"/>
                </a:lnTo>
                <a:lnTo>
                  <a:pt x="2386529" y="1437731"/>
                </a:lnTo>
                <a:lnTo>
                  <a:pt x="2374724" y="1481226"/>
                </a:lnTo>
                <a:lnTo>
                  <a:pt x="2361239" y="1524042"/>
                </a:lnTo>
                <a:lnTo>
                  <a:pt x="2346110" y="1566146"/>
                </a:lnTo>
                <a:lnTo>
                  <a:pt x="2329372" y="1607502"/>
                </a:lnTo>
                <a:lnTo>
                  <a:pt x="2311061" y="1648075"/>
                </a:lnTo>
                <a:lnTo>
                  <a:pt x="2291215" y="1687830"/>
                </a:lnTo>
                <a:lnTo>
                  <a:pt x="2269869" y="1726734"/>
                </a:lnTo>
                <a:lnTo>
                  <a:pt x="2247059" y="1764750"/>
                </a:lnTo>
                <a:lnTo>
                  <a:pt x="2222821" y="1801845"/>
                </a:lnTo>
                <a:lnTo>
                  <a:pt x="2197192" y="1837983"/>
                </a:lnTo>
                <a:lnTo>
                  <a:pt x="2170207" y="1873130"/>
                </a:lnTo>
                <a:lnTo>
                  <a:pt x="2141903" y="1907250"/>
                </a:lnTo>
                <a:lnTo>
                  <a:pt x="2112317" y="1940310"/>
                </a:lnTo>
                <a:lnTo>
                  <a:pt x="2081483" y="1972275"/>
                </a:lnTo>
                <a:lnTo>
                  <a:pt x="2049439" y="2003109"/>
                </a:lnTo>
                <a:lnTo>
                  <a:pt x="2016220" y="2032778"/>
                </a:lnTo>
                <a:lnTo>
                  <a:pt x="1981863" y="2061247"/>
                </a:lnTo>
                <a:lnTo>
                  <a:pt x="1946403" y="2088481"/>
                </a:lnTo>
                <a:lnTo>
                  <a:pt x="1909878" y="2114446"/>
                </a:lnTo>
                <a:lnTo>
                  <a:pt x="1872322" y="2139106"/>
                </a:lnTo>
                <a:lnTo>
                  <a:pt x="1833773" y="2162428"/>
                </a:lnTo>
                <a:lnTo>
                  <a:pt x="1794266" y="2184375"/>
                </a:lnTo>
                <a:lnTo>
                  <a:pt x="1753837" y="2204915"/>
                </a:lnTo>
                <a:lnTo>
                  <a:pt x="1712523" y="2224011"/>
                </a:lnTo>
                <a:lnTo>
                  <a:pt x="1670360" y="2241628"/>
                </a:lnTo>
                <a:lnTo>
                  <a:pt x="1627384" y="2257733"/>
                </a:lnTo>
                <a:lnTo>
                  <a:pt x="1583631" y="2272291"/>
                </a:lnTo>
                <a:lnTo>
                  <a:pt x="1539138" y="2285266"/>
                </a:lnTo>
                <a:lnTo>
                  <a:pt x="1493940" y="2296623"/>
                </a:lnTo>
                <a:lnTo>
                  <a:pt x="1448073" y="2306329"/>
                </a:lnTo>
                <a:lnTo>
                  <a:pt x="1401574" y="2314348"/>
                </a:lnTo>
                <a:lnTo>
                  <a:pt x="1354479" y="2320646"/>
                </a:lnTo>
                <a:lnTo>
                  <a:pt x="1306824" y="2325187"/>
                </a:lnTo>
                <a:lnTo>
                  <a:pt x="1258646" y="2327938"/>
                </a:lnTo>
                <a:lnTo>
                  <a:pt x="1209979" y="2328862"/>
                </a:lnTo>
                <a:lnTo>
                  <a:pt x="1161317" y="2327938"/>
                </a:lnTo>
                <a:lnTo>
                  <a:pt x="1113142" y="2325187"/>
                </a:lnTo>
                <a:lnTo>
                  <a:pt x="1065490" y="2320646"/>
                </a:lnTo>
                <a:lnTo>
                  <a:pt x="1018399" y="2314348"/>
                </a:lnTo>
                <a:lnTo>
                  <a:pt x="971903" y="2306329"/>
                </a:lnTo>
                <a:lnTo>
                  <a:pt x="926040" y="2296623"/>
                </a:lnTo>
                <a:lnTo>
                  <a:pt x="880845" y="2285266"/>
                </a:lnTo>
                <a:lnTo>
                  <a:pt x="836354" y="2272291"/>
                </a:lnTo>
                <a:lnTo>
                  <a:pt x="792604" y="2257733"/>
                </a:lnTo>
                <a:lnTo>
                  <a:pt x="749631" y="2241628"/>
                </a:lnTo>
                <a:lnTo>
                  <a:pt x="707471" y="2224011"/>
                </a:lnTo>
                <a:lnTo>
                  <a:pt x="666160" y="2204915"/>
                </a:lnTo>
                <a:lnTo>
                  <a:pt x="625734" y="2184375"/>
                </a:lnTo>
                <a:lnTo>
                  <a:pt x="586229" y="2162428"/>
                </a:lnTo>
                <a:lnTo>
                  <a:pt x="547682" y="2139106"/>
                </a:lnTo>
                <a:lnTo>
                  <a:pt x="510129" y="2114446"/>
                </a:lnTo>
                <a:lnTo>
                  <a:pt x="473606" y="2088481"/>
                </a:lnTo>
                <a:lnTo>
                  <a:pt x="438148" y="2061247"/>
                </a:lnTo>
                <a:lnTo>
                  <a:pt x="403793" y="2032778"/>
                </a:lnTo>
                <a:lnTo>
                  <a:pt x="370576" y="2003109"/>
                </a:lnTo>
                <a:lnTo>
                  <a:pt x="338534" y="1972275"/>
                </a:lnTo>
                <a:lnTo>
                  <a:pt x="307702" y="1940310"/>
                </a:lnTo>
                <a:lnTo>
                  <a:pt x="278117" y="1907250"/>
                </a:lnTo>
                <a:lnTo>
                  <a:pt x="249815" y="1873130"/>
                </a:lnTo>
                <a:lnTo>
                  <a:pt x="222831" y="1837983"/>
                </a:lnTo>
                <a:lnTo>
                  <a:pt x="197204" y="1801845"/>
                </a:lnTo>
                <a:lnTo>
                  <a:pt x="172967" y="1764750"/>
                </a:lnTo>
                <a:lnTo>
                  <a:pt x="150158" y="1726734"/>
                </a:lnTo>
                <a:lnTo>
                  <a:pt x="128813" y="1687830"/>
                </a:lnTo>
                <a:lnTo>
                  <a:pt x="108968" y="1648075"/>
                </a:lnTo>
                <a:lnTo>
                  <a:pt x="90659" y="1607502"/>
                </a:lnTo>
                <a:lnTo>
                  <a:pt x="73921" y="1566146"/>
                </a:lnTo>
                <a:lnTo>
                  <a:pt x="58793" y="1524042"/>
                </a:lnTo>
                <a:lnTo>
                  <a:pt x="45308" y="1481226"/>
                </a:lnTo>
                <a:lnTo>
                  <a:pt x="33504" y="1437731"/>
                </a:lnTo>
                <a:lnTo>
                  <a:pt x="23417" y="1393592"/>
                </a:lnTo>
                <a:lnTo>
                  <a:pt x="15083" y="1348845"/>
                </a:lnTo>
                <a:lnTo>
                  <a:pt x="8538" y="1303523"/>
                </a:lnTo>
                <a:lnTo>
                  <a:pt x="3819" y="1257663"/>
                </a:lnTo>
                <a:lnTo>
                  <a:pt x="960" y="1211297"/>
                </a:lnTo>
                <a:lnTo>
                  <a:pt x="0" y="1164463"/>
                </a:lnTo>
                <a:close/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79462" y="1916938"/>
            <a:ext cx="1921446" cy="184899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79462" y="1916938"/>
            <a:ext cx="1921510" cy="1849120"/>
          </a:xfrm>
          <a:custGeom>
            <a:avLst/>
            <a:gdLst/>
            <a:ahLst/>
            <a:cxnLst/>
            <a:rect l="l" t="t" r="r" b="b"/>
            <a:pathLst>
              <a:path w="1921510" h="1849120">
                <a:moveTo>
                  <a:pt x="0" y="924432"/>
                </a:moveTo>
                <a:lnTo>
                  <a:pt x="1250" y="876862"/>
                </a:lnTo>
                <a:lnTo>
                  <a:pt x="4960" y="829916"/>
                </a:lnTo>
                <a:lnTo>
                  <a:pt x="11069" y="783653"/>
                </a:lnTo>
                <a:lnTo>
                  <a:pt x="19518" y="738130"/>
                </a:lnTo>
                <a:lnTo>
                  <a:pt x="30246" y="693406"/>
                </a:lnTo>
                <a:lnTo>
                  <a:pt x="43192" y="649538"/>
                </a:lnTo>
                <a:lnTo>
                  <a:pt x="58296" y="606586"/>
                </a:lnTo>
                <a:lnTo>
                  <a:pt x="75498" y="564606"/>
                </a:lnTo>
                <a:lnTo>
                  <a:pt x="94738" y="523657"/>
                </a:lnTo>
                <a:lnTo>
                  <a:pt x="115954" y="483797"/>
                </a:lnTo>
                <a:lnTo>
                  <a:pt x="139087" y="445085"/>
                </a:lnTo>
                <a:lnTo>
                  <a:pt x="164076" y="407578"/>
                </a:lnTo>
                <a:lnTo>
                  <a:pt x="190861" y="371334"/>
                </a:lnTo>
                <a:lnTo>
                  <a:pt x="219381" y="336412"/>
                </a:lnTo>
                <a:lnTo>
                  <a:pt x="249577" y="302869"/>
                </a:lnTo>
                <a:lnTo>
                  <a:pt x="281387" y="270763"/>
                </a:lnTo>
                <a:lnTo>
                  <a:pt x="314752" y="240154"/>
                </a:lnTo>
                <a:lnTo>
                  <a:pt x="349610" y="211098"/>
                </a:lnTo>
                <a:lnTo>
                  <a:pt x="385903" y="183655"/>
                </a:lnTo>
                <a:lnTo>
                  <a:pt x="423568" y="157881"/>
                </a:lnTo>
                <a:lnTo>
                  <a:pt x="462546" y="133835"/>
                </a:lnTo>
                <a:lnTo>
                  <a:pt x="502777" y="111576"/>
                </a:lnTo>
                <a:lnTo>
                  <a:pt x="544200" y="91160"/>
                </a:lnTo>
                <a:lnTo>
                  <a:pt x="586755" y="72647"/>
                </a:lnTo>
                <a:lnTo>
                  <a:pt x="630381" y="56095"/>
                </a:lnTo>
                <a:lnTo>
                  <a:pt x="675018" y="41561"/>
                </a:lnTo>
                <a:lnTo>
                  <a:pt x="720606" y="29104"/>
                </a:lnTo>
                <a:lnTo>
                  <a:pt x="767084" y="18781"/>
                </a:lnTo>
                <a:lnTo>
                  <a:pt x="814392" y="10651"/>
                </a:lnTo>
                <a:lnTo>
                  <a:pt x="862469" y="4772"/>
                </a:lnTo>
                <a:lnTo>
                  <a:pt x="911256" y="1202"/>
                </a:lnTo>
                <a:lnTo>
                  <a:pt x="960691" y="0"/>
                </a:lnTo>
                <a:lnTo>
                  <a:pt x="1010131" y="1202"/>
                </a:lnTo>
                <a:lnTo>
                  <a:pt x="1058922" y="4772"/>
                </a:lnTo>
                <a:lnTo>
                  <a:pt x="1107004" y="10651"/>
                </a:lnTo>
                <a:lnTo>
                  <a:pt x="1154315" y="18781"/>
                </a:lnTo>
                <a:lnTo>
                  <a:pt x="1200797" y="29104"/>
                </a:lnTo>
                <a:lnTo>
                  <a:pt x="1246389" y="41561"/>
                </a:lnTo>
                <a:lnTo>
                  <a:pt x="1291029" y="56095"/>
                </a:lnTo>
                <a:lnTo>
                  <a:pt x="1334658" y="72647"/>
                </a:lnTo>
                <a:lnTo>
                  <a:pt x="1377216" y="91160"/>
                </a:lnTo>
                <a:lnTo>
                  <a:pt x="1418642" y="111576"/>
                </a:lnTo>
                <a:lnTo>
                  <a:pt x="1458875" y="133835"/>
                </a:lnTo>
                <a:lnTo>
                  <a:pt x="1497856" y="157881"/>
                </a:lnTo>
                <a:lnTo>
                  <a:pt x="1535524" y="183655"/>
                </a:lnTo>
                <a:lnTo>
                  <a:pt x="1571819" y="211098"/>
                </a:lnTo>
                <a:lnTo>
                  <a:pt x="1606679" y="240154"/>
                </a:lnTo>
                <a:lnTo>
                  <a:pt x="1640046" y="270763"/>
                </a:lnTo>
                <a:lnTo>
                  <a:pt x="1671858" y="302869"/>
                </a:lnTo>
                <a:lnTo>
                  <a:pt x="1702055" y="336412"/>
                </a:lnTo>
                <a:lnTo>
                  <a:pt x="1730577" y="371334"/>
                </a:lnTo>
                <a:lnTo>
                  <a:pt x="1757363" y="407578"/>
                </a:lnTo>
                <a:lnTo>
                  <a:pt x="1782353" y="445085"/>
                </a:lnTo>
                <a:lnTo>
                  <a:pt x="1805487" y="483797"/>
                </a:lnTo>
                <a:lnTo>
                  <a:pt x="1826704" y="523657"/>
                </a:lnTo>
                <a:lnTo>
                  <a:pt x="1845944" y="564606"/>
                </a:lnTo>
                <a:lnTo>
                  <a:pt x="1863147" y="606586"/>
                </a:lnTo>
                <a:lnTo>
                  <a:pt x="1878252" y="649538"/>
                </a:lnTo>
                <a:lnTo>
                  <a:pt x="1891199" y="693406"/>
                </a:lnTo>
                <a:lnTo>
                  <a:pt x="1901927" y="738130"/>
                </a:lnTo>
                <a:lnTo>
                  <a:pt x="1910376" y="783653"/>
                </a:lnTo>
                <a:lnTo>
                  <a:pt x="1916486" y="829916"/>
                </a:lnTo>
                <a:lnTo>
                  <a:pt x="1920196" y="876862"/>
                </a:lnTo>
                <a:lnTo>
                  <a:pt x="1921446" y="924432"/>
                </a:lnTo>
                <a:lnTo>
                  <a:pt x="1920196" y="972014"/>
                </a:lnTo>
                <a:lnTo>
                  <a:pt x="1916486" y="1018971"/>
                </a:lnTo>
                <a:lnTo>
                  <a:pt x="1910376" y="1065245"/>
                </a:lnTo>
                <a:lnTo>
                  <a:pt x="1901927" y="1110777"/>
                </a:lnTo>
                <a:lnTo>
                  <a:pt x="1891199" y="1155510"/>
                </a:lnTo>
                <a:lnTo>
                  <a:pt x="1878252" y="1199386"/>
                </a:lnTo>
                <a:lnTo>
                  <a:pt x="1863147" y="1242346"/>
                </a:lnTo>
                <a:lnTo>
                  <a:pt x="1845945" y="1284333"/>
                </a:lnTo>
                <a:lnTo>
                  <a:pt x="1826704" y="1325288"/>
                </a:lnTo>
                <a:lnTo>
                  <a:pt x="1805487" y="1365153"/>
                </a:lnTo>
                <a:lnTo>
                  <a:pt x="1782353" y="1403871"/>
                </a:lnTo>
                <a:lnTo>
                  <a:pt x="1757363" y="1441383"/>
                </a:lnTo>
                <a:lnTo>
                  <a:pt x="1730577" y="1477632"/>
                </a:lnTo>
                <a:lnTo>
                  <a:pt x="1702055" y="1512558"/>
                </a:lnTo>
                <a:lnTo>
                  <a:pt x="1671858" y="1546104"/>
                </a:lnTo>
                <a:lnTo>
                  <a:pt x="1640046" y="1578213"/>
                </a:lnTo>
                <a:lnTo>
                  <a:pt x="1606679" y="1608825"/>
                </a:lnTo>
                <a:lnTo>
                  <a:pt x="1571819" y="1637883"/>
                </a:lnTo>
                <a:lnTo>
                  <a:pt x="1535524" y="1665329"/>
                </a:lnTo>
                <a:lnTo>
                  <a:pt x="1497856" y="1691104"/>
                </a:lnTo>
                <a:lnTo>
                  <a:pt x="1458875" y="1715152"/>
                </a:lnTo>
                <a:lnTo>
                  <a:pt x="1418642" y="1737412"/>
                </a:lnTo>
                <a:lnTo>
                  <a:pt x="1377216" y="1757829"/>
                </a:lnTo>
                <a:lnTo>
                  <a:pt x="1334658" y="1776343"/>
                </a:lnTo>
                <a:lnTo>
                  <a:pt x="1291029" y="1792896"/>
                </a:lnTo>
                <a:lnTo>
                  <a:pt x="1246389" y="1807430"/>
                </a:lnTo>
                <a:lnTo>
                  <a:pt x="1200797" y="1819888"/>
                </a:lnTo>
                <a:lnTo>
                  <a:pt x="1154315" y="1830211"/>
                </a:lnTo>
                <a:lnTo>
                  <a:pt x="1107004" y="1838341"/>
                </a:lnTo>
                <a:lnTo>
                  <a:pt x="1058922" y="1844220"/>
                </a:lnTo>
                <a:lnTo>
                  <a:pt x="1010131" y="1847790"/>
                </a:lnTo>
                <a:lnTo>
                  <a:pt x="960691" y="1848993"/>
                </a:lnTo>
                <a:lnTo>
                  <a:pt x="911256" y="1847790"/>
                </a:lnTo>
                <a:lnTo>
                  <a:pt x="862469" y="1844220"/>
                </a:lnTo>
                <a:lnTo>
                  <a:pt x="814392" y="1838341"/>
                </a:lnTo>
                <a:lnTo>
                  <a:pt x="767084" y="1830211"/>
                </a:lnTo>
                <a:lnTo>
                  <a:pt x="720606" y="1819888"/>
                </a:lnTo>
                <a:lnTo>
                  <a:pt x="675018" y="1807430"/>
                </a:lnTo>
                <a:lnTo>
                  <a:pt x="630381" y="1792896"/>
                </a:lnTo>
                <a:lnTo>
                  <a:pt x="586755" y="1776343"/>
                </a:lnTo>
                <a:lnTo>
                  <a:pt x="544200" y="1757829"/>
                </a:lnTo>
                <a:lnTo>
                  <a:pt x="502777" y="1737412"/>
                </a:lnTo>
                <a:lnTo>
                  <a:pt x="462546" y="1715152"/>
                </a:lnTo>
                <a:lnTo>
                  <a:pt x="423568" y="1691104"/>
                </a:lnTo>
                <a:lnTo>
                  <a:pt x="385903" y="1665329"/>
                </a:lnTo>
                <a:lnTo>
                  <a:pt x="349610" y="1637883"/>
                </a:lnTo>
                <a:lnTo>
                  <a:pt x="314752" y="1608825"/>
                </a:lnTo>
                <a:lnTo>
                  <a:pt x="281387" y="1578213"/>
                </a:lnTo>
                <a:lnTo>
                  <a:pt x="249577" y="1546104"/>
                </a:lnTo>
                <a:lnTo>
                  <a:pt x="219381" y="1512558"/>
                </a:lnTo>
                <a:lnTo>
                  <a:pt x="190861" y="1477632"/>
                </a:lnTo>
                <a:lnTo>
                  <a:pt x="164076" y="1441383"/>
                </a:lnTo>
                <a:lnTo>
                  <a:pt x="139087" y="1403871"/>
                </a:lnTo>
                <a:lnTo>
                  <a:pt x="115954" y="1365153"/>
                </a:lnTo>
                <a:lnTo>
                  <a:pt x="94738" y="1325288"/>
                </a:lnTo>
                <a:lnTo>
                  <a:pt x="75498" y="1284333"/>
                </a:lnTo>
                <a:lnTo>
                  <a:pt x="58296" y="1242346"/>
                </a:lnTo>
                <a:lnTo>
                  <a:pt x="43192" y="1199386"/>
                </a:lnTo>
                <a:lnTo>
                  <a:pt x="30246" y="1155510"/>
                </a:lnTo>
                <a:lnTo>
                  <a:pt x="19518" y="1110777"/>
                </a:lnTo>
                <a:lnTo>
                  <a:pt x="11069" y="1065245"/>
                </a:lnTo>
                <a:lnTo>
                  <a:pt x="4960" y="1018971"/>
                </a:lnTo>
                <a:lnTo>
                  <a:pt x="1250" y="972014"/>
                </a:lnTo>
                <a:lnTo>
                  <a:pt x="0" y="924432"/>
                </a:lnTo>
                <a:close/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19492" y="2147823"/>
            <a:ext cx="1440116" cy="138595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19492" y="2147823"/>
            <a:ext cx="1440180" cy="1386205"/>
          </a:xfrm>
          <a:custGeom>
            <a:avLst/>
            <a:gdLst/>
            <a:ahLst/>
            <a:cxnLst/>
            <a:rect l="l" t="t" r="r" b="b"/>
            <a:pathLst>
              <a:path w="1440180" h="1386204">
                <a:moveTo>
                  <a:pt x="0" y="693038"/>
                </a:moveTo>
                <a:lnTo>
                  <a:pt x="1661" y="645586"/>
                </a:lnTo>
                <a:lnTo>
                  <a:pt x="6573" y="598992"/>
                </a:lnTo>
                <a:lnTo>
                  <a:pt x="14629" y="553360"/>
                </a:lnTo>
                <a:lnTo>
                  <a:pt x="25721" y="508793"/>
                </a:lnTo>
                <a:lnTo>
                  <a:pt x="39743" y="465394"/>
                </a:lnTo>
                <a:lnTo>
                  <a:pt x="56586" y="423267"/>
                </a:lnTo>
                <a:lnTo>
                  <a:pt x="76144" y="382514"/>
                </a:lnTo>
                <a:lnTo>
                  <a:pt x="98309" y="343238"/>
                </a:lnTo>
                <a:lnTo>
                  <a:pt x="122975" y="305544"/>
                </a:lnTo>
                <a:lnTo>
                  <a:pt x="150033" y="269533"/>
                </a:lnTo>
                <a:lnTo>
                  <a:pt x="179377" y="235310"/>
                </a:lnTo>
                <a:lnTo>
                  <a:pt x="210899" y="202977"/>
                </a:lnTo>
                <a:lnTo>
                  <a:pt x="244492" y="172638"/>
                </a:lnTo>
                <a:lnTo>
                  <a:pt x="280049" y="144396"/>
                </a:lnTo>
                <a:lnTo>
                  <a:pt x="317462" y="118354"/>
                </a:lnTo>
                <a:lnTo>
                  <a:pt x="356625" y="94615"/>
                </a:lnTo>
                <a:lnTo>
                  <a:pt x="397429" y="73282"/>
                </a:lnTo>
                <a:lnTo>
                  <a:pt x="439769" y="54459"/>
                </a:lnTo>
                <a:lnTo>
                  <a:pt x="483535" y="38248"/>
                </a:lnTo>
                <a:lnTo>
                  <a:pt x="528622" y="24754"/>
                </a:lnTo>
                <a:lnTo>
                  <a:pt x="574922" y="14079"/>
                </a:lnTo>
                <a:lnTo>
                  <a:pt x="622327" y="6326"/>
                </a:lnTo>
                <a:lnTo>
                  <a:pt x="670731" y="1598"/>
                </a:lnTo>
                <a:lnTo>
                  <a:pt x="720026" y="0"/>
                </a:lnTo>
                <a:lnTo>
                  <a:pt x="769336" y="1613"/>
                </a:lnTo>
                <a:lnTo>
                  <a:pt x="817752" y="6352"/>
                </a:lnTo>
                <a:lnTo>
                  <a:pt x="865169" y="14115"/>
                </a:lnTo>
                <a:lnTo>
                  <a:pt x="911479" y="24798"/>
                </a:lnTo>
                <a:lnTo>
                  <a:pt x="956573" y="38298"/>
                </a:lnTo>
                <a:lnTo>
                  <a:pt x="1000347" y="54512"/>
                </a:lnTo>
                <a:lnTo>
                  <a:pt x="1042691" y="73338"/>
                </a:lnTo>
                <a:lnTo>
                  <a:pt x="1083500" y="94671"/>
                </a:lnTo>
                <a:lnTo>
                  <a:pt x="1122666" y="118409"/>
                </a:lnTo>
                <a:lnTo>
                  <a:pt x="1160081" y="144450"/>
                </a:lnTo>
                <a:lnTo>
                  <a:pt x="1195639" y="172689"/>
                </a:lnTo>
                <a:lnTo>
                  <a:pt x="1229233" y="203025"/>
                </a:lnTo>
                <a:lnTo>
                  <a:pt x="1260754" y="235353"/>
                </a:lnTo>
                <a:lnTo>
                  <a:pt x="1290097" y="269572"/>
                </a:lnTo>
                <a:lnTo>
                  <a:pt x="1317154" y="305577"/>
                </a:lnTo>
                <a:lnTo>
                  <a:pt x="1341818" y="343266"/>
                </a:lnTo>
                <a:lnTo>
                  <a:pt x="1363981" y="382537"/>
                </a:lnTo>
                <a:lnTo>
                  <a:pt x="1383538" y="423285"/>
                </a:lnTo>
                <a:lnTo>
                  <a:pt x="1400379" y="465407"/>
                </a:lnTo>
                <a:lnTo>
                  <a:pt x="1414399" y="508802"/>
                </a:lnTo>
                <a:lnTo>
                  <a:pt x="1425489" y="553366"/>
                </a:lnTo>
                <a:lnTo>
                  <a:pt x="1433544" y="598995"/>
                </a:lnTo>
                <a:lnTo>
                  <a:pt x="1438455" y="645587"/>
                </a:lnTo>
                <a:lnTo>
                  <a:pt x="1440116" y="693038"/>
                </a:lnTo>
                <a:lnTo>
                  <a:pt x="1438455" y="740476"/>
                </a:lnTo>
                <a:lnTo>
                  <a:pt x="1433544" y="787055"/>
                </a:lnTo>
                <a:lnTo>
                  <a:pt x="1425489" y="832675"/>
                </a:lnTo>
                <a:lnTo>
                  <a:pt x="1414398" y="877230"/>
                </a:lnTo>
                <a:lnTo>
                  <a:pt x="1400379" y="920619"/>
                </a:lnTo>
                <a:lnTo>
                  <a:pt x="1383537" y="962737"/>
                </a:lnTo>
                <a:lnTo>
                  <a:pt x="1363981" y="1003482"/>
                </a:lnTo>
                <a:lnTo>
                  <a:pt x="1341818" y="1042749"/>
                </a:lnTo>
                <a:lnTo>
                  <a:pt x="1317154" y="1080437"/>
                </a:lnTo>
                <a:lnTo>
                  <a:pt x="1290097" y="1116442"/>
                </a:lnTo>
                <a:lnTo>
                  <a:pt x="1260754" y="1150660"/>
                </a:lnTo>
                <a:lnTo>
                  <a:pt x="1229232" y="1182989"/>
                </a:lnTo>
                <a:lnTo>
                  <a:pt x="1195639" y="1213324"/>
                </a:lnTo>
                <a:lnTo>
                  <a:pt x="1160081" y="1241563"/>
                </a:lnTo>
                <a:lnTo>
                  <a:pt x="1122666" y="1267603"/>
                </a:lnTo>
                <a:lnTo>
                  <a:pt x="1083500" y="1291340"/>
                </a:lnTo>
                <a:lnTo>
                  <a:pt x="1042691" y="1312671"/>
                </a:lnTo>
                <a:lnTo>
                  <a:pt x="1000347" y="1331493"/>
                </a:lnTo>
                <a:lnTo>
                  <a:pt x="956573" y="1347703"/>
                </a:lnTo>
                <a:lnTo>
                  <a:pt x="911478" y="1361197"/>
                </a:lnTo>
                <a:lnTo>
                  <a:pt x="865169" y="1371872"/>
                </a:lnTo>
                <a:lnTo>
                  <a:pt x="817752" y="1379624"/>
                </a:lnTo>
                <a:lnTo>
                  <a:pt x="769336" y="1384352"/>
                </a:lnTo>
                <a:lnTo>
                  <a:pt x="720026" y="1385951"/>
                </a:lnTo>
                <a:lnTo>
                  <a:pt x="670731" y="1384352"/>
                </a:lnTo>
                <a:lnTo>
                  <a:pt x="622327" y="1379624"/>
                </a:lnTo>
                <a:lnTo>
                  <a:pt x="574922" y="1371872"/>
                </a:lnTo>
                <a:lnTo>
                  <a:pt x="528622" y="1361197"/>
                </a:lnTo>
                <a:lnTo>
                  <a:pt x="483535" y="1347703"/>
                </a:lnTo>
                <a:lnTo>
                  <a:pt x="439769" y="1331493"/>
                </a:lnTo>
                <a:lnTo>
                  <a:pt x="397429" y="1312671"/>
                </a:lnTo>
                <a:lnTo>
                  <a:pt x="356625" y="1291340"/>
                </a:lnTo>
                <a:lnTo>
                  <a:pt x="317462" y="1267603"/>
                </a:lnTo>
                <a:lnTo>
                  <a:pt x="280049" y="1241563"/>
                </a:lnTo>
                <a:lnTo>
                  <a:pt x="244492" y="1213324"/>
                </a:lnTo>
                <a:lnTo>
                  <a:pt x="210899" y="1182989"/>
                </a:lnTo>
                <a:lnTo>
                  <a:pt x="179377" y="1150660"/>
                </a:lnTo>
                <a:lnTo>
                  <a:pt x="150033" y="1116442"/>
                </a:lnTo>
                <a:lnTo>
                  <a:pt x="122975" y="1080437"/>
                </a:lnTo>
                <a:lnTo>
                  <a:pt x="98309" y="1042749"/>
                </a:lnTo>
                <a:lnTo>
                  <a:pt x="76144" y="1003482"/>
                </a:lnTo>
                <a:lnTo>
                  <a:pt x="56586" y="962737"/>
                </a:lnTo>
                <a:lnTo>
                  <a:pt x="39743" y="920619"/>
                </a:lnTo>
                <a:lnTo>
                  <a:pt x="25721" y="877230"/>
                </a:lnTo>
                <a:lnTo>
                  <a:pt x="14629" y="832675"/>
                </a:lnTo>
                <a:lnTo>
                  <a:pt x="6573" y="787055"/>
                </a:lnTo>
                <a:lnTo>
                  <a:pt x="1661" y="740476"/>
                </a:lnTo>
                <a:lnTo>
                  <a:pt x="0" y="693038"/>
                </a:lnTo>
                <a:close/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247152" y="2366898"/>
            <a:ext cx="987285" cy="94780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247152" y="2366898"/>
            <a:ext cx="987425" cy="948055"/>
          </a:xfrm>
          <a:custGeom>
            <a:avLst/>
            <a:gdLst/>
            <a:ahLst/>
            <a:cxnLst/>
            <a:rect l="l" t="t" r="r" b="b"/>
            <a:pathLst>
              <a:path w="987425" h="948054">
                <a:moveTo>
                  <a:pt x="0" y="473963"/>
                </a:moveTo>
                <a:lnTo>
                  <a:pt x="2259" y="428320"/>
                </a:lnTo>
                <a:lnTo>
                  <a:pt x="8899" y="383904"/>
                </a:lnTo>
                <a:lnTo>
                  <a:pt x="19713" y="340913"/>
                </a:lnTo>
                <a:lnTo>
                  <a:pt x="34495" y="299547"/>
                </a:lnTo>
                <a:lnTo>
                  <a:pt x="53037" y="260003"/>
                </a:lnTo>
                <a:lnTo>
                  <a:pt x="75134" y="222482"/>
                </a:lnTo>
                <a:lnTo>
                  <a:pt x="100577" y="187180"/>
                </a:lnTo>
                <a:lnTo>
                  <a:pt x="129162" y="154298"/>
                </a:lnTo>
                <a:lnTo>
                  <a:pt x="160680" y="124034"/>
                </a:lnTo>
                <a:lnTo>
                  <a:pt x="194925" y="96586"/>
                </a:lnTo>
                <a:lnTo>
                  <a:pt x="231690" y="72153"/>
                </a:lnTo>
                <a:lnTo>
                  <a:pt x="270769" y="50934"/>
                </a:lnTo>
                <a:lnTo>
                  <a:pt x="311956" y="33127"/>
                </a:lnTo>
                <a:lnTo>
                  <a:pt x="355042" y="18932"/>
                </a:lnTo>
                <a:lnTo>
                  <a:pt x="399822" y="8546"/>
                </a:lnTo>
                <a:lnTo>
                  <a:pt x="446089" y="2169"/>
                </a:lnTo>
                <a:lnTo>
                  <a:pt x="493636" y="0"/>
                </a:lnTo>
                <a:lnTo>
                  <a:pt x="541183" y="2169"/>
                </a:lnTo>
                <a:lnTo>
                  <a:pt x="587450" y="8546"/>
                </a:lnTo>
                <a:lnTo>
                  <a:pt x="632231" y="18932"/>
                </a:lnTo>
                <a:lnTo>
                  <a:pt x="675318" y="33127"/>
                </a:lnTo>
                <a:lnTo>
                  <a:pt x="716505" y="50934"/>
                </a:lnTo>
                <a:lnTo>
                  <a:pt x="755585" y="72153"/>
                </a:lnTo>
                <a:lnTo>
                  <a:pt x="792352" y="96586"/>
                </a:lnTo>
                <a:lnTo>
                  <a:pt x="826598" y="124034"/>
                </a:lnTo>
                <a:lnTo>
                  <a:pt x="858117" y="154298"/>
                </a:lnTo>
                <a:lnTo>
                  <a:pt x="886702" y="187180"/>
                </a:lnTo>
                <a:lnTo>
                  <a:pt x="912147" y="222482"/>
                </a:lnTo>
                <a:lnTo>
                  <a:pt x="934244" y="260003"/>
                </a:lnTo>
                <a:lnTo>
                  <a:pt x="952788" y="299547"/>
                </a:lnTo>
                <a:lnTo>
                  <a:pt x="967570" y="340913"/>
                </a:lnTo>
                <a:lnTo>
                  <a:pt x="978385" y="383904"/>
                </a:lnTo>
                <a:lnTo>
                  <a:pt x="985025" y="428320"/>
                </a:lnTo>
                <a:lnTo>
                  <a:pt x="987285" y="473963"/>
                </a:lnTo>
                <a:lnTo>
                  <a:pt x="985025" y="519586"/>
                </a:lnTo>
                <a:lnTo>
                  <a:pt x="978385" y="563984"/>
                </a:lnTo>
                <a:lnTo>
                  <a:pt x="967570" y="606958"/>
                </a:lnTo>
                <a:lnTo>
                  <a:pt x="952788" y="648310"/>
                </a:lnTo>
                <a:lnTo>
                  <a:pt x="934244" y="687841"/>
                </a:lnTo>
                <a:lnTo>
                  <a:pt x="912147" y="725353"/>
                </a:lnTo>
                <a:lnTo>
                  <a:pt x="886702" y="760645"/>
                </a:lnTo>
                <a:lnTo>
                  <a:pt x="858117" y="793521"/>
                </a:lnTo>
                <a:lnTo>
                  <a:pt x="826598" y="823779"/>
                </a:lnTo>
                <a:lnTo>
                  <a:pt x="792352" y="851223"/>
                </a:lnTo>
                <a:lnTo>
                  <a:pt x="755585" y="875653"/>
                </a:lnTo>
                <a:lnTo>
                  <a:pt x="716505" y="896869"/>
                </a:lnTo>
                <a:lnTo>
                  <a:pt x="675318" y="914674"/>
                </a:lnTo>
                <a:lnTo>
                  <a:pt x="632231" y="928869"/>
                </a:lnTo>
                <a:lnTo>
                  <a:pt x="587450" y="939254"/>
                </a:lnTo>
                <a:lnTo>
                  <a:pt x="541183" y="945631"/>
                </a:lnTo>
                <a:lnTo>
                  <a:pt x="493636" y="947801"/>
                </a:lnTo>
                <a:lnTo>
                  <a:pt x="446089" y="945631"/>
                </a:lnTo>
                <a:lnTo>
                  <a:pt x="399822" y="939254"/>
                </a:lnTo>
                <a:lnTo>
                  <a:pt x="355042" y="928869"/>
                </a:lnTo>
                <a:lnTo>
                  <a:pt x="311956" y="914674"/>
                </a:lnTo>
                <a:lnTo>
                  <a:pt x="270769" y="896869"/>
                </a:lnTo>
                <a:lnTo>
                  <a:pt x="231690" y="875653"/>
                </a:lnTo>
                <a:lnTo>
                  <a:pt x="194925" y="851223"/>
                </a:lnTo>
                <a:lnTo>
                  <a:pt x="160680" y="823779"/>
                </a:lnTo>
                <a:lnTo>
                  <a:pt x="129162" y="793521"/>
                </a:lnTo>
                <a:lnTo>
                  <a:pt x="100577" y="760645"/>
                </a:lnTo>
                <a:lnTo>
                  <a:pt x="75134" y="725353"/>
                </a:lnTo>
                <a:lnTo>
                  <a:pt x="53037" y="687841"/>
                </a:lnTo>
                <a:lnTo>
                  <a:pt x="34495" y="648310"/>
                </a:lnTo>
                <a:lnTo>
                  <a:pt x="19713" y="606958"/>
                </a:lnTo>
                <a:lnTo>
                  <a:pt x="8899" y="563984"/>
                </a:lnTo>
                <a:lnTo>
                  <a:pt x="2259" y="519586"/>
                </a:lnTo>
                <a:lnTo>
                  <a:pt x="0" y="473963"/>
                </a:lnTo>
                <a:close/>
              </a:path>
            </a:pathLst>
          </a:custGeom>
          <a:ln w="1904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443863" y="2556255"/>
            <a:ext cx="594360" cy="570865"/>
          </a:xfrm>
          <a:custGeom>
            <a:avLst/>
            <a:gdLst/>
            <a:ahLst/>
            <a:cxnLst/>
            <a:rect l="l" t="t" r="r" b="b"/>
            <a:pathLst>
              <a:path w="594360" h="570864">
                <a:moveTo>
                  <a:pt x="296925" y="0"/>
                </a:moveTo>
                <a:lnTo>
                  <a:pt x="248770" y="3731"/>
                </a:lnTo>
                <a:lnTo>
                  <a:pt x="203086" y="14533"/>
                </a:lnTo>
                <a:lnTo>
                  <a:pt x="160484" y="31821"/>
                </a:lnTo>
                <a:lnTo>
                  <a:pt x="121578" y="55006"/>
                </a:lnTo>
                <a:lnTo>
                  <a:pt x="86979" y="83502"/>
                </a:lnTo>
                <a:lnTo>
                  <a:pt x="57298" y="116723"/>
                </a:lnTo>
                <a:lnTo>
                  <a:pt x="33148" y="154081"/>
                </a:lnTo>
                <a:lnTo>
                  <a:pt x="15140" y="194990"/>
                </a:lnTo>
                <a:lnTo>
                  <a:pt x="3887" y="238864"/>
                </a:lnTo>
                <a:lnTo>
                  <a:pt x="0" y="285114"/>
                </a:lnTo>
                <a:lnTo>
                  <a:pt x="3887" y="331369"/>
                </a:lnTo>
                <a:lnTo>
                  <a:pt x="15140" y="375252"/>
                </a:lnTo>
                <a:lnTo>
                  <a:pt x="33148" y="416175"/>
                </a:lnTo>
                <a:lnTo>
                  <a:pt x="57298" y="453551"/>
                </a:lnTo>
                <a:lnTo>
                  <a:pt x="86979" y="486790"/>
                </a:lnTo>
                <a:lnTo>
                  <a:pt x="121578" y="515306"/>
                </a:lnTo>
                <a:lnTo>
                  <a:pt x="160484" y="538508"/>
                </a:lnTo>
                <a:lnTo>
                  <a:pt x="203086" y="555809"/>
                </a:lnTo>
                <a:lnTo>
                  <a:pt x="248770" y="566622"/>
                </a:lnTo>
                <a:lnTo>
                  <a:pt x="296925" y="570357"/>
                </a:lnTo>
                <a:lnTo>
                  <a:pt x="345081" y="566622"/>
                </a:lnTo>
                <a:lnTo>
                  <a:pt x="390765" y="555809"/>
                </a:lnTo>
                <a:lnTo>
                  <a:pt x="433367" y="538508"/>
                </a:lnTo>
                <a:lnTo>
                  <a:pt x="472273" y="515306"/>
                </a:lnTo>
                <a:lnTo>
                  <a:pt x="506872" y="486790"/>
                </a:lnTo>
                <a:lnTo>
                  <a:pt x="536553" y="453551"/>
                </a:lnTo>
                <a:lnTo>
                  <a:pt x="560703" y="416175"/>
                </a:lnTo>
                <a:lnTo>
                  <a:pt x="578711" y="375252"/>
                </a:lnTo>
                <a:lnTo>
                  <a:pt x="589964" y="331369"/>
                </a:lnTo>
                <a:lnTo>
                  <a:pt x="593851" y="285114"/>
                </a:lnTo>
                <a:lnTo>
                  <a:pt x="589964" y="238864"/>
                </a:lnTo>
                <a:lnTo>
                  <a:pt x="578711" y="194990"/>
                </a:lnTo>
                <a:lnTo>
                  <a:pt x="560703" y="154081"/>
                </a:lnTo>
                <a:lnTo>
                  <a:pt x="536553" y="116723"/>
                </a:lnTo>
                <a:lnTo>
                  <a:pt x="506872" y="83502"/>
                </a:lnTo>
                <a:lnTo>
                  <a:pt x="472273" y="55006"/>
                </a:lnTo>
                <a:lnTo>
                  <a:pt x="433367" y="31821"/>
                </a:lnTo>
                <a:lnTo>
                  <a:pt x="390765" y="14533"/>
                </a:lnTo>
                <a:lnTo>
                  <a:pt x="345081" y="3731"/>
                </a:lnTo>
                <a:lnTo>
                  <a:pt x="296925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443863" y="2556255"/>
            <a:ext cx="594360" cy="570865"/>
          </a:xfrm>
          <a:custGeom>
            <a:avLst/>
            <a:gdLst/>
            <a:ahLst/>
            <a:cxnLst/>
            <a:rect l="l" t="t" r="r" b="b"/>
            <a:pathLst>
              <a:path w="594360" h="570864">
                <a:moveTo>
                  <a:pt x="0" y="285114"/>
                </a:moveTo>
                <a:lnTo>
                  <a:pt x="3887" y="331369"/>
                </a:lnTo>
                <a:lnTo>
                  <a:pt x="15140" y="375252"/>
                </a:lnTo>
                <a:lnTo>
                  <a:pt x="33148" y="416175"/>
                </a:lnTo>
                <a:lnTo>
                  <a:pt x="57298" y="453551"/>
                </a:lnTo>
                <a:lnTo>
                  <a:pt x="86979" y="486790"/>
                </a:lnTo>
                <a:lnTo>
                  <a:pt x="121578" y="515306"/>
                </a:lnTo>
                <a:lnTo>
                  <a:pt x="160484" y="538508"/>
                </a:lnTo>
                <a:lnTo>
                  <a:pt x="203086" y="555809"/>
                </a:lnTo>
                <a:lnTo>
                  <a:pt x="248770" y="566622"/>
                </a:lnTo>
                <a:lnTo>
                  <a:pt x="296925" y="570357"/>
                </a:lnTo>
                <a:lnTo>
                  <a:pt x="345081" y="566622"/>
                </a:lnTo>
                <a:lnTo>
                  <a:pt x="390765" y="555809"/>
                </a:lnTo>
                <a:lnTo>
                  <a:pt x="433367" y="538508"/>
                </a:lnTo>
                <a:lnTo>
                  <a:pt x="472273" y="515306"/>
                </a:lnTo>
                <a:lnTo>
                  <a:pt x="506872" y="486790"/>
                </a:lnTo>
                <a:lnTo>
                  <a:pt x="536553" y="453551"/>
                </a:lnTo>
                <a:lnTo>
                  <a:pt x="560703" y="416175"/>
                </a:lnTo>
                <a:lnTo>
                  <a:pt x="578711" y="375252"/>
                </a:lnTo>
                <a:lnTo>
                  <a:pt x="589964" y="331369"/>
                </a:lnTo>
                <a:lnTo>
                  <a:pt x="593851" y="285114"/>
                </a:lnTo>
                <a:lnTo>
                  <a:pt x="589964" y="238864"/>
                </a:lnTo>
                <a:lnTo>
                  <a:pt x="578711" y="194990"/>
                </a:lnTo>
                <a:lnTo>
                  <a:pt x="560703" y="154081"/>
                </a:lnTo>
                <a:lnTo>
                  <a:pt x="536553" y="116723"/>
                </a:lnTo>
                <a:lnTo>
                  <a:pt x="506872" y="83502"/>
                </a:lnTo>
                <a:lnTo>
                  <a:pt x="472273" y="55006"/>
                </a:lnTo>
                <a:lnTo>
                  <a:pt x="433367" y="31821"/>
                </a:lnTo>
                <a:lnTo>
                  <a:pt x="390765" y="14533"/>
                </a:lnTo>
                <a:lnTo>
                  <a:pt x="345081" y="3731"/>
                </a:lnTo>
                <a:lnTo>
                  <a:pt x="296925" y="0"/>
                </a:lnTo>
                <a:lnTo>
                  <a:pt x="248770" y="3731"/>
                </a:lnTo>
                <a:lnTo>
                  <a:pt x="203086" y="14533"/>
                </a:lnTo>
                <a:lnTo>
                  <a:pt x="160484" y="31821"/>
                </a:lnTo>
                <a:lnTo>
                  <a:pt x="121578" y="55006"/>
                </a:lnTo>
                <a:lnTo>
                  <a:pt x="86979" y="83502"/>
                </a:lnTo>
                <a:lnTo>
                  <a:pt x="57298" y="116723"/>
                </a:lnTo>
                <a:lnTo>
                  <a:pt x="33148" y="154081"/>
                </a:lnTo>
                <a:lnTo>
                  <a:pt x="15140" y="194990"/>
                </a:lnTo>
                <a:lnTo>
                  <a:pt x="3887" y="238864"/>
                </a:lnTo>
                <a:lnTo>
                  <a:pt x="0" y="285114"/>
                </a:lnTo>
                <a:close/>
              </a:path>
            </a:pathLst>
          </a:custGeom>
          <a:ln w="9524">
            <a:solidFill>
              <a:srgbClr val="E1E1E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675002" y="1401190"/>
            <a:ext cx="153035" cy="13912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55"/>
              </a:lnSpc>
            </a:pPr>
            <a:r>
              <a:rPr sz="1800" dirty="0">
                <a:latin typeface="Arial"/>
                <a:cs typeface="Arial"/>
              </a:rPr>
              <a:t>1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ts val="1775"/>
              </a:lnSpc>
            </a:pP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ts val="1830"/>
              </a:lnSpc>
            </a:pPr>
            <a:r>
              <a:rPr sz="1800" dirty="0">
                <a:latin typeface="Arial"/>
                <a:cs typeface="Arial"/>
              </a:rPr>
              <a:t>3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ts val="1745"/>
              </a:lnSpc>
            </a:pP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4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ts val="1655"/>
              </a:lnSpc>
            </a:pPr>
            <a:r>
              <a:rPr sz="1800" spc="-5" dirty="0">
                <a:latin typeface="Arial"/>
                <a:cs typeface="Arial"/>
              </a:rPr>
              <a:t>5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ts val="1920"/>
              </a:lnSpc>
            </a:pP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endParaRPr sz="18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867026" y="1580007"/>
            <a:ext cx="2019300" cy="0"/>
          </a:xfrm>
          <a:custGeom>
            <a:avLst/>
            <a:gdLst/>
            <a:ahLst/>
            <a:cxnLst/>
            <a:rect l="l" t="t" r="r" b="b"/>
            <a:pathLst>
              <a:path w="2019300">
                <a:moveTo>
                  <a:pt x="0" y="0"/>
                </a:moveTo>
                <a:lnTo>
                  <a:pt x="2019173" y="0"/>
                </a:lnTo>
              </a:path>
            </a:pathLst>
          </a:custGeom>
          <a:ln w="9525">
            <a:solidFill>
              <a:srgbClr val="9F9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867026" y="1799082"/>
            <a:ext cx="2019300" cy="0"/>
          </a:xfrm>
          <a:custGeom>
            <a:avLst/>
            <a:gdLst/>
            <a:ahLst/>
            <a:cxnLst/>
            <a:rect l="l" t="t" r="r" b="b"/>
            <a:pathLst>
              <a:path w="2019300">
                <a:moveTo>
                  <a:pt x="0" y="0"/>
                </a:moveTo>
                <a:lnTo>
                  <a:pt x="2019173" y="0"/>
                </a:lnTo>
              </a:path>
            </a:pathLst>
          </a:custGeom>
          <a:ln w="9525">
            <a:solidFill>
              <a:srgbClr val="9F9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867026" y="2019300"/>
            <a:ext cx="2019300" cy="0"/>
          </a:xfrm>
          <a:custGeom>
            <a:avLst/>
            <a:gdLst/>
            <a:ahLst/>
            <a:cxnLst/>
            <a:rect l="l" t="t" r="r" b="b"/>
            <a:pathLst>
              <a:path w="2019300">
                <a:moveTo>
                  <a:pt x="0" y="0"/>
                </a:moveTo>
                <a:lnTo>
                  <a:pt x="2019173" y="0"/>
                </a:lnTo>
              </a:path>
            </a:pathLst>
          </a:custGeom>
          <a:ln w="9525">
            <a:solidFill>
              <a:srgbClr val="9F9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867026" y="2238375"/>
            <a:ext cx="2019300" cy="0"/>
          </a:xfrm>
          <a:custGeom>
            <a:avLst/>
            <a:gdLst/>
            <a:ahLst/>
            <a:cxnLst/>
            <a:rect l="l" t="t" r="r" b="b"/>
            <a:pathLst>
              <a:path w="2019300">
                <a:moveTo>
                  <a:pt x="0" y="0"/>
                </a:moveTo>
                <a:lnTo>
                  <a:pt x="2019173" y="0"/>
                </a:lnTo>
              </a:path>
            </a:pathLst>
          </a:custGeom>
          <a:ln w="9525">
            <a:solidFill>
              <a:srgbClr val="9F9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867026" y="2458592"/>
            <a:ext cx="2019300" cy="0"/>
          </a:xfrm>
          <a:custGeom>
            <a:avLst/>
            <a:gdLst/>
            <a:ahLst/>
            <a:cxnLst/>
            <a:rect l="l" t="t" r="r" b="b"/>
            <a:pathLst>
              <a:path w="2019300">
                <a:moveTo>
                  <a:pt x="0" y="0"/>
                </a:moveTo>
                <a:lnTo>
                  <a:pt x="2019173" y="0"/>
                </a:lnTo>
              </a:path>
            </a:pathLst>
          </a:custGeom>
          <a:ln w="9525">
            <a:solidFill>
              <a:srgbClr val="9F9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867026" y="2678938"/>
            <a:ext cx="2019300" cy="0"/>
          </a:xfrm>
          <a:custGeom>
            <a:avLst/>
            <a:gdLst/>
            <a:ahLst/>
            <a:cxnLst/>
            <a:rect l="l" t="t" r="r" b="b"/>
            <a:pathLst>
              <a:path w="2019300">
                <a:moveTo>
                  <a:pt x="0" y="0"/>
                </a:moveTo>
                <a:lnTo>
                  <a:pt x="2019173" y="0"/>
                </a:lnTo>
              </a:path>
            </a:pathLst>
          </a:custGeom>
          <a:ln w="9525">
            <a:solidFill>
              <a:srgbClr val="9F9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871868" y="2737866"/>
            <a:ext cx="749569" cy="13868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279650" y="2452735"/>
            <a:ext cx="698789" cy="33085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294001" y="2705735"/>
            <a:ext cx="772922" cy="34226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159254" y="2533523"/>
            <a:ext cx="718946" cy="25184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253233" y="2701925"/>
            <a:ext cx="623189" cy="314551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741677" y="2831210"/>
            <a:ext cx="112395" cy="20955"/>
          </a:xfrm>
          <a:custGeom>
            <a:avLst/>
            <a:gdLst/>
            <a:ahLst/>
            <a:cxnLst/>
            <a:rect l="l" t="t" r="r" b="b"/>
            <a:pathLst>
              <a:path w="112394" h="20955">
                <a:moveTo>
                  <a:pt x="103632" y="0"/>
                </a:moveTo>
                <a:lnTo>
                  <a:pt x="98171" y="762"/>
                </a:lnTo>
                <a:lnTo>
                  <a:pt x="0" y="19812"/>
                </a:lnTo>
                <a:lnTo>
                  <a:pt x="1143" y="20574"/>
                </a:lnTo>
                <a:lnTo>
                  <a:pt x="107188" y="17780"/>
                </a:lnTo>
                <a:lnTo>
                  <a:pt x="111837" y="17780"/>
                </a:lnTo>
                <a:lnTo>
                  <a:pt x="110490" y="10921"/>
                </a:lnTo>
                <a:lnTo>
                  <a:pt x="103632" y="0"/>
                </a:lnTo>
                <a:close/>
              </a:path>
              <a:path w="112394" h="20955">
                <a:moveTo>
                  <a:pt x="111837" y="17780"/>
                </a:moveTo>
                <a:lnTo>
                  <a:pt x="107188" y="17780"/>
                </a:lnTo>
                <a:lnTo>
                  <a:pt x="111887" y="18033"/>
                </a:lnTo>
                <a:lnTo>
                  <a:pt x="111837" y="17780"/>
                </a:lnTo>
                <a:close/>
              </a:path>
            </a:pathLst>
          </a:custGeom>
          <a:solidFill>
            <a:srgbClr val="C8C8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802701" y="2778251"/>
            <a:ext cx="144780" cy="104139"/>
          </a:xfrm>
          <a:custGeom>
            <a:avLst/>
            <a:gdLst/>
            <a:ahLst/>
            <a:cxnLst/>
            <a:rect l="l" t="t" r="r" b="b"/>
            <a:pathLst>
              <a:path w="144780" h="104139">
                <a:moveTo>
                  <a:pt x="126809" y="0"/>
                </a:moveTo>
                <a:lnTo>
                  <a:pt x="26479" y="26035"/>
                </a:lnTo>
                <a:lnTo>
                  <a:pt x="5488" y="47982"/>
                </a:lnTo>
                <a:lnTo>
                  <a:pt x="0" y="62547"/>
                </a:lnTo>
                <a:lnTo>
                  <a:pt x="11370" y="76255"/>
                </a:lnTo>
                <a:lnTo>
                  <a:pt x="40957" y="95631"/>
                </a:lnTo>
                <a:lnTo>
                  <a:pt x="144716" y="103886"/>
                </a:lnTo>
                <a:lnTo>
                  <a:pt x="131230" y="95591"/>
                </a:lnTo>
                <a:lnTo>
                  <a:pt x="123507" y="87534"/>
                </a:lnTo>
                <a:lnTo>
                  <a:pt x="118641" y="74953"/>
                </a:lnTo>
                <a:lnTo>
                  <a:pt x="113728" y="53086"/>
                </a:lnTo>
                <a:lnTo>
                  <a:pt x="112932" y="27378"/>
                </a:lnTo>
                <a:lnTo>
                  <a:pt x="117744" y="11064"/>
                </a:lnTo>
                <a:lnTo>
                  <a:pt x="123819" y="2490"/>
                </a:lnTo>
                <a:lnTo>
                  <a:pt x="126809" y="0"/>
                </a:lnTo>
                <a:close/>
              </a:path>
            </a:pathLst>
          </a:custGeom>
          <a:solidFill>
            <a:srgbClr val="C8C8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880107" y="2783332"/>
            <a:ext cx="35560" cy="100075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893442" y="2779395"/>
            <a:ext cx="38226" cy="10515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868042" y="2786507"/>
            <a:ext cx="33400" cy="9626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832736" y="2797936"/>
            <a:ext cx="28320" cy="81533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842770" y="2795142"/>
            <a:ext cx="30480" cy="8483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821179" y="2800730"/>
            <a:ext cx="28067" cy="78612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>
                <a:solidFill>
                  <a:srgbClr val="4D4D4D"/>
                </a:solidFill>
              </a:rPr>
              <a:t>市场薪酬调查数据分析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831725"/>
              </p:ext>
            </p:extLst>
          </p:nvPr>
        </p:nvGraphicFramePr>
        <p:xfrm>
          <a:off x="4267200" y="1182878"/>
          <a:ext cx="3505199" cy="35986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57378"/>
                <a:gridCol w="822973"/>
                <a:gridCol w="712424"/>
                <a:gridCol w="712424"/>
              </a:tblGrid>
              <a:tr h="205248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 marL="381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b="1" dirty="0">
                          <a:latin typeface="Microsoft YaHei"/>
                          <a:cs typeface="Microsoft YaHei"/>
                        </a:rPr>
                        <a:t>岗位</a:t>
                      </a:r>
                      <a:endParaRPr sz="8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0960" algn="ctr">
                        <a:lnSpc>
                          <a:spcPct val="100000"/>
                        </a:lnSpc>
                        <a:spcBef>
                          <a:spcPts val="234"/>
                        </a:spcBef>
                      </a:pPr>
                      <a:r>
                        <a:rPr sz="800" b="1" spc="-5" dirty="0">
                          <a:latin typeface="Microsoft YaHei"/>
                          <a:cs typeface="Microsoft YaHei"/>
                        </a:rPr>
                        <a:t>快销行业（万元）</a:t>
                      </a:r>
                      <a:r>
                        <a:rPr sz="800" b="1" spc="-5" dirty="0">
                          <a:latin typeface="Arial"/>
                          <a:cs typeface="Arial"/>
                        </a:rPr>
                        <a:t>/2014</a:t>
                      </a:r>
                      <a:r>
                        <a:rPr sz="800" b="1" spc="-5" dirty="0">
                          <a:latin typeface="Microsoft YaHei"/>
                          <a:cs typeface="Microsoft YaHei"/>
                        </a:rPr>
                        <a:t>年</a:t>
                      </a:r>
                      <a:endParaRPr sz="8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 marL="9207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b="1" dirty="0">
                          <a:latin typeface="Microsoft YaHei"/>
                          <a:cs typeface="Microsoft YaHei"/>
                        </a:rPr>
                        <a:t>薪酬总量</a:t>
                      </a:r>
                      <a:endParaRPr sz="8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524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986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800" b="1" spc="-25" dirty="0">
                          <a:latin typeface="Arial"/>
                          <a:cs typeface="Arial"/>
                        </a:rPr>
                        <a:t>50</a:t>
                      </a:r>
                      <a:r>
                        <a:rPr sz="800" b="1" spc="-25" dirty="0">
                          <a:latin typeface="Microsoft YaHei"/>
                          <a:cs typeface="Microsoft YaHei"/>
                        </a:rPr>
                        <a:t>分位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414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800" b="1" spc="-25" dirty="0">
                          <a:latin typeface="Arial"/>
                          <a:cs typeface="Arial"/>
                        </a:rPr>
                        <a:t>75</a:t>
                      </a:r>
                      <a:r>
                        <a:rPr sz="800" b="1" spc="-25" dirty="0">
                          <a:latin typeface="Microsoft YaHei"/>
                          <a:cs typeface="Microsoft YaHei"/>
                        </a:rPr>
                        <a:t>分位</a:t>
                      </a:r>
                      <a:endParaRPr sz="8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5248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研发Th产副总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5248"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销售副总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5248"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品牌副总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5247"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企管副总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5248"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财务总监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5248"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客服总监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5248"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人资总监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14713">
                <a:tc>
                  <a:txBody>
                    <a:bodyPr/>
                    <a:lstStyle/>
                    <a:p>
                      <a:pPr marL="222250" indent="51435">
                        <a:lnSpc>
                          <a:spcPts val="944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总经理特助</a:t>
                      </a:r>
                      <a:endParaRPr sz="800">
                        <a:latin typeface="SimSun"/>
                        <a:cs typeface="SimSun"/>
                      </a:endParaRPr>
                    </a:p>
                    <a:p>
                      <a:pPr marL="222250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电商销售总监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5247"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行政总监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5248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实体销售总监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5247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信息副总监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5247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研发副总监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5248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实体市场副总监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5247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运动城销售副总监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5247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Th产副总监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726440" y="1182878"/>
            <a:ext cx="3328035" cy="302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0"/>
              </a:lnSpc>
            </a:pPr>
            <a:r>
              <a:rPr sz="2000" spc="-5" dirty="0">
                <a:latin typeface="SimSun"/>
                <a:cs typeface="SimSun"/>
              </a:rPr>
              <a:t>调研快消行业管理层薪酬数据</a:t>
            </a:r>
            <a:endParaRPr sz="2000">
              <a:latin typeface="SimSun"/>
              <a:cs typeface="SimSu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3540" y="1173734"/>
            <a:ext cx="114935" cy="21443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dirty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dirty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dirty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dirty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26440" y="1487373"/>
            <a:ext cx="2820670" cy="1827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100"/>
              </a:lnSpc>
            </a:pPr>
            <a:r>
              <a:rPr sz="2000" dirty="0">
                <a:latin typeface="SimSun"/>
                <a:cs typeface="SimSun"/>
              </a:rPr>
              <a:t>匹配公</a:t>
            </a:r>
            <a:r>
              <a:rPr sz="2000" spc="-15" dirty="0">
                <a:latin typeface="SimSun"/>
                <a:cs typeface="SimSun"/>
              </a:rPr>
              <a:t>司</a:t>
            </a:r>
            <a:r>
              <a:rPr sz="2000" dirty="0">
                <a:latin typeface="SimSun"/>
                <a:cs typeface="SimSun"/>
              </a:rPr>
              <a:t>人</a:t>
            </a:r>
            <a:r>
              <a:rPr sz="2000" spc="-15" dirty="0">
                <a:latin typeface="SimSun"/>
                <a:cs typeface="SimSun"/>
              </a:rPr>
              <a:t>员</a:t>
            </a:r>
            <a:r>
              <a:rPr sz="2000" dirty="0">
                <a:latin typeface="SimSun"/>
                <a:cs typeface="SimSun"/>
              </a:rPr>
              <a:t>和业务</a:t>
            </a:r>
            <a:r>
              <a:rPr sz="2000" spc="-15" dirty="0">
                <a:latin typeface="SimSun"/>
                <a:cs typeface="SimSun"/>
              </a:rPr>
              <a:t>规</a:t>
            </a:r>
            <a:r>
              <a:rPr sz="2000" dirty="0">
                <a:latin typeface="SimSun"/>
                <a:cs typeface="SimSun"/>
              </a:rPr>
              <a:t>模  </a:t>
            </a:r>
            <a:r>
              <a:rPr sz="2000" dirty="0" err="1">
                <a:latin typeface="SimSun"/>
                <a:cs typeface="SimSun"/>
              </a:rPr>
              <a:t>设计薪酬总额计划</a:t>
            </a:r>
            <a:r>
              <a:rPr sz="2000" dirty="0">
                <a:latin typeface="SimSun"/>
                <a:cs typeface="SimSun"/>
              </a:rPr>
              <a:t>  </a:t>
            </a:r>
            <a:endParaRPr lang="en-US" sz="2000" dirty="0" smtClean="0">
              <a:latin typeface="SimSun"/>
              <a:cs typeface="SimSun"/>
            </a:endParaRPr>
          </a:p>
          <a:p>
            <a:pPr marL="12700" marR="5080">
              <a:lnSpc>
                <a:spcPct val="150100"/>
              </a:lnSpc>
            </a:pPr>
            <a:r>
              <a:rPr sz="2000" dirty="0" err="1" smtClean="0">
                <a:latin typeface="SimSun"/>
                <a:cs typeface="SimSun"/>
              </a:rPr>
              <a:t>对比现有薪酬数量</a:t>
            </a:r>
            <a:r>
              <a:rPr sz="2000" dirty="0" smtClean="0">
                <a:latin typeface="SimSun"/>
                <a:cs typeface="SimSun"/>
              </a:rPr>
              <a:t>  </a:t>
            </a:r>
            <a:endParaRPr lang="en-US" sz="2000" dirty="0" smtClean="0">
              <a:latin typeface="SimSun"/>
              <a:cs typeface="SimSun"/>
            </a:endParaRPr>
          </a:p>
          <a:p>
            <a:pPr marL="12700" marR="5080">
              <a:lnSpc>
                <a:spcPct val="150100"/>
              </a:lnSpc>
            </a:pPr>
            <a:r>
              <a:rPr sz="2000" dirty="0" err="1" smtClean="0">
                <a:latin typeface="SimSun"/>
                <a:cs typeface="SimSun"/>
              </a:rPr>
              <a:t>薪酬总额签批</a:t>
            </a:r>
            <a:endParaRPr sz="2000" dirty="0">
              <a:latin typeface="SimSun"/>
              <a:cs typeface="SimSun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设计保险公积金预算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96900" y="1209802"/>
            <a:ext cx="3299460" cy="927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solidFill>
                  <a:srgbClr val="000099"/>
                </a:solidFill>
                <a:latin typeface="Microsoft YaHei"/>
                <a:cs typeface="Microsoft YaHei"/>
              </a:rPr>
              <a:t>−</a:t>
            </a:r>
            <a:r>
              <a:rPr sz="2400" spc="-5" dirty="0">
                <a:latin typeface="SimSun"/>
                <a:cs typeface="SimSun"/>
              </a:rPr>
              <a:t>社保基数预期涨幅分析</a:t>
            </a:r>
            <a:endParaRPr sz="24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5" dirty="0">
                <a:solidFill>
                  <a:srgbClr val="000099"/>
                </a:solidFill>
                <a:latin typeface="Microsoft YaHei"/>
                <a:cs typeface="Microsoft YaHei"/>
              </a:rPr>
              <a:t>−</a:t>
            </a:r>
            <a:r>
              <a:rPr sz="2400" spc="-5" dirty="0">
                <a:latin typeface="SimSun"/>
                <a:cs typeface="SimSun"/>
              </a:rPr>
              <a:t>公司承担部分预算设计</a:t>
            </a:r>
            <a:endParaRPr sz="2400">
              <a:latin typeface="SimSun"/>
              <a:cs typeface="SimSun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762000" y="2357501"/>
          <a:ext cx="5714994" cy="203758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28826"/>
                <a:gridCol w="408432"/>
                <a:gridCol w="385889"/>
                <a:gridCol w="385889"/>
                <a:gridCol w="385889"/>
                <a:gridCol w="385889"/>
                <a:gridCol w="385826"/>
                <a:gridCol w="385889"/>
                <a:gridCol w="385889"/>
                <a:gridCol w="368363"/>
                <a:gridCol w="417766"/>
                <a:gridCol w="414020"/>
                <a:gridCol w="376427"/>
              </a:tblGrid>
              <a:tr h="218821">
                <a:tc>
                  <a:txBody>
                    <a:bodyPr/>
                    <a:lstStyle/>
                    <a:p>
                      <a:endParaRPr sz="2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9050"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sz="1350" b="1" baseline="3086" dirty="0">
                          <a:latin typeface="Comic Sans MS"/>
                          <a:cs typeface="Comic Sans MS"/>
                        </a:rPr>
                        <a:t>1</a:t>
                      </a:r>
                      <a:r>
                        <a:rPr sz="9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sz="1350" b="1" baseline="3086" dirty="0">
                          <a:latin typeface="Comic Sans MS"/>
                          <a:cs typeface="Comic Sans MS"/>
                        </a:rPr>
                        <a:t>2</a:t>
                      </a:r>
                      <a:r>
                        <a:rPr sz="9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sz="1350" b="1" baseline="3086" dirty="0">
                          <a:latin typeface="Comic Sans MS"/>
                          <a:cs typeface="Comic Sans MS"/>
                        </a:rPr>
                        <a:t>3</a:t>
                      </a:r>
                      <a:r>
                        <a:rPr sz="9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sz="1350" b="1" baseline="3086" dirty="0">
                          <a:latin typeface="Comic Sans MS"/>
                          <a:cs typeface="Comic Sans MS"/>
                        </a:rPr>
                        <a:t>4</a:t>
                      </a:r>
                      <a:r>
                        <a:rPr sz="9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sz="1350" b="1" baseline="3086" dirty="0">
                          <a:latin typeface="Comic Sans MS"/>
                          <a:cs typeface="Comic Sans MS"/>
                        </a:rPr>
                        <a:t>5</a:t>
                      </a:r>
                      <a:r>
                        <a:rPr sz="9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sz="1350" b="1" baseline="3086" dirty="0">
                          <a:latin typeface="Comic Sans MS"/>
                          <a:cs typeface="Comic Sans MS"/>
                        </a:rPr>
                        <a:t>6</a:t>
                      </a:r>
                      <a:r>
                        <a:rPr sz="9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sz="1350" b="1" baseline="3086" dirty="0">
                          <a:latin typeface="Comic Sans MS"/>
                          <a:cs typeface="Comic Sans MS"/>
                        </a:rPr>
                        <a:t>7</a:t>
                      </a:r>
                      <a:r>
                        <a:rPr sz="9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sz="1350" b="1" baseline="3086" dirty="0">
                          <a:latin typeface="Comic Sans MS"/>
                          <a:cs typeface="Comic Sans MS"/>
                        </a:rPr>
                        <a:t>8</a:t>
                      </a:r>
                      <a:r>
                        <a:rPr sz="9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sz="1350" b="1" baseline="3086" dirty="0">
                          <a:latin typeface="Comic Sans MS"/>
                          <a:cs typeface="Comic Sans MS"/>
                        </a:rPr>
                        <a:t>9</a:t>
                      </a:r>
                      <a:r>
                        <a:rPr sz="9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sz="1350" b="1" baseline="3086" dirty="0">
                          <a:latin typeface="Comic Sans MS"/>
                          <a:cs typeface="Comic Sans MS"/>
                        </a:rPr>
                        <a:t>10</a:t>
                      </a:r>
                      <a:r>
                        <a:rPr sz="9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sz="1350" b="1" baseline="3086" dirty="0">
                          <a:latin typeface="Comic Sans MS"/>
                          <a:cs typeface="Comic Sans MS"/>
                        </a:rPr>
                        <a:t>11</a:t>
                      </a:r>
                      <a:r>
                        <a:rPr sz="9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830"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sz="1350" b="1" baseline="3086" dirty="0">
                          <a:latin typeface="Comic Sans MS"/>
                          <a:cs typeface="Comic Sans MS"/>
                        </a:rPr>
                        <a:t>12</a:t>
                      </a:r>
                      <a:r>
                        <a:rPr sz="9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99008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科目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solidFill>
                      <a:srgbClr val="C0C0C0"/>
                    </a:solidFill>
                  </a:tcPr>
                </a:tc>
                <a:tc rowSpan="7" gridSpan="12">
                  <a:txBody>
                    <a:bodyPr/>
                    <a:lstStyle/>
                    <a:p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rowSpan="7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7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7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7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7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7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7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7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7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7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7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00667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医疗保险费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 gridSpan="1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99009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养老保险费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 gridSpan="1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99008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工伤保险费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 gridSpan="1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99072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失业保险费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 gridSpan="1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99059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生育保险费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 gridSpan="1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96854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住房公积金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 gridSpan="1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79146"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850"/>
                        </a:spcBef>
                      </a:pPr>
                      <a:r>
                        <a:rPr sz="1150" spc="-50" dirty="0">
                          <a:latin typeface="SimSun"/>
                          <a:cs typeface="SimSun"/>
                        </a:rPr>
                        <a:t>合计</a:t>
                      </a:r>
                      <a:endParaRPr sz="115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17780" algn="ctr">
                        <a:lnSpc>
                          <a:spcPct val="100000"/>
                        </a:lnSpc>
                      </a:pPr>
                      <a:r>
                        <a:rPr sz="9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9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37465" algn="ctr">
                        <a:lnSpc>
                          <a:spcPct val="100000"/>
                        </a:lnSpc>
                      </a:pPr>
                      <a:r>
                        <a:rPr sz="9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9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37465" algn="ctr">
                        <a:lnSpc>
                          <a:spcPct val="100000"/>
                        </a:lnSpc>
                      </a:pPr>
                      <a:r>
                        <a:rPr sz="9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9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37465" algn="ctr">
                        <a:lnSpc>
                          <a:spcPct val="100000"/>
                        </a:lnSpc>
                      </a:pPr>
                      <a:r>
                        <a:rPr sz="9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9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37465" algn="ctr">
                        <a:lnSpc>
                          <a:spcPct val="100000"/>
                        </a:lnSpc>
                      </a:pPr>
                      <a:r>
                        <a:rPr sz="9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9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37465" algn="ctr">
                        <a:lnSpc>
                          <a:spcPct val="100000"/>
                        </a:lnSpc>
                      </a:pPr>
                      <a:r>
                        <a:rPr sz="9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9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37465" algn="ctr">
                        <a:lnSpc>
                          <a:spcPct val="100000"/>
                        </a:lnSpc>
                      </a:pPr>
                      <a:r>
                        <a:rPr sz="9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9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37465" algn="ctr">
                        <a:lnSpc>
                          <a:spcPct val="100000"/>
                        </a:lnSpc>
                      </a:pPr>
                      <a:r>
                        <a:rPr sz="9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9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19685" algn="ctr">
                        <a:lnSpc>
                          <a:spcPct val="100000"/>
                        </a:lnSpc>
                      </a:pPr>
                      <a:r>
                        <a:rPr sz="9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9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34290" algn="ctr">
                        <a:lnSpc>
                          <a:spcPct val="100000"/>
                        </a:lnSpc>
                      </a:pPr>
                      <a:r>
                        <a:rPr sz="9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9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36830" algn="ctr">
                        <a:lnSpc>
                          <a:spcPct val="100000"/>
                        </a:lnSpc>
                      </a:pPr>
                      <a:r>
                        <a:rPr sz="9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9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635" algn="ctr">
                        <a:lnSpc>
                          <a:spcPct val="100000"/>
                        </a:lnSpc>
                      </a:pPr>
                      <a:r>
                        <a:rPr sz="900" i="1" dirty="0">
                          <a:latin typeface="Comic Sans MS"/>
                          <a:cs typeface="Comic Sans MS"/>
                        </a:rPr>
                        <a:t>-</a:t>
                      </a:r>
                      <a:endParaRPr sz="9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solidFill>
                      <a:srgbClr val="C0C0C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制订福利补贴预算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758825" y="1200150"/>
          <a:ext cx="6019794" cy="334366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52017"/>
                <a:gridCol w="423418"/>
                <a:gridCol w="363791"/>
                <a:gridCol w="363918"/>
                <a:gridCol w="363918"/>
                <a:gridCol w="363791"/>
                <a:gridCol w="363982"/>
                <a:gridCol w="363727"/>
                <a:gridCol w="363918"/>
                <a:gridCol w="349313"/>
                <a:gridCol w="377507"/>
                <a:gridCol w="404177"/>
                <a:gridCol w="383413"/>
                <a:gridCol w="382904"/>
              </a:tblGrid>
              <a:tr h="278638">
                <a:tc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900" b="1" spc="-3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900" b="1" spc="-30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900" b="1" spc="-3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900" b="1" spc="-35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040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900" b="1" spc="-35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900" b="1" spc="-35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900" b="1" spc="-3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900" b="1" spc="-35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040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900" b="1" spc="-3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900" b="1" spc="-35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900" b="1" spc="-3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900" b="1" spc="-35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900" b="1" spc="-35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900" b="1" spc="-35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900" b="1" spc="-3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900" b="1" spc="-35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040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900" b="1" spc="-35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900" b="1" spc="-35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0805" algn="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900" b="1" spc="-10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9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900" b="1" spc="-45" dirty="0">
                          <a:latin typeface="Arial"/>
                          <a:cs typeface="Arial"/>
                        </a:rPr>
                        <a:t>11</a:t>
                      </a:r>
                      <a:r>
                        <a:rPr sz="900" b="1" spc="-45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900" b="1" spc="-45" dirty="0">
                          <a:latin typeface="Arial"/>
                          <a:cs typeface="Arial"/>
                        </a:rPr>
                        <a:t>12</a:t>
                      </a:r>
                      <a:r>
                        <a:rPr sz="900" b="1" spc="-45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900" b="1" dirty="0">
                          <a:latin typeface="Microsoft YaHei"/>
                          <a:cs typeface="Microsoft YaHei"/>
                        </a:rPr>
                        <a:t>合计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78638">
                <a:tc>
                  <a:txBody>
                    <a:bodyPr/>
                    <a:lstStyle/>
                    <a:p>
                      <a:pPr marL="58419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项目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solidFill>
                      <a:srgbClr val="C0C0C0"/>
                    </a:solidFill>
                  </a:tcPr>
                </a:tc>
                <a:tc gridSpan="13"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01251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春节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</a:tr>
              <a:tr h="278701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三八妇女节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</a:tr>
              <a:tr h="278764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五一劳动节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</a:tr>
              <a:tr h="278765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端午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</a:tr>
              <a:tr h="278764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防暑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</a:tr>
              <a:tr h="278574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中</a:t>
                      </a:r>
                      <a:r>
                        <a:rPr sz="900" spc="10" dirty="0">
                          <a:latin typeface="SimSun"/>
                          <a:cs typeface="SimSun"/>
                        </a:rPr>
                        <a:t>秋</a:t>
                      </a:r>
                      <a:r>
                        <a:rPr sz="900" spc="-10" dirty="0">
                          <a:latin typeface="SimSun"/>
                          <a:cs typeface="SimSun"/>
                        </a:rPr>
                        <a:t>/</a:t>
                      </a:r>
                      <a:r>
                        <a:rPr sz="900" dirty="0">
                          <a:latin typeface="SimSun"/>
                          <a:cs typeface="SimSun"/>
                        </a:rPr>
                        <a:t>国庆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</a:tr>
              <a:tr h="278714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圣诞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</a:tr>
              <a:tr h="278752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员工Th日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</a:tr>
              <a:tr h="278739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spc="-10" dirty="0">
                          <a:latin typeface="SimSun"/>
                          <a:cs typeface="SimSun"/>
                        </a:rPr>
                        <a:t>TB</a:t>
                      </a:r>
                      <a:r>
                        <a:rPr sz="900" dirty="0">
                          <a:latin typeface="SimSun"/>
                          <a:cs typeface="SimSun"/>
                        </a:rPr>
                        <a:t>费用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</a:tr>
              <a:tr h="255363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合计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57785" algn="r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0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40029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0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0665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0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0029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0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0665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0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0665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0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0029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0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0029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0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4450" algn="r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0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7150" algn="r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0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2545" algn="r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0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00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0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0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14755">
              <a:lnSpc>
                <a:spcPts val="4205"/>
              </a:lnSpc>
            </a:pPr>
            <a:r>
              <a:rPr spc="10" dirty="0"/>
              <a:t>课程目录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69644" y="1185417"/>
            <a:ext cx="3658870" cy="11099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latin typeface="Microsoft YaHei"/>
                <a:cs typeface="Microsoft YaHei"/>
              </a:rPr>
              <a:t>一．</a:t>
            </a:r>
            <a:r>
              <a:rPr sz="2400" spc="30" dirty="0">
                <a:latin typeface="Microsoft YaHei"/>
                <a:cs typeface="Microsoft YaHei"/>
              </a:rPr>
              <a:t> </a:t>
            </a:r>
            <a:r>
              <a:rPr sz="2400" spc="-5" dirty="0">
                <a:latin typeface="Microsoft YaHei"/>
                <a:cs typeface="Microsoft YaHei"/>
              </a:rPr>
              <a:t>从HR年度计划到预算</a:t>
            </a:r>
            <a:endParaRPr sz="240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Microsoft YaHei"/>
                <a:cs typeface="Microsoft YaHei"/>
              </a:rPr>
              <a:t>二．</a:t>
            </a:r>
            <a:r>
              <a:rPr sz="2400" spc="35" dirty="0">
                <a:latin typeface="Microsoft YaHei"/>
                <a:cs typeface="Microsoft YaHei"/>
              </a:rPr>
              <a:t> </a:t>
            </a:r>
            <a:r>
              <a:rPr sz="2400" spc="-5" dirty="0">
                <a:latin typeface="Microsoft YaHei"/>
                <a:cs typeface="Microsoft YaHei"/>
              </a:rPr>
              <a:t>实战1：编写薪酬预算</a:t>
            </a:r>
            <a:endParaRPr sz="2400">
              <a:latin typeface="Microsoft YaHei"/>
              <a:cs typeface="Microsoft YaHe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85800" y="2481948"/>
            <a:ext cx="5867400" cy="623570"/>
          </a:xfrm>
          <a:prstGeom prst="rect">
            <a:avLst/>
          </a:prstGeom>
          <a:solidFill>
            <a:srgbClr val="00004D"/>
          </a:solidFill>
          <a:ln w="12699">
            <a:solidFill>
              <a:srgbClr val="000000"/>
            </a:solidFill>
          </a:ln>
        </p:spPr>
        <p:txBody>
          <a:bodyPr vert="horz" wrap="square" lIns="0" tIns="160020" rIns="0" bIns="0" rtlCol="0">
            <a:spAutoFit/>
          </a:bodyPr>
          <a:lstStyle/>
          <a:p>
            <a:pPr marL="389890">
              <a:lnSpc>
                <a:spcPct val="100000"/>
              </a:lnSpc>
              <a:spcBef>
                <a:spcPts val="1260"/>
              </a:spcBef>
            </a:pPr>
            <a:r>
              <a:rPr sz="2400" b="1" dirty="0">
                <a:solidFill>
                  <a:srgbClr val="FFFFFF"/>
                </a:solidFill>
                <a:latin typeface="Microsoft YaHei"/>
                <a:cs typeface="Microsoft YaHei"/>
              </a:rPr>
              <a:t>三．</a:t>
            </a:r>
            <a:r>
              <a:rPr sz="2400" b="1" spc="4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实战2：编写招聘和培训预算</a:t>
            </a:r>
            <a:endParaRPr sz="2400">
              <a:latin typeface="Microsoft YaHei"/>
              <a:cs typeface="Microsoft YaHe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69644" y="3380485"/>
            <a:ext cx="4704715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latin typeface="Microsoft YaHei"/>
                <a:cs typeface="Microsoft YaHei"/>
              </a:rPr>
              <a:t>四．</a:t>
            </a:r>
            <a:r>
              <a:rPr sz="2400" spc="45" dirty="0">
                <a:latin typeface="Microsoft YaHei"/>
                <a:cs typeface="Microsoft YaHei"/>
              </a:rPr>
              <a:t> </a:t>
            </a:r>
            <a:r>
              <a:rPr sz="2400" spc="-5" dirty="0">
                <a:latin typeface="Microsoft YaHei"/>
                <a:cs typeface="Microsoft YaHei"/>
              </a:rPr>
              <a:t>实战3：编写HR咨询项目预算</a:t>
            </a:r>
            <a:endParaRPr sz="240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明确年度招聘计划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377825" y="1311275"/>
          <a:ext cx="6019791" cy="315665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91793"/>
                <a:gridCol w="334518"/>
                <a:gridCol w="278638"/>
                <a:gridCol w="270382"/>
                <a:gridCol w="354202"/>
                <a:gridCol w="354203"/>
                <a:gridCol w="354202"/>
                <a:gridCol w="354203"/>
                <a:gridCol w="354329"/>
                <a:gridCol w="354202"/>
                <a:gridCol w="354202"/>
                <a:gridCol w="354203"/>
                <a:gridCol w="391540"/>
                <a:gridCol w="571753"/>
                <a:gridCol w="447421"/>
              </a:tblGrid>
              <a:tr h="210438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21082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b="1" spc="5" dirty="0">
                          <a:latin typeface="Microsoft YaHei"/>
                          <a:cs typeface="Microsoft YaHei"/>
                        </a:rPr>
                        <a:t>岗位名称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900" b="1" spc="5" dirty="0">
                          <a:latin typeface="Microsoft YaHei"/>
                          <a:cs typeface="Microsoft YaHei"/>
                        </a:rPr>
                        <a:t>计划招聘人数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167005" marR="41275" indent="-114300">
                        <a:lnSpc>
                          <a:spcPts val="1620"/>
                        </a:lnSpc>
                        <a:spcBef>
                          <a:spcPts val="130"/>
                        </a:spcBef>
                      </a:pPr>
                      <a:r>
                        <a:rPr sz="900" b="1" spc="10" dirty="0">
                          <a:latin typeface="Microsoft YaHei"/>
                          <a:cs typeface="Microsoft YaHei"/>
                        </a:rPr>
                        <a:t>重点招聘  渠道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63195" marR="38100" indent="-116205">
                        <a:lnSpc>
                          <a:spcPts val="1620"/>
                        </a:lnSpc>
                        <a:spcBef>
                          <a:spcPts val="130"/>
                        </a:spcBef>
                      </a:pPr>
                      <a:r>
                        <a:rPr sz="900" b="1" spc="10" dirty="0">
                          <a:latin typeface="Microsoft YaHei"/>
                          <a:cs typeface="Microsoft YaHei"/>
                        </a:rPr>
                        <a:t>招聘预  </a:t>
                      </a:r>
                      <a:r>
                        <a:rPr sz="900" b="1" dirty="0">
                          <a:latin typeface="Microsoft YaHei"/>
                          <a:cs typeface="Microsoft YaHei"/>
                        </a:rPr>
                        <a:t>算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04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b="1" spc="-5" dirty="0">
                          <a:latin typeface="Microsoft YaHei"/>
                          <a:cs typeface="Microsoft YaHei"/>
                        </a:rPr>
                        <a:t>1</a:t>
                      </a:r>
                      <a:r>
                        <a:rPr sz="1350" b="1" spc="-7" baseline="3086" dirty="0">
                          <a:latin typeface="Microsoft YaHei"/>
                          <a:cs typeface="Microsoft YaHei"/>
                        </a:rPr>
                        <a:t>月</a:t>
                      </a:r>
                      <a:endParaRPr sz="1350" baseline="3086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b="1" spc="-5" dirty="0">
                          <a:latin typeface="Microsoft YaHei"/>
                          <a:cs typeface="Microsoft YaHei"/>
                        </a:rPr>
                        <a:t>2</a:t>
                      </a:r>
                      <a:r>
                        <a:rPr sz="1350" b="1" spc="-7" baseline="3086" dirty="0">
                          <a:latin typeface="Microsoft YaHei"/>
                          <a:cs typeface="Microsoft YaHei"/>
                        </a:rPr>
                        <a:t>月</a:t>
                      </a:r>
                      <a:endParaRPr sz="1350" baseline="3086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b="1" spc="-5" dirty="0">
                          <a:latin typeface="Microsoft YaHei"/>
                          <a:cs typeface="Microsoft YaHei"/>
                        </a:rPr>
                        <a:t>3</a:t>
                      </a:r>
                      <a:r>
                        <a:rPr sz="1350" b="1" spc="-7" baseline="3086" dirty="0">
                          <a:latin typeface="Microsoft YaHei"/>
                          <a:cs typeface="Microsoft YaHei"/>
                        </a:rPr>
                        <a:t>月</a:t>
                      </a:r>
                      <a:endParaRPr sz="1350" baseline="3086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b="1" spc="-5" dirty="0">
                          <a:latin typeface="Microsoft YaHei"/>
                          <a:cs typeface="Microsoft YaHei"/>
                        </a:rPr>
                        <a:t>4</a:t>
                      </a:r>
                      <a:r>
                        <a:rPr sz="1350" b="1" spc="-7" baseline="3086" dirty="0">
                          <a:latin typeface="Microsoft YaHei"/>
                          <a:cs typeface="Microsoft YaHei"/>
                        </a:rPr>
                        <a:t>月</a:t>
                      </a:r>
                      <a:endParaRPr sz="1350" baseline="3086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b="1" spc="-5" dirty="0">
                          <a:latin typeface="Microsoft YaHei"/>
                          <a:cs typeface="Microsoft YaHei"/>
                        </a:rPr>
                        <a:t>5</a:t>
                      </a:r>
                      <a:r>
                        <a:rPr sz="1350" b="1" spc="-7" baseline="3086" dirty="0">
                          <a:latin typeface="Microsoft YaHei"/>
                          <a:cs typeface="Microsoft YaHei"/>
                        </a:rPr>
                        <a:t>月</a:t>
                      </a:r>
                      <a:endParaRPr sz="1350" baseline="3086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b="1" spc="-5" dirty="0">
                          <a:latin typeface="Microsoft YaHei"/>
                          <a:cs typeface="Microsoft YaHei"/>
                        </a:rPr>
                        <a:t>6</a:t>
                      </a:r>
                      <a:r>
                        <a:rPr sz="1350" b="1" spc="-7" baseline="3086" dirty="0">
                          <a:latin typeface="Microsoft YaHei"/>
                          <a:cs typeface="Microsoft YaHei"/>
                        </a:rPr>
                        <a:t>月</a:t>
                      </a:r>
                      <a:endParaRPr sz="1350" baseline="3086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b="1" spc="-5" dirty="0">
                          <a:latin typeface="Microsoft YaHei"/>
                          <a:cs typeface="Microsoft YaHei"/>
                        </a:rPr>
                        <a:t>7</a:t>
                      </a:r>
                      <a:r>
                        <a:rPr sz="1350" b="1" spc="-7" baseline="3086" dirty="0">
                          <a:latin typeface="Microsoft YaHei"/>
                          <a:cs typeface="Microsoft YaHei"/>
                        </a:rPr>
                        <a:t>月</a:t>
                      </a:r>
                      <a:endParaRPr sz="1350" baseline="3086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b="1" spc="-5" dirty="0">
                          <a:latin typeface="Microsoft YaHei"/>
                          <a:cs typeface="Microsoft YaHei"/>
                        </a:rPr>
                        <a:t>8</a:t>
                      </a:r>
                      <a:r>
                        <a:rPr sz="1350" b="1" spc="-7" baseline="3086" dirty="0">
                          <a:latin typeface="Microsoft YaHei"/>
                          <a:cs typeface="Microsoft YaHei"/>
                        </a:rPr>
                        <a:t>月</a:t>
                      </a:r>
                      <a:endParaRPr sz="1350" baseline="3086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b="1" spc="-5" dirty="0">
                          <a:latin typeface="Microsoft YaHei"/>
                          <a:cs typeface="Microsoft YaHei"/>
                        </a:rPr>
                        <a:t>9</a:t>
                      </a:r>
                      <a:r>
                        <a:rPr sz="1350" b="1" spc="-7" baseline="3086" dirty="0">
                          <a:latin typeface="Microsoft YaHei"/>
                          <a:cs typeface="Microsoft YaHei"/>
                        </a:rPr>
                        <a:t>月</a:t>
                      </a:r>
                      <a:endParaRPr sz="1350" baseline="3086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b="1" spc="-5" dirty="0">
                          <a:latin typeface="Microsoft YaHei"/>
                          <a:cs typeface="Microsoft YaHei"/>
                        </a:rPr>
                        <a:t>10</a:t>
                      </a:r>
                      <a:r>
                        <a:rPr sz="1350" b="1" spc="-7" baseline="3086" dirty="0">
                          <a:latin typeface="Microsoft YaHei"/>
                          <a:cs typeface="Microsoft YaHei"/>
                        </a:rPr>
                        <a:t>月</a:t>
                      </a:r>
                      <a:endParaRPr sz="1350" baseline="3086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810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b="1" spc="-5" dirty="0">
                          <a:latin typeface="Microsoft YaHei"/>
                          <a:cs typeface="Microsoft YaHei"/>
                        </a:rPr>
                        <a:t>11</a:t>
                      </a:r>
                      <a:r>
                        <a:rPr sz="1350" b="1" spc="-7" baseline="3086" dirty="0">
                          <a:latin typeface="Microsoft YaHei"/>
                          <a:cs typeface="Microsoft YaHei"/>
                        </a:rPr>
                        <a:t>月</a:t>
                      </a:r>
                      <a:endParaRPr sz="1350" baseline="3086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810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b="1" spc="-5" dirty="0">
                          <a:latin typeface="Microsoft YaHei"/>
                          <a:cs typeface="Microsoft YaHei"/>
                        </a:rPr>
                        <a:t>12</a:t>
                      </a:r>
                      <a:r>
                        <a:rPr sz="1350" b="1" spc="-7" baseline="3086" dirty="0">
                          <a:latin typeface="Microsoft YaHei"/>
                          <a:cs typeface="Microsoft YaHei"/>
                        </a:rPr>
                        <a:t>月</a:t>
                      </a:r>
                      <a:endParaRPr sz="1350" baseline="3086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0439">
                <a:tc gridSpan="15"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900" b="1" spc="5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销售部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10438"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客户经理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0438"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商务助理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0438"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小计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</a:tr>
              <a:tr h="210439">
                <a:tc gridSpan="15"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10438">
                <a:tc gridSpan="15"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1350" b="1" spc="7" baseline="3086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事业部</a:t>
                      </a:r>
                      <a:r>
                        <a:rPr sz="900" b="1" spc="5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A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244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10438"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项目经理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0438"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售前咨询顾问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0439"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900" spc="-5" dirty="0">
                          <a:latin typeface="SimSun"/>
                          <a:cs typeface="SimSun"/>
                        </a:rPr>
                        <a:t>技术经理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0439"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高级开发工程师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0502"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开发工程师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0438"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实施工程师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0451"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小计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62000" y="285750"/>
            <a:ext cx="4495800" cy="5346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14755" algn="l">
              <a:lnSpc>
                <a:spcPts val="4205"/>
              </a:lnSpc>
            </a:pPr>
            <a:r>
              <a:rPr spc="10" dirty="0" smtClean="0"/>
              <a:t>课</a:t>
            </a:r>
            <a:r>
              <a:rPr lang="en-US" spc="10" dirty="0" smtClean="0"/>
              <a:t> </a:t>
            </a:r>
            <a:r>
              <a:rPr spc="10" dirty="0" smtClean="0"/>
              <a:t>程</a:t>
            </a:r>
            <a:r>
              <a:rPr lang="en-US" spc="10" dirty="0" smtClean="0"/>
              <a:t> </a:t>
            </a:r>
            <a:r>
              <a:rPr spc="10" dirty="0" smtClean="0"/>
              <a:t>目</a:t>
            </a:r>
            <a:r>
              <a:rPr lang="en-US" spc="10" dirty="0" smtClean="0"/>
              <a:t> </a:t>
            </a:r>
            <a:r>
              <a:rPr spc="10" dirty="0" smtClean="0"/>
              <a:t>录</a:t>
            </a:r>
            <a:endParaRPr spc="10" dirty="0"/>
          </a:p>
        </p:txBody>
      </p:sp>
      <p:sp>
        <p:nvSpPr>
          <p:cNvPr id="4" name="object 4"/>
          <p:cNvSpPr txBox="1"/>
          <p:nvPr/>
        </p:nvSpPr>
        <p:spPr>
          <a:xfrm>
            <a:off x="762000" y="1186548"/>
            <a:ext cx="5943600" cy="623570"/>
          </a:xfrm>
          <a:prstGeom prst="rect">
            <a:avLst/>
          </a:prstGeom>
          <a:solidFill>
            <a:srgbClr val="00004D"/>
          </a:solidFill>
          <a:ln w="12699">
            <a:solidFill>
              <a:srgbClr val="000000"/>
            </a:solidFill>
          </a:ln>
        </p:spPr>
        <p:txBody>
          <a:bodyPr vert="horz" wrap="square" lIns="0" tIns="68580" rIns="0" bIns="0" rtlCol="0">
            <a:spAutoFit/>
          </a:bodyPr>
          <a:lstStyle/>
          <a:p>
            <a:pPr marL="313690">
              <a:lnSpc>
                <a:spcPct val="100000"/>
              </a:lnSpc>
              <a:spcBef>
                <a:spcPts val="540"/>
              </a:spcBef>
            </a:pPr>
            <a:r>
              <a:rPr sz="24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一．</a:t>
            </a:r>
            <a:r>
              <a:rPr sz="2400" b="1" spc="2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从HR年度计划到预算</a:t>
            </a:r>
            <a:endParaRPr sz="2400">
              <a:latin typeface="Microsoft YaHei"/>
              <a:cs typeface="Microsoft YaHe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69644" y="1993392"/>
            <a:ext cx="4704715" cy="18774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latin typeface="Microsoft YaHei"/>
                <a:cs typeface="Microsoft YaHei"/>
              </a:rPr>
              <a:t>二．</a:t>
            </a:r>
            <a:r>
              <a:rPr sz="2400" spc="35" dirty="0">
                <a:latin typeface="Microsoft YaHei"/>
                <a:cs typeface="Microsoft YaHei"/>
              </a:rPr>
              <a:t> </a:t>
            </a:r>
            <a:r>
              <a:rPr sz="2400" spc="-5" dirty="0">
                <a:latin typeface="Microsoft YaHei"/>
                <a:cs typeface="Microsoft YaHei"/>
              </a:rPr>
              <a:t>实战1：编写薪酬预算</a:t>
            </a:r>
            <a:endParaRPr sz="24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Microsoft YaHei"/>
                <a:cs typeface="Microsoft YaHei"/>
              </a:rPr>
              <a:t>三．</a:t>
            </a:r>
            <a:r>
              <a:rPr sz="2400" spc="50" dirty="0">
                <a:latin typeface="Microsoft YaHei"/>
                <a:cs typeface="Microsoft YaHei"/>
              </a:rPr>
              <a:t> </a:t>
            </a:r>
            <a:r>
              <a:rPr sz="2400" spc="-5" dirty="0">
                <a:latin typeface="Microsoft YaHei"/>
                <a:cs typeface="Microsoft YaHei"/>
              </a:rPr>
              <a:t>实战2</a:t>
            </a:r>
            <a:r>
              <a:rPr sz="2400" spc="-5">
                <a:latin typeface="Microsoft YaHei"/>
                <a:cs typeface="Microsoft YaHei"/>
              </a:rPr>
              <a:t>：</a:t>
            </a:r>
            <a:r>
              <a:rPr sz="2400" spc="-5" smtClean="0">
                <a:latin typeface="Microsoft YaHei"/>
                <a:cs typeface="Microsoft YaHei"/>
              </a:rPr>
              <a:t>编写招聘和培训预算</a:t>
            </a:r>
            <a:endParaRPr lang="en-US" sz="240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</a:pPr>
            <a:endParaRPr sz="25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spc="-5" dirty="0">
                <a:latin typeface="Microsoft YaHei"/>
                <a:cs typeface="Microsoft YaHei"/>
              </a:rPr>
              <a:t>四．</a:t>
            </a:r>
            <a:r>
              <a:rPr sz="2400" spc="45" dirty="0">
                <a:latin typeface="Microsoft YaHei"/>
                <a:cs typeface="Microsoft YaHei"/>
              </a:rPr>
              <a:t> </a:t>
            </a:r>
            <a:r>
              <a:rPr sz="2400" spc="-5" dirty="0">
                <a:latin typeface="Microsoft YaHei"/>
                <a:cs typeface="Microsoft YaHei"/>
              </a:rPr>
              <a:t>实战3：编写HR咨询项目预算</a:t>
            </a:r>
            <a:endParaRPr sz="24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设计招聘预算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96900" y="1209802"/>
            <a:ext cx="2994660" cy="2024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solidFill>
                  <a:srgbClr val="000099"/>
                </a:solidFill>
                <a:latin typeface="Microsoft YaHei"/>
                <a:cs typeface="Microsoft YaHei"/>
              </a:rPr>
              <a:t>−</a:t>
            </a:r>
            <a:r>
              <a:rPr sz="2400" spc="-5" dirty="0">
                <a:latin typeface="SimSun"/>
                <a:cs typeface="SimSun"/>
              </a:rPr>
              <a:t>设计招聘广告费预算</a:t>
            </a:r>
            <a:endParaRPr sz="24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5" dirty="0">
                <a:solidFill>
                  <a:srgbClr val="000099"/>
                </a:solidFill>
                <a:latin typeface="Microsoft YaHei"/>
                <a:cs typeface="Microsoft YaHei"/>
              </a:rPr>
              <a:t>−</a:t>
            </a:r>
            <a:r>
              <a:rPr sz="2400" spc="-5" dirty="0">
                <a:latin typeface="SimSun"/>
                <a:cs typeface="SimSun"/>
              </a:rPr>
              <a:t>设计校招预算</a:t>
            </a:r>
            <a:endParaRPr sz="24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5" dirty="0">
                <a:solidFill>
                  <a:srgbClr val="000099"/>
                </a:solidFill>
                <a:latin typeface="Microsoft YaHei"/>
                <a:cs typeface="Microsoft YaHei"/>
              </a:rPr>
              <a:t>−</a:t>
            </a:r>
            <a:r>
              <a:rPr sz="2400" spc="-5" dirty="0">
                <a:latin typeface="SimSun"/>
                <a:cs typeface="SimSun"/>
              </a:rPr>
              <a:t>设计猎头预算</a:t>
            </a:r>
            <a:endParaRPr sz="24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5" dirty="0">
                <a:solidFill>
                  <a:srgbClr val="000099"/>
                </a:solidFill>
                <a:latin typeface="Microsoft YaHei"/>
                <a:cs typeface="Microsoft YaHei"/>
              </a:rPr>
              <a:t>−</a:t>
            </a:r>
            <a:r>
              <a:rPr sz="2400" spc="-5" dirty="0">
                <a:latin typeface="SimSun"/>
                <a:cs typeface="SimSun"/>
              </a:rPr>
              <a:t>设计专场招聘会预算</a:t>
            </a:r>
            <a:endParaRPr sz="2400">
              <a:latin typeface="SimSun"/>
              <a:cs typeface="SimSu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029200" y="2088959"/>
            <a:ext cx="2895600" cy="229044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47800" y="57150"/>
            <a:ext cx="6158738" cy="5346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设计单一项目预算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10444"/>
              </p:ext>
            </p:extLst>
          </p:nvPr>
        </p:nvGraphicFramePr>
        <p:xfrm>
          <a:off x="228600" y="664601"/>
          <a:ext cx="9143998" cy="434554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2400"/>
                <a:gridCol w="1724913"/>
                <a:gridCol w="2438527"/>
                <a:gridCol w="569722"/>
                <a:gridCol w="350647"/>
                <a:gridCol w="723137"/>
                <a:gridCol w="517652"/>
                <a:gridCol w="2667000"/>
              </a:tblGrid>
              <a:tr h="118364">
                <a:tc gridSpan="8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>
                    <a:lnT w="19050">
                      <a:solidFill>
                        <a:srgbClr val="33CCFF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7508">
                <a:tc rowSpan="27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800" b="1" dirty="0">
                          <a:solidFill>
                            <a:srgbClr val="FF0000"/>
                          </a:solidFill>
                          <a:latin typeface="Microsoft YaHei"/>
                          <a:cs typeface="Microsoft YaHei"/>
                        </a:rPr>
                        <a:t>线上产品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分类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800" b="1" dirty="0">
                          <a:latin typeface="Microsoft YaHei"/>
                          <a:cs typeface="Microsoft YaHei"/>
                        </a:rPr>
                        <a:t>产品规格或内容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800" b="1" spc="10" dirty="0">
                          <a:latin typeface="Microsoft YaHei"/>
                          <a:cs typeface="Microsoft YaHei"/>
                        </a:rPr>
                        <a:t>单价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13271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800" b="1" spc="10" dirty="0">
                          <a:latin typeface="Microsoft YaHei"/>
                          <a:cs typeface="Microsoft YaHei"/>
                        </a:rPr>
                        <a:t>单位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800" b="1" spc="10" dirty="0">
                          <a:latin typeface="Microsoft YaHei"/>
                          <a:cs typeface="Microsoft YaHei"/>
                        </a:rPr>
                        <a:t>数量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800" b="1" spc="10" dirty="0">
                          <a:latin typeface="Microsoft YaHei"/>
                          <a:cs typeface="Microsoft YaHei"/>
                        </a:rPr>
                        <a:t>总计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C0C0"/>
                    </a:solidFill>
                  </a:tcPr>
                </a:tc>
                <a:tc rowSpan="27">
                  <a:txBody>
                    <a:bodyPr/>
                    <a:lstStyle/>
                    <a:p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2750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 gridSpan="6">
                  <a:txBody>
                    <a:bodyPr/>
                    <a:lstStyle/>
                    <a:p>
                      <a:pPr marL="635">
                        <a:lnSpc>
                          <a:spcPts val="950"/>
                        </a:lnSpc>
                      </a:pPr>
                      <a:r>
                        <a:rPr sz="800" b="1" dirty="0">
                          <a:latin typeface="Microsoft YaHei"/>
                          <a:cs typeface="Microsoft YaHei"/>
                        </a:rPr>
                        <a:t>网络推广</a:t>
                      </a:r>
                      <a:r>
                        <a:rPr sz="800" b="1" dirty="0">
                          <a:latin typeface="Verdana"/>
                          <a:cs typeface="Verdana"/>
                        </a:rPr>
                        <a:t>-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某招聘网站校园频道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4942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热门招聘按钮广告（B2）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ts val="960"/>
                        </a:lnSpc>
                        <a:spcBef>
                          <a:spcPts val="20"/>
                        </a:spcBef>
                      </a:pPr>
                      <a:r>
                        <a:rPr sz="800" spc="-5" dirty="0">
                          <a:latin typeface="SimSun"/>
                          <a:cs typeface="SimSun"/>
                        </a:rPr>
                        <a:t>73×32pixels，图片右侧最多1行文字，不超过14个字,  </a:t>
                      </a:r>
                      <a:r>
                        <a:rPr sz="800" dirty="0">
                          <a:latin typeface="SimSun"/>
                          <a:cs typeface="SimSun"/>
                        </a:rPr>
                        <a:t>下面2条文字广告,每条不超过11个字。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10,000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周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2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20,000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4942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最新招聘企业按钮广告（C1）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marR="27305">
                        <a:lnSpc>
                          <a:spcPts val="960"/>
                        </a:lnSpc>
                        <a:spcBef>
                          <a:spcPts val="20"/>
                        </a:spcBef>
                      </a:pPr>
                      <a:r>
                        <a:rPr sz="800" spc="-5" dirty="0">
                          <a:latin typeface="SimSun"/>
                          <a:cs typeface="SimSun"/>
                        </a:rPr>
                        <a:t>73×32pixels，图片右侧文字,最多2行，每行不超过5  </a:t>
                      </a:r>
                      <a:r>
                        <a:rPr sz="800" dirty="0">
                          <a:latin typeface="SimSun"/>
                          <a:cs typeface="SimSun"/>
                        </a:rPr>
                        <a:t>个字，下面1条文字广告不超过11字。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5,000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周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8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40,000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750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ts val="950"/>
                        </a:lnSpc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BBS信息投放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ts val="95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目标高校-BBS信息投放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950"/>
                        </a:lnSpc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800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0485">
                        <a:lnSpc>
                          <a:spcPts val="95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学校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950"/>
                        </a:lnSpc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40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95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32,000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750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 gridSpan="4"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55244">
                        <a:lnSpc>
                          <a:spcPts val="950"/>
                        </a:lnSpc>
                      </a:pPr>
                      <a:r>
                        <a:rPr sz="800" b="1" dirty="0">
                          <a:solidFill>
                            <a:srgbClr val="FF0000"/>
                          </a:solidFill>
                          <a:latin typeface="Microsoft YaHei"/>
                          <a:cs typeface="Microsoft YaHei"/>
                        </a:rPr>
                        <a:t>线上实际费用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750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 gridSpan="2">
                  <a:txBody>
                    <a:bodyPr/>
                    <a:lstStyle/>
                    <a:p>
                      <a:pPr marL="635">
                        <a:lnSpc>
                          <a:spcPts val="950"/>
                        </a:lnSpc>
                      </a:pPr>
                      <a:r>
                        <a:rPr sz="800" b="1" dirty="0">
                          <a:latin typeface="Microsoft YaHei"/>
                          <a:cs typeface="Microsoft YaHei"/>
                        </a:rPr>
                        <a:t>宣传品设计服务﹡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4942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海报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﹡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marR="77470">
                        <a:lnSpc>
                          <a:spcPts val="960"/>
                        </a:lnSpc>
                        <a:spcBef>
                          <a:spcPts val="25"/>
                        </a:spcBef>
                      </a:pPr>
                      <a:r>
                        <a:rPr sz="800" spc="-5" dirty="0">
                          <a:latin typeface="SimSun"/>
                          <a:cs typeface="SimSun"/>
                        </a:rPr>
                        <a:t>〖1000至3000数量(单面&amp;四色)〗，157克铜版纸，覆  </a:t>
                      </a:r>
                      <a:r>
                        <a:rPr sz="800" dirty="0">
                          <a:latin typeface="SimSun"/>
                          <a:cs typeface="SimSun"/>
                        </a:rPr>
                        <a:t>光膜，不含背胶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3,000.0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张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2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6,000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750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ts val="95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报纸(可选择)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95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4,000.0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张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1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4,000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750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宣传册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ts val="955"/>
                        </a:lnSpc>
                      </a:pPr>
                      <a:r>
                        <a:rPr sz="800" spc="-5" dirty="0">
                          <a:latin typeface="SimSun"/>
                          <a:cs typeface="SimSun"/>
                        </a:rPr>
                        <a:t>〖5000数量以下(157g铜版纸，单面&amp;16开)〗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3,000.0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册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1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5"/>
                        </a:lnSpc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3,000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750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易拉宝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﹡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0.8m*2m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955"/>
                        </a:lnSpc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1,000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套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1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5"/>
                        </a:lnSpc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1,000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750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 gridSpan="3">
                  <a:txBody>
                    <a:bodyPr/>
                    <a:lstStyle/>
                    <a:p>
                      <a:pPr marL="635">
                        <a:lnSpc>
                          <a:spcPts val="955"/>
                        </a:lnSpc>
                      </a:pPr>
                      <a:r>
                        <a:rPr sz="800" b="1" dirty="0">
                          <a:latin typeface="Microsoft YaHei"/>
                          <a:cs typeface="Microsoft YaHei"/>
                        </a:rPr>
                        <a:t>宣传品制作服务﹡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5679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海报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﹡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marR="77470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5" dirty="0">
                          <a:latin typeface="SimSun"/>
                          <a:cs typeface="SimSun"/>
                        </a:rPr>
                        <a:t>〖1000至3000数量(单面&amp;四色)〗，157克铜版纸，覆  光膜，不含背胶；1000张以上3001张以下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3.5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张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3000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10,500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750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报纸(可选择)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80克胶版纸，正背，8开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955"/>
                        </a:lnSpc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0.4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张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955"/>
                        </a:lnSpc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10000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5"/>
                        </a:lnSpc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4000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750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宣传册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〖5000数量以下(单面&amp;16开)〗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955"/>
                        </a:lnSpc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3.0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册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955"/>
                        </a:lnSpc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5000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15,000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4561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条幅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﹡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长度不超过10米/宽度0.8米(非保利布&amp;非彩色)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200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条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2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400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750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易拉宝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﹡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0.8m*2m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955"/>
                        </a:lnSpc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300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套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8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5"/>
                        </a:lnSpc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2,400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753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 gridSpan="6">
                  <a:txBody>
                    <a:bodyPr/>
                    <a:lstStyle/>
                    <a:p>
                      <a:pPr marL="635">
                        <a:lnSpc>
                          <a:spcPts val="955"/>
                        </a:lnSpc>
                      </a:pPr>
                      <a:r>
                        <a:rPr sz="800" b="1" dirty="0">
                          <a:latin typeface="Microsoft YaHei"/>
                          <a:cs typeface="Microsoft YaHei"/>
                        </a:rPr>
                        <a:t>宣传品快递或运输</a:t>
                      </a:r>
                      <a:r>
                        <a:rPr sz="800" b="1" dirty="0">
                          <a:latin typeface="Verdana"/>
                          <a:cs typeface="Verdana"/>
                        </a:rPr>
                        <a:t>(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国内＆非加急)﹡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750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ts val="91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海报、手册、报纸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﹡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用于校园内宣传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955"/>
                        </a:lnSpc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600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0485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学校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955"/>
                        </a:lnSpc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40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24,000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75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条幅、易拉宝、拉网展架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用于宣讲会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955"/>
                        </a:lnSpc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420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0485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学校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955"/>
                        </a:lnSpc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40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16,800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750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 gridSpan="6">
                  <a:txBody>
                    <a:bodyPr/>
                    <a:lstStyle/>
                    <a:p>
                      <a:pPr marL="635">
                        <a:lnSpc>
                          <a:spcPts val="955"/>
                        </a:lnSpc>
                      </a:pPr>
                      <a:r>
                        <a:rPr sz="800" b="1" dirty="0">
                          <a:latin typeface="Microsoft YaHei"/>
                          <a:cs typeface="Microsoft YaHei"/>
                        </a:rPr>
                        <a:t>校园内线下活动推广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75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ts val="91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宣讲会城市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包括宣传品派发、宣讲会场地设备及支持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955"/>
                        </a:lnSpc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5,000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0485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城市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5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955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25,000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750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ts val="96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院校宣传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ts val="96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包括海报张贴和宣传品派发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960"/>
                        </a:lnSpc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500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0485">
                        <a:lnSpc>
                          <a:spcPts val="96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学校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960"/>
                        </a:lnSpc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40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96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20,000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750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 gridSpan="6">
                  <a:txBody>
                    <a:bodyPr/>
                    <a:lstStyle/>
                    <a:p>
                      <a:pPr marL="635">
                        <a:lnSpc>
                          <a:spcPts val="955"/>
                        </a:lnSpc>
                      </a:pPr>
                      <a:r>
                        <a:rPr sz="800" b="1" dirty="0">
                          <a:latin typeface="Microsoft YaHei"/>
                          <a:cs typeface="Microsoft YaHei"/>
                        </a:rPr>
                        <a:t>差旅餐饮费</a:t>
                      </a:r>
                      <a:r>
                        <a:rPr sz="800" b="1" dirty="0">
                          <a:latin typeface="Verdana"/>
                          <a:cs typeface="Verdana"/>
                        </a:rPr>
                        <a:t>(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项目过程中短程差旅或全程差旅)﹡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75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交通费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﹡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据最新携程网全价机票价格结算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0485">
                        <a:lnSpc>
                          <a:spcPts val="96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城市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96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Pending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6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#VALUE!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750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ts val="96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项目经理差旅管理费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﹡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ts val="96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住宿&amp;餐饮&amp;本地交通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960"/>
                        </a:lnSpc>
                      </a:pPr>
                      <a:r>
                        <a:rPr sz="800" spc="5" dirty="0">
                          <a:latin typeface="SimSun"/>
                          <a:cs typeface="SimSun"/>
                        </a:rPr>
                        <a:t>650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6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天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96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Pending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6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#VALUE!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910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第三方营业税</a:t>
                      </a:r>
                      <a:r>
                        <a:rPr sz="800" b="1" dirty="0">
                          <a:latin typeface="Microsoft YaHei"/>
                          <a:cs typeface="Microsoft YaHei"/>
                        </a:rPr>
                        <a:t>﹡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</a:pPr>
                      <a:r>
                        <a:rPr sz="800" spc="15" dirty="0">
                          <a:latin typeface="SimSun"/>
                          <a:cs typeface="SimSun"/>
                        </a:rPr>
                        <a:t>(第三方费用)</a:t>
                      </a:r>
                      <a:r>
                        <a:rPr sz="800" b="1" spc="15" dirty="0">
                          <a:latin typeface="Microsoft YaHei"/>
                          <a:cs typeface="Microsoft YaHei"/>
                        </a:rPr>
                        <a:t>×</a:t>
                      </a:r>
                      <a:r>
                        <a:rPr sz="800" spc="15" dirty="0">
                          <a:latin typeface="SimSun"/>
                          <a:cs typeface="SimSun"/>
                        </a:rPr>
                        <a:t>0.05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0485">
                        <a:lnSpc>
                          <a:spcPct val="10000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项目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Pending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#VALUE!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设计培训计划模板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530225" y="1254125"/>
          <a:ext cx="5486399" cy="29446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99514"/>
                <a:gridCol w="4286885"/>
              </a:tblGrid>
              <a:tr h="32715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20"/>
                        </a:spcBef>
                      </a:pPr>
                      <a:r>
                        <a:rPr sz="1400" b="1" dirty="0">
                          <a:latin typeface="Microsoft YaHei"/>
                          <a:cs typeface="Microsoft YaHei"/>
                        </a:rPr>
                        <a:t>序号</a:t>
                      </a:r>
                      <a:endParaRPr sz="14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820"/>
                        </a:spcBef>
                      </a:pPr>
                      <a:r>
                        <a:rPr sz="1400" b="1" dirty="0">
                          <a:latin typeface="Microsoft YaHei"/>
                          <a:cs typeface="Microsoft YaHei"/>
                        </a:rPr>
                        <a:t>项目</a:t>
                      </a:r>
                      <a:endParaRPr sz="14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27279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sz="1400" dirty="0">
                          <a:latin typeface="SimSun"/>
                          <a:cs typeface="SimSun"/>
                        </a:rPr>
                        <a:t>1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sz="1400" u="sng" spc="-5" dirty="0">
                          <a:solidFill>
                            <a:srgbClr val="003399"/>
                          </a:solidFill>
                          <a:latin typeface="SimSun"/>
                          <a:cs typeface="SimSun"/>
                        </a:rPr>
                        <a:t>2013年教学总结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27151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20"/>
                        </a:spcBef>
                      </a:pPr>
                      <a:r>
                        <a:rPr sz="1400" dirty="0">
                          <a:latin typeface="SimSun"/>
                          <a:cs typeface="SimSun"/>
                        </a:rPr>
                        <a:t>2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>
                        <a:lnSpc>
                          <a:spcPct val="100000"/>
                        </a:lnSpc>
                        <a:spcBef>
                          <a:spcPts val="820"/>
                        </a:spcBef>
                      </a:pPr>
                      <a:r>
                        <a:rPr sz="1400" u="sng" spc="-5" dirty="0">
                          <a:solidFill>
                            <a:srgbClr val="003399"/>
                          </a:solidFill>
                          <a:latin typeface="SimSun"/>
                          <a:cs typeface="SimSun"/>
                        </a:rPr>
                        <a:t>2014年教学计划表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27152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sz="1400" dirty="0">
                          <a:latin typeface="SimSun"/>
                          <a:cs typeface="SimSun"/>
                        </a:rPr>
                        <a:t>3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sz="1400" u="sng" dirty="0">
                          <a:solidFill>
                            <a:srgbClr val="003399"/>
                          </a:solidFill>
                          <a:latin typeface="SimSun"/>
                          <a:cs typeface="SimSun"/>
                        </a:rPr>
                        <a:t>2014年课程清单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27151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sz="1400" dirty="0">
                          <a:latin typeface="SimSun"/>
                          <a:cs typeface="SimSun"/>
                        </a:rPr>
                        <a:t>4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sz="1400" u="sng" spc="-5" dirty="0">
                          <a:solidFill>
                            <a:srgbClr val="003399"/>
                          </a:solidFill>
                          <a:latin typeface="SimSun"/>
                          <a:cs typeface="SimSun"/>
                        </a:rPr>
                        <a:t>2014年课程开发计划表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27279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400" dirty="0">
                          <a:latin typeface="SimSun"/>
                          <a:cs typeface="SimSun"/>
                        </a:rPr>
                        <a:t>5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400" u="sng" dirty="0">
                          <a:solidFill>
                            <a:srgbClr val="003399"/>
                          </a:solidFill>
                          <a:latin typeface="SimSun"/>
                          <a:cs typeface="SimSun"/>
                        </a:rPr>
                        <a:t>2013年讲师清单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27151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sz="1400" dirty="0">
                          <a:latin typeface="SimSun"/>
                          <a:cs typeface="SimSun"/>
                        </a:rPr>
                        <a:t>6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sz="1400" u="sng" spc="-5" dirty="0">
                          <a:solidFill>
                            <a:srgbClr val="003399"/>
                          </a:solidFill>
                          <a:latin typeface="SimSun"/>
                          <a:cs typeface="SimSun"/>
                        </a:rPr>
                        <a:t>2014年讲师培养计划表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27151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sz="1400" dirty="0">
                          <a:latin typeface="SimSun"/>
                          <a:cs typeface="SimSun"/>
                        </a:rPr>
                        <a:t>7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sz="1400" u="sng" spc="-5" dirty="0">
                          <a:solidFill>
                            <a:srgbClr val="003399"/>
                          </a:solidFill>
                          <a:latin typeface="SimSun"/>
                          <a:cs typeface="SimSun"/>
                        </a:rPr>
                        <a:t>2014年教学资源开发计划表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2719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400" dirty="0">
                          <a:latin typeface="SimSun"/>
                          <a:cs typeface="SimSun"/>
                        </a:rPr>
                        <a:t>8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400" u="sng" spc="-5" dirty="0">
                          <a:solidFill>
                            <a:srgbClr val="003399"/>
                          </a:solidFill>
                          <a:latin typeface="SimSun"/>
                          <a:cs typeface="SimSun"/>
                        </a:rPr>
                        <a:t>2014年培训预算表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00072" y="4440935"/>
            <a:ext cx="370331" cy="3596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41832" y="2438400"/>
            <a:ext cx="368807" cy="3596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205483" y="3160776"/>
            <a:ext cx="370331" cy="3596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设计年度培训计划</a:t>
            </a:r>
          </a:p>
        </p:txBody>
      </p:sp>
      <p:sp>
        <p:nvSpPr>
          <p:cNvPr id="7" name="object 7"/>
          <p:cNvSpPr/>
          <p:nvPr/>
        </p:nvSpPr>
        <p:spPr>
          <a:xfrm>
            <a:off x="1528572" y="3854196"/>
            <a:ext cx="370332" cy="3596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998976" y="3011423"/>
            <a:ext cx="429768" cy="38252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654296" y="3918203"/>
            <a:ext cx="429768" cy="38252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528572" y="1054294"/>
            <a:ext cx="7007556" cy="39273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5415" marR="1233805" indent="-133350">
              <a:lnSpc>
                <a:spcPct val="153000"/>
              </a:lnSpc>
            </a:pPr>
            <a:r>
              <a:rPr sz="1800" b="1" u="sng" spc="5" dirty="0" err="1">
                <a:latin typeface="Microsoft YaHei"/>
                <a:cs typeface="Microsoft YaHei"/>
              </a:rPr>
              <a:t>业绩达成分析</a:t>
            </a:r>
            <a:r>
              <a:rPr sz="1800" spc="5" dirty="0" smtClean="0">
                <a:latin typeface="SimSun"/>
                <a:cs typeface="SimSun"/>
              </a:rPr>
              <a:t>：</a:t>
            </a:r>
            <a:endParaRPr lang="en-US" sz="1800" spc="5" dirty="0" smtClean="0">
              <a:latin typeface="SimSun"/>
              <a:cs typeface="SimSun"/>
            </a:endParaRPr>
          </a:p>
          <a:p>
            <a:pPr marL="145415" marR="1233805" indent="-133350">
              <a:lnSpc>
                <a:spcPct val="153000"/>
              </a:lnSpc>
            </a:pPr>
            <a:r>
              <a:rPr sz="1600" spc="5" dirty="0" err="1" smtClean="0">
                <a:latin typeface="SimSun"/>
                <a:cs typeface="SimSun"/>
              </a:rPr>
              <a:t>公司总体分析</a:t>
            </a:r>
            <a:r>
              <a:rPr sz="1600" spc="5" dirty="0">
                <a:latin typeface="SimSun"/>
                <a:cs typeface="SimSun"/>
              </a:rPr>
              <a:t>/</a:t>
            </a:r>
            <a:r>
              <a:rPr sz="1600" spc="-80" dirty="0">
                <a:latin typeface="SimSun"/>
                <a:cs typeface="SimSun"/>
              </a:rPr>
              <a:t> </a:t>
            </a:r>
            <a:r>
              <a:rPr sz="1600" spc="-5" dirty="0" err="1">
                <a:latin typeface="SimSun"/>
                <a:cs typeface="SimSun"/>
              </a:rPr>
              <a:t>各业务单元分析</a:t>
            </a:r>
            <a:r>
              <a:rPr sz="1600" spc="-5" dirty="0">
                <a:latin typeface="SimSun"/>
                <a:cs typeface="SimSun"/>
              </a:rPr>
              <a:t>  </a:t>
            </a:r>
            <a:endParaRPr lang="en-US" sz="1600" spc="-5" dirty="0" smtClean="0">
              <a:latin typeface="SimSun"/>
              <a:cs typeface="SimSun"/>
            </a:endParaRPr>
          </a:p>
          <a:p>
            <a:pPr marL="145415" marR="1233805" indent="-133350">
              <a:lnSpc>
                <a:spcPct val="153000"/>
              </a:lnSpc>
            </a:pPr>
            <a:r>
              <a:rPr sz="1600" spc="-5" dirty="0" err="1" smtClean="0">
                <a:latin typeface="SimSun"/>
                <a:cs typeface="SimSun"/>
              </a:rPr>
              <a:t>未达成要素分析</a:t>
            </a:r>
            <a:r>
              <a:rPr sz="1600" spc="-5" dirty="0">
                <a:latin typeface="SimSun"/>
                <a:cs typeface="SimSun"/>
              </a:rPr>
              <a:t>/</a:t>
            </a:r>
            <a:r>
              <a:rPr sz="1600" spc="-5" dirty="0" err="1" smtClean="0">
                <a:latin typeface="SimSun"/>
                <a:cs typeface="SimSun"/>
              </a:rPr>
              <a:t>归类整理公司问题</a:t>
            </a:r>
            <a:r>
              <a:rPr sz="1600" spc="-5" dirty="0" smtClean="0">
                <a:latin typeface="SimSun"/>
                <a:cs typeface="SimSun"/>
              </a:rPr>
              <a:t>  </a:t>
            </a:r>
            <a:endParaRPr lang="en-US" sz="1600" spc="-5" dirty="0" smtClean="0">
              <a:latin typeface="SimSun"/>
              <a:cs typeface="SimSun"/>
            </a:endParaRPr>
          </a:p>
          <a:p>
            <a:pPr marL="145415" marR="1233805" indent="-133350">
              <a:lnSpc>
                <a:spcPct val="153000"/>
              </a:lnSpc>
            </a:pPr>
            <a:r>
              <a:rPr sz="1800" b="1" u="sng" spc="10" dirty="0" err="1" smtClean="0">
                <a:latin typeface="Microsoft YaHei"/>
                <a:cs typeface="Microsoft YaHei"/>
              </a:rPr>
              <a:t>人员能力与预期业绩实现匹配分析</a:t>
            </a:r>
            <a:endParaRPr sz="1800" dirty="0">
              <a:latin typeface="Microsoft YaHei"/>
              <a:cs typeface="Microsoft YaHei"/>
            </a:endParaRPr>
          </a:p>
          <a:p>
            <a:pPr marL="615950">
              <a:lnSpc>
                <a:spcPts val="1600"/>
              </a:lnSpc>
            </a:pPr>
            <a:r>
              <a:rPr sz="1600" spc="-5" dirty="0">
                <a:latin typeface="SimSun"/>
                <a:cs typeface="SimSun"/>
              </a:rPr>
              <a:t>预期业绩分析/基于预期业绩下的岗位要求分析</a:t>
            </a:r>
            <a:endParaRPr sz="1600" dirty="0">
              <a:latin typeface="SimSun"/>
              <a:cs typeface="SimSun"/>
            </a:endParaRPr>
          </a:p>
          <a:p>
            <a:pPr marL="514350" marR="5080" indent="101600">
              <a:lnSpc>
                <a:spcPct val="100000"/>
              </a:lnSpc>
              <a:spcBef>
                <a:spcPts val="960"/>
              </a:spcBef>
            </a:pPr>
            <a:r>
              <a:rPr sz="1600" spc="-5" dirty="0">
                <a:latin typeface="SimSun"/>
                <a:cs typeface="SimSun"/>
              </a:rPr>
              <a:t>现有员工能力与预期业绩岗位要求比对/培训提升方向/</a:t>
            </a:r>
            <a:r>
              <a:rPr sz="1600" spc="-5" dirty="0" err="1" smtClean="0">
                <a:latin typeface="SimSun"/>
                <a:cs typeface="SimSun"/>
              </a:rPr>
              <a:t>目标岗位</a:t>
            </a:r>
            <a:endParaRPr lang="en-US" sz="1600" spc="-5" dirty="0" smtClean="0">
              <a:latin typeface="SimSun"/>
              <a:cs typeface="SimSun"/>
            </a:endParaRPr>
          </a:p>
          <a:p>
            <a:pPr marL="1002665">
              <a:lnSpc>
                <a:spcPts val="1850"/>
              </a:lnSpc>
            </a:pPr>
            <a:r>
              <a:rPr sz="1800" b="1" u="sng" spc="10" dirty="0" err="1" smtClean="0">
                <a:latin typeface="Microsoft YaHei"/>
                <a:cs typeface="Microsoft YaHei"/>
              </a:rPr>
              <a:t>部门级培训需求分析</a:t>
            </a:r>
            <a:endParaRPr sz="1800" dirty="0">
              <a:latin typeface="Microsoft YaHei"/>
              <a:cs typeface="Microsoft YaHei"/>
            </a:endParaRPr>
          </a:p>
          <a:p>
            <a:pPr marL="1002665" marR="1344930">
              <a:lnSpc>
                <a:spcPct val="100000"/>
              </a:lnSpc>
              <a:spcBef>
                <a:spcPts val="340"/>
              </a:spcBef>
            </a:pPr>
            <a:r>
              <a:rPr sz="1600" spc="0" dirty="0">
                <a:latin typeface="SimSun"/>
                <a:cs typeface="SimSun"/>
              </a:rPr>
              <a:t>部</a:t>
            </a:r>
            <a:r>
              <a:rPr sz="1600" spc="-5" dirty="0">
                <a:latin typeface="SimSun"/>
                <a:cs typeface="SimSun"/>
              </a:rPr>
              <a:t>门问</a:t>
            </a:r>
            <a:r>
              <a:rPr sz="1600" spc="0" dirty="0">
                <a:latin typeface="SimSun"/>
                <a:cs typeface="SimSun"/>
              </a:rPr>
              <a:t>题</a:t>
            </a:r>
            <a:r>
              <a:rPr sz="1600" spc="-5" dirty="0">
                <a:latin typeface="SimSun"/>
                <a:cs typeface="SimSun"/>
              </a:rPr>
              <a:t>交流与</a:t>
            </a:r>
            <a:r>
              <a:rPr sz="1600" spc="0" dirty="0">
                <a:latin typeface="SimSun"/>
                <a:cs typeface="SimSun"/>
              </a:rPr>
              <a:t>分</a:t>
            </a:r>
            <a:r>
              <a:rPr sz="1600" dirty="0">
                <a:latin typeface="SimSun"/>
                <a:cs typeface="SimSun"/>
              </a:rPr>
              <a:t>析/</a:t>
            </a:r>
            <a:r>
              <a:rPr sz="1600" spc="-5" dirty="0" err="1" smtClean="0">
                <a:latin typeface="SimSun"/>
                <a:cs typeface="SimSun"/>
              </a:rPr>
              <a:t>部门</a:t>
            </a:r>
            <a:r>
              <a:rPr sz="1600" spc="0" dirty="0" err="1" smtClean="0">
                <a:latin typeface="SimSun"/>
                <a:cs typeface="SimSun"/>
              </a:rPr>
              <a:t>人</a:t>
            </a:r>
            <a:r>
              <a:rPr sz="1600" spc="-5" dirty="0" err="1" smtClean="0">
                <a:latin typeface="SimSun"/>
                <a:cs typeface="SimSun"/>
              </a:rPr>
              <a:t>员能</a:t>
            </a:r>
            <a:r>
              <a:rPr sz="1600" spc="0" dirty="0" err="1" smtClean="0">
                <a:latin typeface="SimSun"/>
                <a:cs typeface="SimSun"/>
              </a:rPr>
              <a:t>力</a:t>
            </a:r>
            <a:r>
              <a:rPr sz="1600" spc="-5" dirty="0" err="1" smtClean="0">
                <a:latin typeface="SimSun"/>
                <a:cs typeface="SimSun"/>
              </a:rPr>
              <a:t>评估</a:t>
            </a:r>
            <a:r>
              <a:rPr sz="1600" spc="-5" dirty="0">
                <a:latin typeface="SimSun"/>
                <a:cs typeface="SimSun"/>
              </a:rPr>
              <a:t>/部门培训需求访谈及交流</a:t>
            </a:r>
            <a:endParaRPr sz="1600" dirty="0">
              <a:latin typeface="SimSun"/>
              <a:cs typeface="SimSun"/>
            </a:endParaRPr>
          </a:p>
          <a:p>
            <a:pPr marL="1688464" marR="150495" indent="-31750">
              <a:lnSpc>
                <a:spcPct val="103299"/>
              </a:lnSpc>
              <a:spcBef>
                <a:spcPts val="735"/>
              </a:spcBef>
            </a:pPr>
            <a:r>
              <a:rPr sz="1800" b="1" u="sng" spc="10" dirty="0" err="1">
                <a:latin typeface="Microsoft YaHei"/>
                <a:cs typeface="Microsoft YaHei"/>
              </a:rPr>
              <a:t>公司级培训需求分析</a:t>
            </a:r>
            <a:r>
              <a:rPr sz="1800" b="1" u="sng" spc="10" dirty="0">
                <a:latin typeface="Microsoft YaHei"/>
                <a:cs typeface="Microsoft YaHei"/>
              </a:rPr>
              <a:t>  </a:t>
            </a:r>
            <a:endParaRPr lang="en-US" sz="1800" b="1" u="sng" spc="10" dirty="0" smtClean="0">
              <a:latin typeface="Microsoft YaHei"/>
              <a:cs typeface="Microsoft YaHei"/>
            </a:endParaRPr>
          </a:p>
          <a:p>
            <a:pPr marL="1688464" marR="150495" indent="-31750">
              <a:lnSpc>
                <a:spcPct val="103299"/>
              </a:lnSpc>
              <a:spcBef>
                <a:spcPts val="735"/>
              </a:spcBef>
            </a:pPr>
            <a:r>
              <a:rPr sz="1600" dirty="0" err="1" smtClean="0">
                <a:latin typeface="SimSun"/>
                <a:cs typeface="SimSun"/>
              </a:rPr>
              <a:t>研读公司年度业务规划</a:t>
            </a:r>
            <a:r>
              <a:rPr sz="1600" dirty="0">
                <a:latin typeface="SimSun"/>
                <a:cs typeface="SimSun"/>
              </a:rPr>
              <a:t>/</a:t>
            </a:r>
            <a:r>
              <a:rPr sz="1600" dirty="0" err="1" smtClean="0">
                <a:latin typeface="SimSun"/>
                <a:cs typeface="SimSun"/>
              </a:rPr>
              <a:t>与老板沟通培训问</a:t>
            </a:r>
            <a:r>
              <a:rPr sz="1600" spc="-5" dirty="0" err="1" smtClean="0">
                <a:latin typeface="SimSun"/>
                <a:cs typeface="SimSun"/>
              </a:rPr>
              <a:t>题和原因</a:t>
            </a:r>
            <a:r>
              <a:rPr sz="1600" spc="-5" dirty="0">
                <a:latin typeface="SimSun"/>
                <a:cs typeface="SimSun"/>
              </a:rPr>
              <a:t>/与老板交流培训重点/</a:t>
            </a:r>
            <a:r>
              <a:rPr sz="1600" spc="-5" dirty="0" err="1" smtClean="0">
                <a:latin typeface="SimSun"/>
                <a:cs typeface="SimSun"/>
              </a:rPr>
              <a:t>提供初步培训方案</a:t>
            </a:r>
            <a:endParaRPr sz="1600" dirty="0">
              <a:latin typeface="SimSun"/>
              <a:cs typeface="SimSu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0" y="4901730"/>
            <a:ext cx="1533525" cy="121285"/>
          </a:xfrm>
          <a:custGeom>
            <a:avLst/>
            <a:gdLst/>
            <a:ahLst/>
            <a:cxnLst/>
            <a:rect l="l" t="t" r="r" b="b"/>
            <a:pathLst>
              <a:path w="1533525" h="121285">
                <a:moveTo>
                  <a:pt x="1533524" y="0"/>
                </a:moveTo>
                <a:lnTo>
                  <a:pt x="0" y="120882"/>
                </a:lnTo>
              </a:path>
            </a:pathLst>
          </a:custGeom>
          <a:ln w="9525">
            <a:solidFill>
              <a:srgbClr val="B1B1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0" y="3612260"/>
            <a:ext cx="332105" cy="1410970"/>
          </a:xfrm>
          <a:custGeom>
            <a:avLst/>
            <a:gdLst/>
            <a:ahLst/>
            <a:cxnLst/>
            <a:rect l="l" t="t" r="r" b="b"/>
            <a:pathLst>
              <a:path w="332105" h="1410970">
                <a:moveTo>
                  <a:pt x="331571" y="0"/>
                </a:moveTo>
                <a:lnTo>
                  <a:pt x="0" y="1410351"/>
                </a:lnTo>
              </a:path>
            </a:pathLst>
          </a:custGeom>
          <a:ln w="9525">
            <a:solidFill>
              <a:srgbClr val="B1B1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78141" y="3390646"/>
            <a:ext cx="124333" cy="12090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78141" y="3390646"/>
            <a:ext cx="124460" cy="121285"/>
          </a:xfrm>
          <a:custGeom>
            <a:avLst/>
            <a:gdLst/>
            <a:ahLst/>
            <a:cxnLst/>
            <a:rect l="l" t="t" r="r" b="b"/>
            <a:pathLst>
              <a:path w="124459" h="121285">
                <a:moveTo>
                  <a:pt x="0" y="60451"/>
                </a:moveTo>
                <a:lnTo>
                  <a:pt x="4884" y="36915"/>
                </a:lnTo>
                <a:lnTo>
                  <a:pt x="18205" y="17700"/>
                </a:lnTo>
                <a:lnTo>
                  <a:pt x="37965" y="4748"/>
                </a:lnTo>
                <a:lnTo>
                  <a:pt x="62166" y="0"/>
                </a:lnTo>
                <a:lnTo>
                  <a:pt x="86362" y="4748"/>
                </a:lnTo>
                <a:lnTo>
                  <a:pt x="106122" y="17700"/>
                </a:lnTo>
                <a:lnTo>
                  <a:pt x="119446" y="36915"/>
                </a:lnTo>
                <a:lnTo>
                  <a:pt x="124333" y="60451"/>
                </a:lnTo>
                <a:lnTo>
                  <a:pt x="119446" y="83988"/>
                </a:lnTo>
                <a:lnTo>
                  <a:pt x="106122" y="103203"/>
                </a:lnTo>
                <a:lnTo>
                  <a:pt x="86362" y="116155"/>
                </a:lnTo>
                <a:lnTo>
                  <a:pt x="62166" y="120903"/>
                </a:lnTo>
                <a:lnTo>
                  <a:pt x="37965" y="116155"/>
                </a:lnTo>
                <a:lnTo>
                  <a:pt x="18205" y="103203"/>
                </a:lnTo>
                <a:lnTo>
                  <a:pt x="4884" y="83988"/>
                </a:lnTo>
                <a:lnTo>
                  <a:pt x="0" y="60451"/>
                </a:lnTo>
                <a:close/>
              </a:path>
            </a:pathLst>
          </a:custGeom>
          <a:ln w="9525">
            <a:solidFill>
              <a:srgbClr val="0000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09218" y="3420871"/>
            <a:ext cx="62230" cy="60960"/>
          </a:xfrm>
          <a:custGeom>
            <a:avLst/>
            <a:gdLst/>
            <a:ahLst/>
            <a:cxnLst/>
            <a:rect l="l" t="t" r="r" b="b"/>
            <a:pathLst>
              <a:path w="62230" h="60960">
                <a:moveTo>
                  <a:pt x="0" y="30225"/>
                </a:moveTo>
                <a:lnTo>
                  <a:pt x="2443" y="41967"/>
                </a:lnTo>
                <a:lnTo>
                  <a:pt x="9105" y="51577"/>
                </a:lnTo>
                <a:lnTo>
                  <a:pt x="18988" y="58068"/>
                </a:lnTo>
                <a:lnTo>
                  <a:pt x="31089" y="60451"/>
                </a:lnTo>
                <a:lnTo>
                  <a:pt x="43183" y="58068"/>
                </a:lnTo>
                <a:lnTo>
                  <a:pt x="53062" y="51577"/>
                </a:lnTo>
                <a:lnTo>
                  <a:pt x="59723" y="41967"/>
                </a:lnTo>
                <a:lnTo>
                  <a:pt x="62166" y="30225"/>
                </a:lnTo>
                <a:lnTo>
                  <a:pt x="59723" y="18430"/>
                </a:lnTo>
                <a:lnTo>
                  <a:pt x="53062" y="8826"/>
                </a:lnTo>
                <a:lnTo>
                  <a:pt x="43183" y="2365"/>
                </a:lnTo>
                <a:lnTo>
                  <a:pt x="31089" y="0"/>
                </a:lnTo>
                <a:lnTo>
                  <a:pt x="18988" y="2365"/>
                </a:lnTo>
                <a:lnTo>
                  <a:pt x="9105" y="8826"/>
                </a:lnTo>
                <a:lnTo>
                  <a:pt x="2443" y="18430"/>
                </a:lnTo>
                <a:lnTo>
                  <a:pt x="0" y="30225"/>
                </a:lnTo>
                <a:close/>
              </a:path>
            </a:pathLst>
          </a:custGeom>
          <a:ln w="9525">
            <a:solidFill>
              <a:srgbClr val="0000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326261" y="3773423"/>
            <a:ext cx="124332" cy="12091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326261" y="3773423"/>
            <a:ext cx="124460" cy="121285"/>
          </a:xfrm>
          <a:custGeom>
            <a:avLst/>
            <a:gdLst/>
            <a:ahLst/>
            <a:cxnLst/>
            <a:rect l="l" t="t" r="r" b="b"/>
            <a:pathLst>
              <a:path w="124459" h="121285">
                <a:moveTo>
                  <a:pt x="0" y="60451"/>
                </a:moveTo>
                <a:lnTo>
                  <a:pt x="4883" y="36915"/>
                </a:lnTo>
                <a:lnTo>
                  <a:pt x="18208" y="17700"/>
                </a:lnTo>
                <a:lnTo>
                  <a:pt x="37986" y="4748"/>
                </a:lnTo>
                <a:lnTo>
                  <a:pt x="62229" y="0"/>
                </a:lnTo>
                <a:lnTo>
                  <a:pt x="86399" y="4748"/>
                </a:lnTo>
                <a:lnTo>
                  <a:pt x="106140" y="17700"/>
                </a:lnTo>
                <a:lnTo>
                  <a:pt x="119451" y="36915"/>
                </a:lnTo>
                <a:lnTo>
                  <a:pt x="124332" y="60451"/>
                </a:lnTo>
                <a:lnTo>
                  <a:pt x="119451" y="83990"/>
                </a:lnTo>
                <a:lnTo>
                  <a:pt x="106140" y="103209"/>
                </a:lnTo>
                <a:lnTo>
                  <a:pt x="86399" y="116166"/>
                </a:lnTo>
                <a:lnTo>
                  <a:pt x="62229" y="120916"/>
                </a:lnTo>
                <a:lnTo>
                  <a:pt x="37986" y="116166"/>
                </a:lnTo>
                <a:lnTo>
                  <a:pt x="18208" y="103209"/>
                </a:lnTo>
                <a:lnTo>
                  <a:pt x="4883" y="83990"/>
                </a:lnTo>
                <a:lnTo>
                  <a:pt x="0" y="60451"/>
                </a:lnTo>
                <a:close/>
              </a:path>
            </a:pathLst>
          </a:custGeom>
          <a:ln w="9525">
            <a:solidFill>
              <a:srgbClr val="0000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357375" y="3803650"/>
            <a:ext cx="62230" cy="60960"/>
          </a:xfrm>
          <a:custGeom>
            <a:avLst/>
            <a:gdLst/>
            <a:ahLst/>
            <a:cxnLst/>
            <a:rect l="l" t="t" r="r" b="b"/>
            <a:pathLst>
              <a:path w="62230" h="60960">
                <a:moveTo>
                  <a:pt x="0" y="30225"/>
                </a:moveTo>
                <a:lnTo>
                  <a:pt x="2432" y="42021"/>
                </a:lnTo>
                <a:lnTo>
                  <a:pt x="9080" y="51625"/>
                </a:lnTo>
                <a:lnTo>
                  <a:pt x="18966" y="58086"/>
                </a:lnTo>
                <a:lnTo>
                  <a:pt x="31115" y="60452"/>
                </a:lnTo>
                <a:lnTo>
                  <a:pt x="43189" y="58086"/>
                </a:lnTo>
                <a:lnTo>
                  <a:pt x="53038" y="51625"/>
                </a:lnTo>
                <a:lnTo>
                  <a:pt x="59672" y="42021"/>
                </a:lnTo>
                <a:lnTo>
                  <a:pt x="62103" y="30225"/>
                </a:lnTo>
                <a:lnTo>
                  <a:pt x="59672" y="18484"/>
                </a:lnTo>
                <a:lnTo>
                  <a:pt x="53038" y="8874"/>
                </a:lnTo>
                <a:lnTo>
                  <a:pt x="43189" y="2383"/>
                </a:lnTo>
                <a:lnTo>
                  <a:pt x="31115" y="0"/>
                </a:lnTo>
                <a:lnTo>
                  <a:pt x="18966" y="2383"/>
                </a:lnTo>
                <a:lnTo>
                  <a:pt x="9080" y="8874"/>
                </a:lnTo>
                <a:lnTo>
                  <a:pt x="2432" y="18484"/>
                </a:lnTo>
                <a:lnTo>
                  <a:pt x="0" y="30225"/>
                </a:lnTo>
                <a:close/>
              </a:path>
            </a:pathLst>
          </a:custGeom>
          <a:ln w="9525">
            <a:solidFill>
              <a:srgbClr val="0000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581911" y="4335907"/>
            <a:ext cx="124332" cy="12089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581911" y="4335907"/>
            <a:ext cx="124460" cy="121285"/>
          </a:xfrm>
          <a:custGeom>
            <a:avLst/>
            <a:gdLst/>
            <a:ahLst/>
            <a:cxnLst/>
            <a:rect l="l" t="t" r="r" b="b"/>
            <a:pathLst>
              <a:path w="124460" h="121285">
                <a:moveTo>
                  <a:pt x="0" y="60439"/>
                </a:moveTo>
                <a:lnTo>
                  <a:pt x="4881" y="36915"/>
                </a:lnTo>
                <a:lnTo>
                  <a:pt x="18192" y="17703"/>
                </a:lnTo>
                <a:lnTo>
                  <a:pt x="37933" y="4750"/>
                </a:lnTo>
                <a:lnTo>
                  <a:pt x="62102" y="0"/>
                </a:lnTo>
                <a:lnTo>
                  <a:pt x="86292" y="4750"/>
                </a:lnTo>
                <a:lnTo>
                  <a:pt x="106076" y="17703"/>
                </a:lnTo>
                <a:lnTo>
                  <a:pt x="119431" y="36915"/>
                </a:lnTo>
                <a:lnTo>
                  <a:pt x="124332" y="60439"/>
                </a:lnTo>
                <a:lnTo>
                  <a:pt x="119431" y="83970"/>
                </a:lnTo>
                <a:lnTo>
                  <a:pt x="106076" y="103185"/>
                </a:lnTo>
                <a:lnTo>
                  <a:pt x="86292" y="116140"/>
                </a:lnTo>
                <a:lnTo>
                  <a:pt x="62102" y="120891"/>
                </a:lnTo>
                <a:lnTo>
                  <a:pt x="37933" y="116140"/>
                </a:lnTo>
                <a:lnTo>
                  <a:pt x="18192" y="103185"/>
                </a:lnTo>
                <a:lnTo>
                  <a:pt x="4881" y="83970"/>
                </a:lnTo>
                <a:lnTo>
                  <a:pt x="0" y="60439"/>
                </a:lnTo>
                <a:close/>
              </a:path>
            </a:pathLst>
          </a:custGeom>
          <a:ln w="9525">
            <a:solidFill>
              <a:srgbClr val="0000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612900" y="4366133"/>
            <a:ext cx="62230" cy="60960"/>
          </a:xfrm>
          <a:custGeom>
            <a:avLst/>
            <a:gdLst/>
            <a:ahLst/>
            <a:cxnLst/>
            <a:rect l="l" t="t" r="r" b="b"/>
            <a:pathLst>
              <a:path w="62230" h="60960">
                <a:moveTo>
                  <a:pt x="0" y="30213"/>
                </a:moveTo>
                <a:lnTo>
                  <a:pt x="2450" y="41981"/>
                </a:lnTo>
                <a:lnTo>
                  <a:pt x="9128" y="51588"/>
                </a:lnTo>
                <a:lnTo>
                  <a:pt x="19020" y="58064"/>
                </a:lnTo>
                <a:lnTo>
                  <a:pt x="31114" y="60439"/>
                </a:lnTo>
                <a:lnTo>
                  <a:pt x="43209" y="58064"/>
                </a:lnTo>
                <a:lnTo>
                  <a:pt x="53101" y="51588"/>
                </a:lnTo>
                <a:lnTo>
                  <a:pt x="59779" y="41981"/>
                </a:lnTo>
                <a:lnTo>
                  <a:pt x="62230" y="30213"/>
                </a:lnTo>
                <a:lnTo>
                  <a:pt x="59779" y="18452"/>
                </a:lnTo>
                <a:lnTo>
                  <a:pt x="53101" y="8848"/>
                </a:lnTo>
                <a:lnTo>
                  <a:pt x="43209" y="2374"/>
                </a:lnTo>
                <a:lnTo>
                  <a:pt x="31114" y="0"/>
                </a:lnTo>
                <a:lnTo>
                  <a:pt x="19020" y="2374"/>
                </a:lnTo>
                <a:lnTo>
                  <a:pt x="9128" y="8848"/>
                </a:lnTo>
                <a:lnTo>
                  <a:pt x="2450" y="18452"/>
                </a:lnTo>
                <a:lnTo>
                  <a:pt x="0" y="30213"/>
                </a:lnTo>
                <a:close/>
              </a:path>
            </a:pathLst>
          </a:custGeom>
          <a:ln w="9525">
            <a:solidFill>
              <a:srgbClr val="0000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0" y="3500628"/>
            <a:ext cx="906144" cy="1522095"/>
          </a:xfrm>
          <a:custGeom>
            <a:avLst/>
            <a:gdLst/>
            <a:ahLst/>
            <a:cxnLst/>
            <a:rect l="l" t="t" r="r" b="b"/>
            <a:pathLst>
              <a:path w="906144" h="1522095">
                <a:moveTo>
                  <a:pt x="905763" y="0"/>
                </a:moveTo>
                <a:lnTo>
                  <a:pt x="0" y="1521984"/>
                </a:lnTo>
              </a:path>
            </a:pathLst>
          </a:custGeom>
          <a:ln w="9525">
            <a:solidFill>
              <a:srgbClr val="B1B1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0" y="4415663"/>
            <a:ext cx="1575435" cy="607060"/>
          </a:xfrm>
          <a:custGeom>
            <a:avLst/>
            <a:gdLst/>
            <a:ahLst/>
            <a:cxnLst/>
            <a:rect l="l" t="t" r="r" b="b"/>
            <a:pathLst>
              <a:path w="1575435" h="607060">
                <a:moveTo>
                  <a:pt x="1574926" y="0"/>
                </a:moveTo>
                <a:lnTo>
                  <a:pt x="0" y="606950"/>
                </a:lnTo>
              </a:path>
            </a:pathLst>
          </a:custGeom>
          <a:ln w="9525">
            <a:solidFill>
              <a:srgbClr val="B1B1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0" y="2703067"/>
            <a:ext cx="1016000" cy="2319655"/>
          </a:xfrm>
          <a:custGeom>
            <a:avLst/>
            <a:gdLst/>
            <a:ahLst/>
            <a:cxnLst/>
            <a:rect l="l" t="t" r="r" b="b"/>
            <a:pathLst>
              <a:path w="1016000" h="2319654">
                <a:moveTo>
                  <a:pt x="1015428" y="0"/>
                </a:moveTo>
                <a:lnTo>
                  <a:pt x="0" y="2319544"/>
                </a:lnTo>
              </a:path>
            </a:pathLst>
          </a:custGeom>
          <a:ln w="19050">
            <a:solidFill>
              <a:srgbClr val="B1B1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" y="3404870"/>
            <a:ext cx="1256665" cy="1617980"/>
          </a:xfrm>
          <a:custGeom>
            <a:avLst/>
            <a:gdLst/>
            <a:ahLst/>
            <a:cxnLst/>
            <a:rect l="l" t="t" r="r" b="b"/>
            <a:pathLst>
              <a:path w="1256665" h="1617979">
                <a:moveTo>
                  <a:pt x="1256332" y="0"/>
                </a:moveTo>
                <a:lnTo>
                  <a:pt x="0" y="1617742"/>
                </a:lnTo>
              </a:path>
            </a:pathLst>
          </a:custGeom>
          <a:ln w="19049">
            <a:solidFill>
              <a:srgbClr val="B1B1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0" y="4074833"/>
            <a:ext cx="1548130" cy="948055"/>
          </a:xfrm>
          <a:custGeom>
            <a:avLst/>
            <a:gdLst/>
            <a:ahLst/>
            <a:cxnLst/>
            <a:rect l="l" t="t" r="r" b="b"/>
            <a:pathLst>
              <a:path w="1548130" h="948054">
                <a:moveTo>
                  <a:pt x="1548129" y="0"/>
                </a:moveTo>
                <a:lnTo>
                  <a:pt x="0" y="947779"/>
                </a:lnTo>
              </a:path>
            </a:pathLst>
          </a:custGeom>
          <a:ln w="19050">
            <a:solidFill>
              <a:srgbClr val="B1B1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0" y="4628057"/>
            <a:ext cx="2103755" cy="394970"/>
          </a:xfrm>
          <a:custGeom>
            <a:avLst/>
            <a:gdLst/>
            <a:ahLst/>
            <a:cxnLst/>
            <a:rect l="l" t="t" r="r" b="b"/>
            <a:pathLst>
              <a:path w="2103755" h="394970">
                <a:moveTo>
                  <a:pt x="2103373" y="0"/>
                </a:moveTo>
                <a:lnTo>
                  <a:pt x="0" y="394555"/>
                </a:lnTo>
              </a:path>
            </a:pathLst>
          </a:custGeom>
          <a:ln w="19050">
            <a:solidFill>
              <a:srgbClr val="B1B1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-56" y="3959174"/>
            <a:ext cx="1237615" cy="1184910"/>
          </a:xfrm>
          <a:custGeom>
            <a:avLst/>
            <a:gdLst/>
            <a:ahLst/>
            <a:cxnLst/>
            <a:rect l="l" t="t" r="r" b="b"/>
            <a:pathLst>
              <a:path w="1237615" h="1184910">
                <a:moveTo>
                  <a:pt x="0" y="0"/>
                </a:moveTo>
                <a:lnTo>
                  <a:pt x="56" y="1184325"/>
                </a:lnTo>
                <a:lnTo>
                  <a:pt x="1237188" y="1184325"/>
                </a:lnTo>
                <a:lnTo>
                  <a:pt x="1236206" y="1136689"/>
                </a:lnTo>
                <a:lnTo>
                  <a:pt x="1233283" y="1089531"/>
                </a:lnTo>
                <a:lnTo>
                  <a:pt x="1228458" y="1042886"/>
                </a:lnTo>
                <a:lnTo>
                  <a:pt x="1221766" y="996790"/>
                </a:lnTo>
                <a:lnTo>
                  <a:pt x="1213245" y="951277"/>
                </a:lnTo>
                <a:lnTo>
                  <a:pt x="1202931" y="906383"/>
                </a:lnTo>
                <a:lnTo>
                  <a:pt x="1190863" y="862144"/>
                </a:lnTo>
                <a:lnTo>
                  <a:pt x="1177076" y="818595"/>
                </a:lnTo>
                <a:lnTo>
                  <a:pt x="1161607" y="775771"/>
                </a:lnTo>
                <a:lnTo>
                  <a:pt x="1144494" y="733708"/>
                </a:lnTo>
                <a:lnTo>
                  <a:pt x="1125774" y="692440"/>
                </a:lnTo>
                <a:lnTo>
                  <a:pt x="1105483" y="652005"/>
                </a:lnTo>
                <a:lnTo>
                  <a:pt x="1083659" y="612436"/>
                </a:lnTo>
                <a:lnTo>
                  <a:pt x="1060337" y="573769"/>
                </a:lnTo>
                <a:lnTo>
                  <a:pt x="1035557" y="536039"/>
                </a:lnTo>
                <a:lnTo>
                  <a:pt x="1009353" y="499282"/>
                </a:lnTo>
                <a:lnTo>
                  <a:pt x="981764" y="463534"/>
                </a:lnTo>
                <a:lnTo>
                  <a:pt x="952826" y="428829"/>
                </a:lnTo>
                <a:lnTo>
                  <a:pt x="922577" y="395203"/>
                </a:lnTo>
                <a:lnTo>
                  <a:pt x="891052" y="362692"/>
                </a:lnTo>
                <a:lnTo>
                  <a:pt x="858289" y="331330"/>
                </a:lnTo>
                <a:lnTo>
                  <a:pt x="824326" y="301153"/>
                </a:lnTo>
                <a:lnTo>
                  <a:pt x="789199" y="272197"/>
                </a:lnTo>
                <a:lnTo>
                  <a:pt x="752944" y="244497"/>
                </a:lnTo>
                <a:lnTo>
                  <a:pt x="715600" y="218087"/>
                </a:lnTo>
                <a:lnTo>
                  <a:pt x="677202" y="193005"/>
                </a:lnTo>
                <a:lnTo>
                  <a:pt x="637789" y="169284"/>
                </a:lnTo>
                <a:lnTo>
                  <a:pt x="597396" y="146960"/>
                </a:lnTo>
                <a:lnTo>
                  <a:pt x="556061" y="126069"/>
                </a:lnTo>
                <a:lnTo>
                  <a:pt x="513820" y="106646"/>
                </a:lnTo>
                <a:lnTo>
                  <a:pt x="470712" y="88727"/>
                </a:lnTo>
                <a:lnTo>
                  <a:pt x="426772" y="72346"/>
                </a:lnTo>
                <a:lnTo>
                  <a:pt x="382037" y="57540"/>
                </a:lnTo>
                <a:lnTo>
                  <a:pt x="336545" y="44342"/>
                </a:lnTo>
                <a:lnTo>
                  <a:pt x="290333" y="32790"/>
                </a:lnTo>
                <a:lnTo>
                  <a:pt x="243437" y="22918"/>
                </a:lnTo>
                <a:lnTo>
                  <a:pt x="195895" y="14762"/>
                </a:lnTo>
                <a:lnTo>
                  <a:pt x="147743" y="8356"/>
                </a:lnTo>
                <a:lnTo>
                  <a:pt x="99019" y="3737"/>
                </a:lnTo>
                <a:lnTo>
                  <a:pt x="49758" y="940"/>
                </a:lnTo>
                <a:lnTo>
                  <a:pt x="0" y="0"/>
                </a:lnTo>
                <a:close/>
              </a:path>
            </a:pathLst>
          </a:custGeom>
          <a:solidFill>
            <a:srgbClr val="080808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0" y="3894340"/>
            <a:ext cx="1367790" cy="1249680"/>
          </a:xfrm>
          <a:custGeom>
            <a:avLst/>
            <a:gdLst/>
            <a:ahLst/>
            <a:cxnLst/>
            <a:rect l="l" t="t" r="r" b="b"/>
            <a:pathLst>
              <a:path w="1367790" h="1249679">
                <a:moveTo>
                  <a:pt x="1367662" y="0"/>
                </a:moveTo>
                <a:lnTo>
                  <a:pt x="0" y="1249159"/>
                </a:lnTo>
              </a:path>
            </a:pathLst>
          </a:custGeom>
          <a:ln w="9525">
            <a:solidFill>
              <a:srgbClr val="B1B1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-53" y="4010875"/>
            <a:ext cx="1187351" cy="113262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1975" y="4028109"/>
            <a:ext cx="1157288" cy="110389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080895" y="4421530"/>
            <a:ext cx="357505" cy="34756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080895" y="4421530"/>
            <a:ext cx="357505" cy="347980"/>
          </a:xfrm>
          <a:custGeom>
            <a:avLst/>
            <a:gdLst/>
            <a:ahLst/>
            <a:cxnLst/>
            <a:rect l="l" t="t" r="r" b="b"/>
            <a:pathLst>
              <a:path w="357505" h="347979">
                <a:moveTo>
                  <a:pt x="0" y="173786"/>
                </a:moveTo>
                <a:lnTo>
                  <a:pt x="6384" y="127585"/>
                </a:lnTo>
                <a:lnTo>
                  <a:pt x="24402" y="86070"/>
                </a:lnTo>
                <a:lnTo>
                  <a:pt x="52355" y="50898"/>
                </a:lnTo>
                <a:lnTo>
                  <a:pt x="88542" y="23725"/>
                </a:lnTo>
                <a:lnTo>
                  <a:pt x="131262" y="6207"/>
                </a:lnTo>
                <a:lnTo>
                  <a:pt x="178816" y="0"/>
                </a:lnTo>
                <a:lnTo>
                  <a:pt x="226315" y="6207"/>
                </a:lnTo>
                <a:lnTo>
                  <a:pt x="269000" y="23725"/>
                </a:lnTo>
                <a:lnTo>
                  <a:pt x="305165" y="50898"/>
                </a:lnTo>
                <a:lnTo>
                  <a:pt x="333106" y="86070"/>
                </a:lnTo>
                <a:lnTo>
                  <a:pt x="351121" y="127585"/>
                </a:lnTo>
                <a:lnTo>
                  <a:pt x="357505" y="173786"/>
                </a:lnTo>
                <a:lnTo>
                  <a:pt x="351121" y="219983"/>
                </a:lnTo>
                <a:lnTo>
                  <a:pt x="333106" y="261494"/>
                </a:lnTo>
                <a:lnTo>
                  <a:pt x="305165" y="296664"/>
                </a:lnTo>
                <a:lnTo>
                  <a:pt x="269000" y="323835"/>
                </a:lnTo>
                <a:lnTo>
                  <a:pt x="226315" y="341353"/>
                </a:lnTo>
                <a:lnTo>
                  <a:pt x="178816" y="347560"/>
                </a:lnTo>
                <a:lnTo>
                  <a:pt x="131262" y="341353"/>
                </a:lnTo>
                <a:lnTo>
                  <a:pt x="88542" y="323835"/>
                </a:lnTo>
                <a:lnTo>
                  <a:pt x="52355" y="296664"/>
                </a:lnTo>
                <a:lnTo>
                  <a:pt x="24402" y="261494"/>
                </a:lnTo>
                <a:lnTo>
                  <a:pt x="6384" y="219983"/>
                </a:lnTo>
                <a:lnTo>
                  <a:pt x="0" y="173786"/>
                </a:lnTo>
                <a:close/>
              </a:path>
            </a:pathLst>
          </a:custGeom>
          <a:ln w="9524">
            <a:solidFill>
              <a:srgbClr val="FD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170302" y="4508423"/>
            <a:ext cx="179070" cy="173990"/>
          </a:xfrm>
          <a:custGeom>
            <a:avLst/>
            <a:gdLst/>
            <a:ahLst/>
            <a:cxnLst/>
            <a:rect l="l" t="t" r="r" b="b"/>
            <a:pathLst>
              <a:path w="179069" h="173989">
                <a:moveTo>
                  <a:pt x="0" y="86893"/>
                </a:moveTo>
                <a:lnTo>
                  <a:pt x="7022" y="120710"/>
                </a:lnTo>
                <a:lnTo>
                  <a:pt x="26177" y="148326"/>
                </a:lnTo>
                <a:lnTo>
                  <a:pt x="54596" y="166946"/>
                </a:lnTo>
                <a:lnTo>
                  <a:pt x="89408" y="173774"/>
                </a:lnTo>
                <a:lnTo>
                  <a:pt x="124146" y="166946"/>
                </a:lnTo>
                <a:lnTo>
                  <a:pt x="152527" y="148326"/>
                </a:lnTo>
                <a:lnTo>
                  <a:pt x="171668" y="120710"/>
                </a:lnTo>
                <a:lnTo>
                  <a:pt x="178689" y="86893"/>
                </a:lnTo>
                <a:lnTo>
                  <a:pt x="171668" y="53074"/>
                </a:lnTo>
                <a:lnTo>
                  <a:pt x="152527" y="25453"/>
                </a:lnTo>
                <a:lnTo>
                  <a:pt x="124146" y="6829"/>
                </a:lnTo>
                <a:lnTo>
                  <a:pt x="89408" y="0"/>
                </a:lnTo>
                <a:lnTo>
                  <a:pt x="54596" y="6829"/>
                </a:lnTo>
                <a:lnTo>
                  <a:pt x="26177" y="25453"/>
                </a:lnTo>
                <a:lnTo>
                  <a:pt x="7022" y="53074"/>
                </a:lnTo>
                <a:lnTo>
                  <a:pt x="0" y="86893"/>
                </a:lnTo>
                <a:close/>
              </a:path>
            </a:pathLst>
          </a:custGeom>
          <a:ln w="9525">
            <a:solidFill>
              <a:srgbClr val="FD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922172" y="2419350"/>
            <a:ext cx="357479" cy="34759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922172" y="2419350"/>
            <a:ext cx="357505" cy="347980"/>
          </a:xfrm>
          <a:custGeom>
            <a:avLst/>
            <a:gdLst/>
            <a:ahLst/>
            <a:cxnLst/>
            <a:rect l="l" t="t" r="r" b="b"/>
            <a:pathLst>
              <a:path w="357505" h="347980">
                <a:moveTo>
                  <a:pt x="0" y="173736"/>
                </a:moveTo>
                <a:lnTo>
                  <a:pt x="6384" y="127573"/>
                </a:lnTo>
                <a:lnTo>
                  <a:pt x="24402" y="86077"/>
                </a:lnTo>
                <a:lnTo>
                  <a:pt x="52350" y="50911"/>
                </a:lnTo>
                <a:lnTo>
                  <a:pt x="88525" y="23734"/>
                </a:lnTo>
                <a:lnTo>
                  <a:pt x="131223" y="6210"/>
                </a:lnTo>
                <a:lnTo>
                  <a:pt x="178739" y="0"/>
                </a:lnTo>
                <a:lnTo>
                  <a:pt x="226256" y="6210"/>
                </a:lnTo>
                <a:lnTo>
                  <a:pt x="268954" y="23734"/>
                </a:lnTo>
                <a:lnTo>
                  <a:pt x="305128" y="50911"/>
                </a:lnTo>
                <a:lnTo>
                  <a:pt x="333076" y="86077"/>
                </a:lnTo>
                <a:lnTo>
                  <a:pt x="351094" y="127573"/>
                </a:lnTo>
                <a:lnTo>
                  <a:pt x="357479" y="173736"/>
                </a:lnTo>
                <a:lnTo>
                  <a:pt x="351094" y="219952"/>
                </a:lnTo>
                <a:lnTo>
                  <a:pt x="333076" y="261483"/>
                </a:lnTo>
                <a:lnTo>
                  <a:pt x="305128" y="296672"/>
                </a:lnTo>
                <a:lnTo>
                  <a:pt x="268954" y="323859"/>
                </a:lnTo>
                <a:lnTo>
                  <a:pt x="226256" y="341387"/>
                </a:lnTo>
                <a:lnTo>
                  <a:pt x="178739" y="347599"/>
                </a:lnTo>
                <a:lnTo>
                  <a:pt x="131223" y="341387"/>
                </a:lnTo>
                <a:lnTo>
                  <a:pt x="88525" y="323859"/>
                </a:lnTo>
                <a:lnTo>
                  <a:pt x="52350" y="296672"/>
                </a:lnTo>
                <a:lnTo>
                  <a:pt x="24402" y="261483"/>
                </a:lnTo>
                <a:lnTo>
                  <a:pt x="6384" y="219952"/>
                </a:lnTo>
                <a:lnTo>
                  <a:pt x="0" y="173736"/>
                </a:lnTo>
                <a:close/>
              </a:path>
            </a:pathLst>
          </a:custGeom>
          <a:ln w="9525">
            <a:solidFill>
              <a:srgbClr val="FD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011542" y="2506217"/>
            <a:ext cx="179070" cy="173990"/>
          </a:xfrm>
          <a:custGeom>
            <a:avLst/>
            <a:gdLst/>
            <a:ahLst/>
            <a:cxnLst/>
            <a:rect l="l" t="t" r="r" b="b"/>
            <a:pathLst>
              <a:path w="179069" h="173989">
                <a:moveTo>
                  <a:pt x="0" y="86868"/>
                </a:moveTo>
                <a:lnTo>
                  <a:pt x="7023" y="120693"/>
                </a:lnTo>
                <a:lnTo>
                  <a:pt x="26177" y="148304"/>
                </a:lnTo>
                <a:lnTo>
                  <a:pt x="54585" y="166913"/>
                </a:lnTo>
                <a:lnTo>
                  <a:pt x="89369" y="173736"/>
                </a:lnTo>
                <a:lnTo>
                  <a:pt x="124152" y="166913"/>
                </a:lnTo>
                <a:lnTo>
                  <a:pt x="152555" y="148304"/>
                </a:lnTo>
                <a:lnTo>
                  <a:pt x="171705" y="120693"/>
                </a:lnTo>
                <a:lnTo>
                  <a:pt x="178727" y="86868"/>
                </a:lnTo>
                <a:lnTo>
                  <a:pt x="171705" y="53042"/>
                </a:lnTo>
                <a:lnTo>
                  <a:pt x="152555" y="25431"/>
                </a:lnTo>
                <a:lnTo>
                  <a:pt x="124152" y="6822"/>
                </a:lnTo>
                <a:lnTo>
                  <a:pt x="89369" y="0"/>
                </a:lnTo>
                <a:lnTo>
                  <a:pt x="54585" y="6822"/>
                </a:lnTo>
                <a:lnTo>
                  <a:pt x="26177" y="25431"/>
                </a:lnTo>
                <a:lnTo>
                  <a:pt x="7023" y="53042"/>
                </a:lnTo>
                <a:lnTo>
                  <a:pt x="0" y="86868"/>
                </a:lnTo>
                <a:close/>
              </a:path>
            </a:pathLst>
          </a:custGeom>
          <a:ln w="9525">
            <a:solidFill>
              <a:srgbClr val="FD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186383" y="3141345"/>
            <a:ext cx="357428" cy="34747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186383" y="3141345"/>
            <a:ext cx="357505" cy="347980"/>
          </a:xfrm>
          <a:custGeom>
            <a:avLst/>
            <a:gdLst/>
            <a:ahLst/>
            <a:cxnLst/>
            <a:rect l="l" t="t" r="r" b="b"/>
            <a:pathLst>
              <a:path w="357505" h="347979">
                <a:moveTo>
                  <a:pt x="0" y="173736"/>
                </a:moveTo>
                <a:lnTo>
                  <a:pt x="6384" y="127529"/>
                </a:lnTo>
                <a:lnTo>
                  <a:pt x="24402" y="86021"/>
                </a:lnTo>
                <a:lnTo>
                  <a:pt x="52350" y="50863"/>
                </a:lnTo>
                <a:lnTo>
                  <a:pt x="88525" y="23706"/>
                </a:lnTo>
                <a:lnTo>
                  <a:pt x="131223" y="6201"/>
                </a:lnTo>
                <a:lnTo>
                  <a:pt x="178739" y="0"/>
                </a:lnTo>
                <a:lnTo>
                  <a:pt x="226239" y="6201"/>
                </a:lnTo>
                <a:lnTo>
                  <a:pt x="268923" y="23706"/>
                </a:lnTo>
                <a:lnTo>
                  <a:pt x="305088" y="50863"/>
                </a:lnTo>
                <a:lnTo>
                  <a:pt x="333030" y="86021"/>
                </a:lnTo>
                <a:lnTo>
                  <a:pt x="351045" y="127529"/>
                </a:lnTo>
                <a:lnTo>
                  <a:pt x="357428" y="173736"/>
                </a:lnTo>
                <a:lnTo>
                  <a:pt x="351045" y="219942"/>
                </a:lnTo>
                <a:lnTo>
                  <a:pt x="333030" y="261450"/>
                </a:lnTo>
                <a:lnTo>
                  <a:pt x="305088" y="296608"/>
                </a:lnTo>
                <a:lnTo>
                  <a:pt x="268923" y="323765"/>
                </a:lnTo>
                <a:lnTo>
                  <a:pt x="226239" y="341270"/>
                </a:lnTo>
                <a:lnTo>
                  <a:pt x="178739" y="347472"/>
                </a:lnTo>
                <a:lnTo>
                  <a:pt x="131223" y="341270"/>
                </a:lnTo>
                <a:lnTo>
                  <a:pt x="88525" y="323765"/>
                </a:lnTo>
                <a:lnTo>
                  <a:pt x="52350" y="296608"/>
                </a:lnTo>
                <a:lnTo>
                  <a:pt x="24402" y="261450"/>
                </a:lnTo>
                <a:lnTo>
                  <a:pt x="6384" y="219942"/>
                </a:lnTo>
                <a:lnTo>
                  <a:pt x="0" y="173736"/>
                </a:lnTo>
                <a:close/>
              </a:path>
            </a:pathLst>
          </a:custGeom>
          <a:ln w="9525">
            <a:solidFill>
              <a:srgbClr val="FD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275714" y="3228213"/>
            <a:ext cx="179070" cy="173990"/>
          </a:xfrm>
          <a:custGeom>
            <a:avLst/>
            <a:gdLst/>
            <a:ahLst/>
            <a:cxnLst/>
            <a:rect l="l" t="t" r="r" b="b"/>
            <a:pathLst>
              <a:path w="179069" h="173989">
                <a:moveTo>
                  <a:pt x="0" y="86868"/>
                </a:moveTo>
                <a:lnTo>
                  <a:pt x="7022" y="120693"/>
                </a:lnTo>
                <a:lnTo>
                  <a:pt x="26177" y="148304"/>
                </a:lnTo>
                <a:lnTo>
                  <a:pt x="54596" y="166913"/>
                </a:lnTo>
                <a:lnTo>
                  <a:pt x="89407" y="173736"/>
                </a:lnTo>
                <a:lnTo>
                  <a:pt x="124219" y="166913"/>
                </a:lnTo>
                <a:lnTo>
                  <a:pt x="152638" y="148304"/>
                </a:lnTo>
                <a:lnTo>
                  <a:pt x="171793" y="120693"/>
                </a:lnTo>
                <a:lnTo>
                  <a:pt x="178815" y="86868"/>
                </a:lnTo>
                <a:lnTo>
                  <a:pt x="171793" y="53042"/>
                </a:lnTo>
                <a:lnTo>
                  <a:pt x="152638" y="25431"/>
                </a:lnTo>
                <a:lnTo>
                  <a:pt x="124219" y="6822"/>
                </a:lnTo>
                <a:lnTo>
                  <a:pt x="89407" y="0"/>
                </a:lnTo>
                <a:lnTo>
                  <a:pt x="54596" y="6822"/>
                </a:lnTo>
                <a:lnTo>
                  <a:pt x="26177" y="25431"/>
                </a:lnTo>
                <a:lnTo>
                  <a:pt x="7022" y="53042"/>
                </a:lnTo>
                <a:lnTo>
                  <a:pt x="0" y="86868"/>
                </a:lnTo>
                <a:close/>
              </a:path>
            </a:pathLst>
          </a:custGeom>
          <a:ln w="9525">
            <a:solidFill>
              <a:srgbClr val="FD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510157" y="3834765"/>
            <a:ext cx="357505" cy="34752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510157" y="3834765"/>
            <a:ext cx="357505" cy="347980"/>
          </a:xfrm>
          <a:custGeom>
            <a:avLst/>
            <a:gdLst/>
            <a:ahLst/>
            <a:cxnLst/>
            <a:rect l="l" t="t" r="r" b="b"/>
            <a:pathLst>
              <a:path w="357505" h="347979">
                <a:moveTo>
                  <a:pt x="0" y="173748"/>
                </a:moveTo>
                <a:lnTo>
                  <a:pt x="6384" y="127549"/>
                </a:lnTo>
                <a:lnTo>
                  <a:pt x="24402" y="86042"/>
                </a:lnTo>
                <a:lnTo>
                  <a:pt x="52355" y="50879"/>
                </a:lnTo>
                <a:lnTo>
                  <a:pt x="88542" y="23715"/>
                </a:lnTo>
                <a:lnTo>
                  <a:pt x="131262" y="6204"/>
                </a:lnTo>
                <a:lnTo>
                  <a:pt x="178816" y="0"/>
                </a:lnTo>
                <a:lnTo>
                  <a:pt x="226315" y="6204"/>
                </a:lnTo>
                <a:lnTo>
                  <a:pt x="269000" y="23715"/>
                </a:lnTo>
                <a:lnTo>
                  <a:pt x="305165" y="50879"/>
                </a:lnTo>
                <a:lnTo>
                  <a:pt x="333106" y="86042"/>
                </a:lnTo>
                <a:lnTo>
                  <a:pt x="351121" y="127549"/>
                </a:lnTo>
                <a:lnTo>
                  <a:pt x="357505" y="173748"/>
                </a:lnTo>
                <a:lnTo>
                  <a:pt x="351121" y="219945"/>
                </a:lnTo>
                <a:lnTo>
                  <a:pt x="333106" y="261456"/>
                </a:lnTo>
                <a:lnTo>
                  <a:pt x="305165" y="296625"/>
                </a:lnTo>
                <a:lnTo>
                  <a:pt x="269000" y="323797"/>
                </a:lnTo>
                <a:lnTo>
                  <a:pt x="226315" y="341315"/>
                </a:lnTo>
                <a:lnTo>
                  <a:pt x="178816" y="347522"/>
                </a:lnTo>
                <a:lnTo>
                  <a:pt x="131262" y="341315"/>
                </a:lnTo>
                <a:lnTo>
                  <a:pt x="88542" y="323797"/>
                </a:lnTo>
                <a:lnTo>
                  <a:pt x="52355" y="296625"/>
                </a:lnTo>
                <a:lnTo>
                  <a:pt x="24402" y="261456"/>
                </a:lnTo>
                <a:lnTo>
                  <a:pt x="6384" y="219945"/>
                </a:lnTo>
                <a:lnTo>
                  <a:pt x="0" y="173748"/>
                </a:lnTo>
                <a:close/>
              </a:path>
            </a:pathLst>
          </a:custGeom>
          <a:ln w="9525">
            <a:solidFill>
              <a:srgbClr val="FD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599564" y="3921620"/>
            <a:ext cx="179070" cy="173990"/>
          </a:xfrm>
          <a:custGeom>
            <a:avLst/>
            <a:gdLst/>
            <a:ahLst/>
            <a:cxnLst/>
            <a:rect l="l" t="t" r="r" b="b"/>
            <a:pathLst>
              <a:path w="179069" h="173989">
                <a:moveTo>
                  <a:pt x="0" y="86893"/>
                </a:moveTo>
                <a:lnTo>
                  <a:pt x="7022" y="120710"/>
                </a:lnTo>
                <a:lnTo>
                  <a:pt x="26177" y="148326"/>
                </a:lnTo>
                <a:lnTo>
                  <a:pt x="54596" y="166946"/>
                </a:lnTo>
                <a:lnTo>
                  <a:pt x="89408" y="173774"/>
                </a:lnTo>
                <a:lnTo>
                  <a:pt x="124146" y="166946"/>
                </a:lnTo>
                <a:lnTo>
                  <a:pt x="152527" y="148326"/>
                </a:lnTo>
                <a:lnTo>
                  <a:pt x="171668" y="120710"/>
                </a:lnTo>
                <a:lnTo>
                  <a:pt x="178689" y="86893"/>
                </a:lnTo>
                <a:lnTo>
                  <a:pt x="171668" y="53069"/>
                </a:lnTo>
                <a:lnTo>
                  <a:pt x="152527" y="25449"/>
                </a:lnTo>
                <a:lnTo>
                  <a:pt x="124146" y="6828"/>
                </a:lnTo>
                <a:lnTo>
                  <a:pt x="89408" y="0"/>
                </a:lnTo>
                <a:lnTo>
                  <a:pt x="54596" y="6828"/>
                </a:lnTo>
                <a:lnTo>
                  <a:pt x="26177" y="25449"/>
                </a:lnTo>
                <a:lnTo>
                  <a:pt x="7022" y="53069"/>
                </a:lnTo>
                <a:lnTo>
                  <a:pt x="0" y="86893"/>
                </a:lnTo>
                <a:close/>
              </a:path>
            </a:pathLst>
          </a:custGeom>
          <a:ln w="9525">
            <a:solidFill>
              <a:srgbClr val="FD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90982" y="3490595"/>
            <a:ext cx="124345" cy="12077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290982" y="3490595"/>
            <a:ext cx="124460" cy="121285"/>
          </a:xfrm>
          <a:custGeom>
            <a:avLst/>
            <a:gdLst/>
            <a:ahLst/>
            <a:cxnLst/>
            <a:rect l="l" t="t" r="r" b="b"/>
            <a:pathLst>
              <a:path w="124459" h="121285">
                <a:moveTo>
                  <a:pt x="0" y="60451"/>
                </a:moveTo>
                <a:lnTo>
                  <a:pt x="4886" y="36915"/>
                </a:lnTo>
                <a:lnTo>
                  <a:pt x="18210" y="17700"/>
                </a:lnTo>
                <a:lnTo>
                  <a:pt x="37970" y="4748"/>
                </a:lnTo>
                <a:lnTo>
                  <a:pt x="62166" y="0"/>
                </a:lnTo>
                <a:lnTo>
                  <a:pt x="86369" y="4748"/>
                </a:lnTo>
                <a:lnTo>
                  <a:pt x="106133" y="17700"/>
                </a:lnTo>
                <a:lnTo>
                  <a:pt x="119459" y="36915"/>
                </a:lnTo>
                <a:lnTo>
                  <a:pt x="124345" y="60451"/>
                </a:lnTo>
                <a:lnTo>
                  <a:pt x="119459" y="83915"/>
                </a:lnTo>
                <a:lnTo>
                  <a:pt x="106133" y="103092"/>
                </a:lnTo>
                <a:lnTo>
                  <a:pt x="86369" y="116030"/>
                </a:lnTo>
                <a:lnTo>
                  <a:pt x="62166" y="120776"/>
                </a:lnTo>
                <a:lnTo>
                  <a:pt x="37970" y="116030"/>
                </a:lnTo>
                <a:lnTo>
                  <a:pt x="18210" y="103092"/>
                </a:lnTo>
                <a:lnTo>
                  <a:pt x="4886" y="83915"/>
                </a:lnTo>
                <a:lnTo>
                  <a:pt x="0" y="60451"/>
                </a:lnTo>
                <a:close/>
              </a:path>
            </a:pathLst>
          </a:custGeom>
          <a:ln w="9524">
            <a:solidFill>
              <a:srgbClr val="0000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22072" y="3520821"/>
            <a:ext cx="62230" cy="60325"/>
          </a:xfrm>
          <a:custGeom>
            <a:avLst/>
            <a:gdLst/>
            <a:ahLst/>
            <a:cxnLst/>
            <a:rect l="l" t="t" r="r" b="b"/>
            <a:pathLst>
              <a:path w="62229" h="60325">
                <a:moveTo>
                  <a:pt x="0" y="30225"/>
                </a:moveTo>
                <a:lnTo>
                  <a:pt x="2442" y="41947"/>
                </a:lnTo>
                <a:lnTo>
                  <a:pt x="9104" y="51514"/>
                </a:lnTo>
                <a:lnTo>
                  <a:pt x="18982" y="57961"/>
                </a:lnTo>
                <a:lnTo>
                  <a:pt x="31076" y="60324"/>
                </a:lnTo>
                <a:lnTo>
                  <a:pt x="43178" y="57961"/>
                </a:lnTo>
                <a:lnTo>
                  <a:pt x="53060" y="51514"/>
                </a:lnTo>
                <a:lnTo>
                  <a:pt x="59723" y="41947"/>
                </a:lnTo>
                <a:lnTo>
                  <a:pt x="62166" y="30225"/>
                </a:lnTo>
                <a:lnTo>
                  <a:pt x="59723" y="18430"/>
                </a:lnTo>
                <a:lnTo>
                  <a:pt x="53060" y="8826"/>
                </a:lnTo>
                <a:lnTo>
                  <a:pt x="43178" y="2365"/>
                </a:lnTo>
                <a:lnTo>
                  <a:pt x="31076" y="0"/>
                </a:lnTo>
                <a:lnTo>
                  <a:pt x="18982" y="2365"/>
                </a:lnTo>
                <a:lnTo>
                  <a:pt x="9104" y="8826"/>
                </a:lnTo>
                <a:lnTo>
                  <a:pt x="2442" y="18430"/>
                </a:lnTo>
                <a:lnTo>
                  <a:pt x="0" y="30225"/>
                </a:lnTo>
                <a:close/>
              </a:path>
            </a:pathLst>
          </a:custGeom>
          <a:ln w="9525">
            <a:solidFill>
              <a:srgbClr val="0000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546478" y="4847996"/>
            <a:ext cx="124333" cy="120891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546478" y="4847996"/>
            <a:ext cx="124460" cy="121285"/>
          </a:xfrm>
          <a:custGeom>
            <a:avLst/>
            <a:gdLst/>
            <a:ahLst/>
            <a:cxnLst/>
            <a:rect l="l" t="t" r="r" b="b"/>
            <a:pathLst>
              <a:path w="124460" h="121285">
                <a:moveTo>
                  <a:pt x="0" y="60452"/>
                </a:moveTo>
                <a:lnTo>
                  <a:pt x="4881" y="36920"/>
                </a:lnTo>
                <a:lnTo>
                  <a:pt x="18192" y="17705"/>
                </a:lnTo>
                <a:lnTo>
                  <a:pt x="37933" y="4750"/>
                </a:lnTo>
                <a:lnTo>
                  <a:pt x="62103" y="0"/>
                </a:lnTo>
                <a:lnTo>
                  <a:pt x="86346" y="4750"/>
                </a:lnTo>
                <a:lnTo>
                  <a:pt x="106124" y="17705"/>
                </a:lnTo>
                <a:lnTo>
                  <a:pt x="119449" y="36920"/>
                </a:lnTo>
                <a:lnTo>
                  <a:pt x="124333" y="60452"/>
                </a:lnTo>
                <a:lnTo>
                  <a:pt x="119449" y="83975"/>
                </a:lnTo>
                <a:lnTo>
                  <a:pt x="106124" y="103187"/>
                </a:lnTo>
                <a:lnTo>
                  <a:pt x="86346" y="116141"/>
                </a:lnTo>
                <a:lnTo>
                  <a:pt x="62103" y="120891"/>
                </a:lnTo>
                <a:lnTo>
                  <a:pt x="37933" y="116141"/>
                </a:lnTo>
                <a:lnTo>
                  <a:pt x="18192" y="103187"/>
                </a:lnTo>
                <a:lnTo>
                  <a:pt x="4881" y="83975"/>
                </a:lnTo>
                <a:lnTo>
                  <a:pt x="0" y="60452"/>
                </a:lnTo>
                <a:close/>
              </a:path>
            </a:pathLst>
          </a:custGeom>
          <a:ln w="9525">
            <a:solidFill>
              <a:srgbClr val="0000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577594" y="4878222"/>
            <a:ext cx="62230" cy="60960"/>
          </a:xfrm>
          <a:custGeom>
            <a:avLst/>
            <a:gdLst/>
            <a:ahLst/>
            <a:cxnLst/>
            <a:rect l="l" t="t" r="r" b="b"/>
            <a:pathLst>
              <a:path w="62230" h="60960">
                <a:moveTo>
                  <a:pt x="0" y="30225"/>
                </a:moveTo>
                <a:lnTo>
                  <a:pt x="2430" y="41986"/>
                </a:lnTo>
                <a:lnTo>
                  <a:pt x="9064" y="51590"/>
                </a:lnTo>
                <a:lnTo>
                  <a:pt x="18913" y="58065"/>
                </a:lnTo>
                <a:lnTo>
                  <a:pt x="30987" y="60439"/>
                </a:lnTo>
                <a:lnTo>
                  <a:pt x="43082" y="58065"/>
                </a:lnTo>
                <a:lnTo>
                  <a:pt x="52974" y="51590"/>
                </a:lnTo>
                <a:lnTo>
                  <a:pt x="59652" y="41986"/>
                </a:lnTo>
                <a:lnTo>
                  <a:pt x="62103" y="30225"/>
                </a:lnTo>
                <a:lnTo>
                  <a:pt x="59652" y="18457"/>
                </a:lnTo>
                <a:lnTo>
                  <a:pt x="52974" y="8850"/>
                </a:lnTo>
                <a:lnTo>
                  <a:pt x="43082" y="2374"/>
                </a:lnTo>
                <a:lnTo>
                  <a:pt x="30987" y="0"/>
                </a:lnTo>
                <a:lnTo>
                  <a:pt x="18913" y="2374"/>
                </a:lnTo>
                <a:lnTo>
                  <a:pt x="9064" y="8850"/>
                </a:lnTo>
                <a:lnTo>
                  <a:pt x="2430" y="18457"/>
                </a:lnTo>
                <a:lnTo>
                  <a:pt x="0" y="30225"/>
                </a:lnTo>
                <a:close/>
              </a:path>
            </a:pathLst>
          </a:custGeom>
          <a:ln w="9525">
            <a:solidFill>
              <a:srgbClr val="0000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设计培训费用预算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199527"/>
              </p:ext>
            </p:extLst>
          </p:nvPr>
        </p:nvGraphicFramePr>
        <p:xfrm>
          <a:off x="374650" y="1079496"/>
          <a:ext cx="6330950" cy="40068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5395"/>
                <a:gridCol w="680643"/>
                <a:gridCol w="843867"/>
                <a:gridCol w="326709"/>
                <a:gridCol w="326708"/>
                <a:gridCol w="326578"/>
                <a:gridCol w="326708"/>
                <a:gridCol w="326708"/>
                <a:gridCol w="326709"/>
                <a:gridCol w="326708"/>
                <a:gridCol w="326577"/>
                <a:gridCol w="326708"/>
                <a:gridCol w="326709"/>
                <a:gridCol w="326708"/>
                <a:gridCol w="326577"/>
                <a:gridCol w="350938"/>
              </a:tblGrid>
              <a:tr h="164052">
                <a:tc>
                  <a:txBody>
                    <a:bodyPr/>
                    <a:lstStyle/>
                    <a:p>
                      <a:pPr marL="13906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类别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DD9C3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3975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900" b="1" dirty="0">
                          <a:latin typeface="Microsoft YaHei"/>
                          <a:cs typeface="Microsoft YaHei"/>
                        </a:rPr>
                        <a:t>月份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DD9C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9695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900" b="1" spc="-3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900" b="1" spc="-30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99695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900" b="1" spc="-3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900" b="1" spc="-35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99695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900" b="1" spc="-35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900" b="1" spc="-35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99695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900" b="1" spc="-3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900" b="1" spc="-35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99695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900" b="1" spc="-3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900" b="1" spc="-35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10033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900" b="1" spc="-3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900" b="1" spc="-35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99695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900" b="1" spc="-35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900" b="1" spc="-35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99695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900" b="1" spc="-3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900" b="1" spc="-35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10033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900" b="1" spc="-35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900" b="1" spc="-35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900" b="1" spc="-10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9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900" b="1" spc="-10" dirty="0">
                          <a:latin typeface="Arial"/>
                          <a:cs typeface="Arial"/>
                        </a:rPr>
                        <a:t>11</a:t>
                      </a:r>
                      <a:r>
                        <a:rPr sz="9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900" b="1" spc="-10" dirty="0">
                          <a:latin typeface="Arial"/>
                          <a:cs typeface="Arial"/>
                        </a:rPr>
                        <a:t>12</a:t>
                      </a:r>
                      <a:r>
                        <a:rPr sz="900" b="1" dirty="0">
                          <a:latin typeface="Microsoft YaHei"/>
                          <a:cs typeface="Microsoft YaHei"/>
                        </a:rPr>
                        <a:t>月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81915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900" b="1" dirty="0">
                          <a:latin typeface="Microsoft YaHei"/>
                          <a:cs typeface="Microsoft YaHei"/>
                        </a:rPr>
                        <a:t>合计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DD9C3"/>
                    </a:solidFill>
                  </a:tcPr>
                </a:tc>
              </a:tr>
              <a:tr h="147792"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24765">
                        <a:lnSpc>
                          <a:spcPct val="100000"/>
                        </a:lnSpc>
                        <a:spcBef>
                          <a:spcPts val="69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固定费用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610" algn="ctr">
                        <a:lnSpc>
                          <a:spcPts val="1050"/>
                        </a:lnSpc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场地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租金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79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4130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设备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投影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6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音响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79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4160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麦克风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65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白板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79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6854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激光笔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793">
                <a:tc rowSpan="1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24765">
                        <a:lnSpc>
                          <a:spcPct val="100000"/>
                        </a:lnSpc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运营成本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低值易耗品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00" spc="-5" dirty="0">
                          <a:latin typeface="SimSun"/>
                          <a:cs typeface="SimSun"/>
                        </a:rPr>
                        <a:t>文具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65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637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教材讲义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79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27000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制作用品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843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活动道具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79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843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桌牌卡片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65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4300" algn="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宣传条幅等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79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00" spc="-5" dirty="0">
                          <a:latin typeface="SimSun"/>
                          <a:cs typeface="SimSun"/>
                        </a:rPr>
                        <a:t>录音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65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摄影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79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摄像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79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56210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招待费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4160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交通费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65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餐费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79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茶点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79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4160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住宿费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686">
                <a:tc rowSpan="2">
                  <a:txBody>
                    <a:bodyPr/>
                    <a:lstStyle/>
                    <a:p>
                      <a:pPr marL="24765">
                        <a:lnSpc>
                          <a:spcPct val="100000"/>
                        </a:lnSpc>
                        <a:spcBef>
                          <a:spcPts val="5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管理费用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99695">
                        <a:lnSpc>
                          <a:spcPct val="100000"/>
                        </a:lnSpc>
                        <a:spcBef>
                          <a:spcPts val="53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人力费用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0" algn="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800" dirty="0">
                          <a:latin typeface="SimSun"/>
                          <a:cs typeface="SimSun"/>
                        </a:rPr>
                        <a:t>服务人工费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74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6375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学员奖金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740"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4765">
                        <a:lnSpc>
                          <a:spcPct val="100000"/>
                        </a:lnSpc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培训讲师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55"/>
                        </a:lnSpc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内部讲师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4160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课时费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75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9695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外聘讲师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4160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课时费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74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4160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交通费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74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餐费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774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4160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住宿费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9194">
                <a:tc gridSpan="3">
                  <a:txBody>
                    <a:bodyPr/>
                    <a:lstStyle/>
                    <a:p>
                      <a:pPr marL="52069" algn="ctr">
                        <a:lnSpc>
                          <a:spcPts val="1060"/>
                        </a:lnSpc>
                      </a:pPr>
                      <a:r>
                        <a:rPr sz="900" b="1" dirty="0">
                          <a:latin typeface="Microsoft YaHei"/>
                          <a:cs typeface="Microsoft YaHei"/>
                        </a:rPr>
                        <a:t>合计</a:t>
                      </a:r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9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如何说服老板支持培训预算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8900">
              <a:lnSpc>
                <a:spcPct val="100000"/>
              </a:lnSpc>
            </a:pPr>
            <a:r>
              <a:rPr spc="-5" dirty="0">
                <a:solidFill>
                  <a:srgbClr val="000099"/>
                </a:solidFill>
                <a:latin typeface="Microsoft YaHei"/>
                <a:cs typeface="Microsoft YaHei"/>
              </a:rPr>
              <a:t>−</a:t>
            </a:r>
            <a:r>
              <a:rPr spc="-5" dirty="0"/>
              <a:t>从效果出发</a:t>
            </a:r>
          </a:p>
          <a:p>
            <a:pPr marL="88900">
              <a:lnSpc>
                <a:spcPct val="100000"/>
              </a:lnSpc>
              <a:spcBef>
                <a:spcPts val="1440"/>
              </a:spcBef>
            </a:pPr>
            <a:r>
              <a:rPr spc="-5" dirty="0">
                <a:solidFill>
                  <a:srgbClr val="000099"/>
                </a:solidFill>
                <a:latin typeface="Microsoft YaHei"/>
                <a:cs typeface="Microsoft YaHei"/>
              </a:rPr>
              <a:t>−</a:t>
            </a:r>
            <a:r>
              <a:rPr spc="-5" dirty="0"/>
              <a:t>项目不可或缺</a:t>
            </a:r>
          </a:p>
          <a:p>
            <a:pPr marL="88900">
              <a:lnSpc>
                <a:spcPct val="100000"/>
              </a:lnSpc>
              <a:spcBef>
                <a:spcPts val="1440"/>
              </a:spcBef>
            </a:pPr>
            <a:r>
              <a:rPr spc="-5" dirty="0">
                <a:solidFill>
                  <a:srgbClr val="000099"/>
                </a:solidFill>
                <a:latin typeface="Microsoft YaHei"/>
                <a:cs typeface="Microsoft YaHei"/>
              </a:rPr>
              <a:t>−</a:t>
            </a:r>
            <a:r>
              <a:rPr spc="-5" dirty="0"/>
              <a:t>关注领导力与销售能力提升</a:t>
            </a:r>
          </a:p>
          <a:p>
            <a:pPr marL="88900">
              <a:lnSpc>
                <a:spcPct val="100000"/>
              </a:lnSpc>
              <a:spcBef>
                <a:spcPts val="1440"/>
              </a:spcBef>
            </a:pPr>
            <a:r>
              <a:rPr spc="-5" dirty="0">
                <a:solidFill>
                  <a:srgbClr val="000099"/>
                </a:solidFill>
                <a:latin typeface="Microsoft YaHei"/>
                <a:cs typeface="Microsoft YaHei"/>
              </a:rPr>
              <a:t>−</a:t>
            </a:r>
            <a:r>
              <a:rPr spc="-5" dirty="0"/>
              <a:t>让业务部门替你说话</a:t>
            </a:r>
          </a:p>
        </p:txBody>
      </p:sp>
      <p:sp>
        <p:nvSpPr>
          <p:cNvPr id="5" name="object 5"/>
          <p:cNvSpPr/>
          <p:nvPr/>
        </p:nvSpPr>
        <p:spPr>
          <a:xfrm>
            <a:off x="5029200" y="2266950"/>
            <a:ext cx="3054477" cy="21907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14755">
              <a:lnSpc>
                <a:spcPts val="4205"/>
              </a:lnSpc>
            </a:pPr>
            <a:r>
              <a:rPr spc="10" dirty="0"/>
              <a:t>课程目录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298194" y="1262507"/>
            <a:ext cx="4573270" cy="18421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latin typeface="Microsoft YaHei"/>
                <a:cs typeface="Microsoft YaHei"/>
              </a:rPr>
              <a:t>一．</a:t>
            </a:r>
            <a:r>
              <a:rPr sz="2400" spc="-5" dirty="0">
                <a:latin typeface="Microsoft YaHei"/>
                <a:cs typeface="Microsoft YaHei"/>
              </a:rPr>
              <a:t> </a:t>
            </a:r>
            <a:r>
              <a:rPr sz="2400" dirty="0">
                <a:latin typeface="Microsoft YaHei"/>
                <a:cs typeface="Microsoft YaHei"/>
              </a:rPr>
              <a:t>从HR年度计划到预算</a:t>
            </a:r>
            <a:endParaRPr sz="240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spc="-5" dirty="0">
                <a:latin typeface="Microsoft YaHei"/>
                <a:cs typeface="Microsoft YaHei"/>
              </a:rPr>
              <a:t>二．</a:t>
            </a:r>
            <a:r>
              <a:rPr sz="2400" spc="20" dirty="0">
                <a:latin typeface="Microsoft YaHei"/>
                <a:cs typeface="Microsoft YaHei"/>
              </a:rPr>
              <a:t> </a:t>
            </a:r>
            <a:r>
              <a:rPr sz="2400" spc="-5" dirty="0">
                <a:latin typeface="Microsoft YaHei"/>
                <a:cs typeface="Microsoft YaHei"/>
              </a:rPr>
              <a:t>实战1：编写薪酬预算</a:t>
            </a:r>
            <a:endParaRPr sz="240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Microsoft YaHei"/>
                <a:cs typeface="Microsoft YaHei"/>
              </a:rPr>
              <a:t>三．</a:t>
            </a:r>
            <a:r>
              <a:rPr sz="2400" spc="50" dirty="0">
                <a:latin typeface="Microsoft YaHei"/>
                <a:cs typeface="Microsoft YaHei"/>
              </a:rPr>
              <a:t> </a:t>
            </a:r>
            <a:r>
              <a:rPr sz="2400" spc="-5" dirty="0">
                <a:latin typeface="Microsoft YaHei"/>
                <a:cs typeface="Microsoft YaHei"/>
              </a:rPr>
              <a:t>实战2：编写招聘和培训预算</a:t>
            </a:r>
            <a:endParaRPr sz="2400">
              <a:latin typeface="Microsoft YaHei"/>
              <a:cs typeface="Microsoft YaHe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38200" y="3320148"/>
            <a:ext cx="6172200" cy="623570"/>
          </a:xfrm>
          <a:prstGeom prst="rect">
            <a:avLst/>
          </a:prstGeom>
          <a:solidFill>
            <a:srgbClr val="00004D"/>
          </a:solidFill>
          <a:ln w="12700">
            <a:solidFill>
              <a:srgbClr val="000000"/>
            </a:solidFill>
          </a:ln>
        </p:spPr>
        <p:txBody>
          <a:bodyPr vert="horz" wrap="square" lIns="0" tIns="130810" rIns="0" bIns="0" rtlCol="0">
            <a:spAutoFit/>
          </a:bodyPr>
          <a:lstStyle/>
          <a:p>
            <a:pPr marL="466090">
              <a:lnSpc>
                <a:spcPct val="100000"/>
              </a:lnSpc>
              <a:spcBef>
                <a:spcPts val="1030"/>
              </a:spcBef>
            </a:pPr>
            <a:r>
              <a:rPr sz="2400" b="1" dirty="0">
                <a:solidFill>
                  <a:srgbClr val="FFFFFF"/>
                </a:solidFill>
                <a:latin typeface="Microsoft YaHei"/>
                <a:cs typeface="Microsoft YaHei"/>
              </a:rPr>
              <a:t>四．</a:t>
            </a:r>
            <a:r>
              <a:rPr sz="2400" b="1" spc="3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实战3：编写HR咨询预算</a:t>
            </a:r>
            <a:endParaRPr sz="240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368300" y="1056385"/>
            <a:ext cx="8407400" cy="20159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8900">
              <a:lnSpc>
                <a:spcPct val="100000"/>
              </a:lnSpc>
            </a:pPr>
            <a:r>
              <a:rPr dirty="0">
                <a:solidFill>
                  <a:srgbClr val="000099"/>
                </a:solidFill>
                <a:latin typeface="Arial"/>
                <a:cs typeface="Arial"/>
              </a:rPr>
              <a:t>•</a:t>
            </a:r>
            <a:r>
              <a:rPr spc="90" dirty="0">
                <a:solidFill>
                  <a:srgbClr val="000099"/>
                </a:solidFill>
                <a:latin typeface="Arial"/>
                <a:cs typeface="Arial"/>
              </a:rPr>
              <a:t> </a:t>
            </a:r>
            <a:r>
              <a:rPr spc="-5" dirty="0"/>
              <a:t>目标多少？</a:t>
            </a:r>
          </a:p>
          <a:p>
            <a:pPr marL="88900">
              <a:lnSpc>
                <a:spcPct val="100000"/>
              </a:lnSpc>
              <a:spcBef>
                <a:spcPts val="1440"/>
              </a:spcBef>
            </a:pPr>
            <a:r>
              <a:rPr spc="-5" dirty="0">
                <a:solidFill>
                  <a:srgbClr val="000099"/>
                </a:solidFill>
                <a:latin typeface="Arial"/>
                <a:cs typeface="Arial"/>
              </a:rPr>
              <a:t>•</a:t>
            </a:r>
            <a:r>
              <a:rPr spc="90" dirty="0">
                <a:solidFill>
                  <a:srgbClr val="000099"/>
                </a:solidFill>
                <a:latin typeface="Arial"/>
                <a:cs typeface="Arial"/>
              </a:rPr>
              <a:t> </a:t>
            </a:r>
            <a:r>
              <a:rPr dirty="0"/>
              <a:t>实际完成情况（公司整体/各个部门）？</a:t>
            </a:r>
          </a:p>
          <a:p>
            <a:pPr marL="88900">
              <a:lnSpc>
                <a:spcPct val="100000"/>
              </a:lnSpc>
              <a:spcBef>
                <a:spcPts val="1440"/>
              </a:spcBef>
            </a:pPr>
            <a:r>
              <a:rPr dirty="0">
                <a:solidFill>
                  <a:srgbClr val="000099"/>
                </a:solidFill>
                <a:latin typeface="Arial"/>
                <a:cs typeface="Arial"/>
              </a:rPr>
              <a:t>•</a:t>
            </a:r>
            <a:r>
              <a:rPr spc="95" dirty="0">
                <a:solidFill>
                  <a:srgbClr val="000099"/>
                </a:solidFill>
                <a:latin typeface="Arial"/>
                <a:cs typeface="Arial"/>
              </a:rPr>
              <a:t> </a:t>
            </a:r>
            <a:r>
              <a:rPr spc="-5" dirty="0"/>
              <a:t>竞争对手分析</a:t>
            </a:r>
          </a:p>
          <a:p>
            <a:pPr marL="88900">
              <a:lnSpc>
                <a:spcPct val="100000"/>
              </a:lnSpc>
              <a:spcBef>
                <a:spcPts val="1440"/>
              </a:spcBef>
            </a:pPr>
            <a:r>
              <a:rPr spc="-5" dirty="0">
                <a:solidFill>
                  <a:srgbClr val="000099"/>
                </a:solidFill>
                <a:latin typeface="Arial"/>
                <a:cs typeface="Arial"/>
              </a:rPr>
              <a:t>•</a:t>
            </a:r>
            <a:r>
              <a:rPr spc="90" dirty="0">
                <a:solidFill>
                  <a:srgbClr val="000099"/>
                </a:solidFill>
                <a:latin typeface="Arial"/>
                <a:cs typeface="Arial"/>
              </a:rPr>
              <a:t> </a:t>
            </a:r>
            <a:r>
              <a:rPr dirty="0"/>
              <a:t>完成/未完成任务的核心原因（主观/</a:t>
            </a:r>
            <a:r>
              <a:rPr dirty="0" err="1" smtClean="0"/>
              <a:t>客</a:t>
            </a:r>
            <a:r>
              <a:rPr spc="-5" dirty="0" err="1" smtClean="0"/>
              <a:t>观</a:t>
            </a:r>
            <a:r>
              <a:rPr spc="-5" dirty="0"/>
              <a:t>）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95" dirty="0"/>
              <a:t>公司</a:t>
            </a:r>
            <a:r>
              <a:rPr spc="95" dirty="0">
                <a:latin typeface="Arial"/>
                <a:cs typeface="Arial"/>
              </a:rPr>
              <a:t>/</a:t>
            </a:r>
            <a:r>
              <a:rPr spc="95" dirty="0"/>
              <a:t>部门业绩盘点</a:t>
            </a:r>
          </a:p>
        </p:txBody>
      </p:sp>
      <p:sp>
        <p:nvSpPr>
          <p:cNvPr id="5" name="object 5"/>
          <p:cNvSpPr/>
          <p:nvPr/>
        </p:nvSpPr>
        <p:spPr>
          <a:xfrm>
            <a:off x="1981200" y="3333750"/>
            <a:ext cx="3200400" cy="1600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519172" y="3287267"/>
            <a:ext cx="2253996" cy="10058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54554" y="228853"/>
            <a:ext cx="6142990" cy="4768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750"/>
              </a:lnSpc>
            </a:pPr>
            <a:r>
              <a:rPr sz="3200" spc="5" dirty="0"/>
              <a:t>评估公司业绩目标与核心岗位配置</a:t>
            </a:r>
            <a:endParaRPr sz="3200"/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39116" rIns="0" bIns="0" rtlCol="0">
            <a:spAutoFit/>
          </a:bodyPr>
          <a:lstStyle/>
          <a:p>
            <a:pPr marL="241300">
              <a:lnSpc>
                <a:spcPct val="100000"/>
              </a:lnSpc>
            </a:pPr>
            <a:r>
              <a:rPr spc="-5" dirty="0">
                <a:solidFill>
                  <a:srgbClr val="000099"/>
                </a:solidFill>
                <a:latin typeface="Arial"/>
                <a:cs typeface="Arial"/>
              </a:rPr>
              <a:t>•</a:t>
            </a:r>
            <a:r>
              <a:rPr spc="85" dirty="0">
                <a:solidFill>
                  <a:srgbClr val="000099"/>
                </a:solidFill>
                <a:latin typeface="Arial"/>
                <a:cs typeface="Arial"/>
              </a:rPr>
              <a:t> </a:t>
            </a:r>
            <a:r>
              <a:rPr dirty="0"/>
              <a:t>研究标杆公司</a:t>
            </a:r>
          </a:p>
          <a:p>
            <a:pPr marL="241300">
              <a:lnSpc>
                <a:spcPct val="100000"/>
              </a:lnSpc>
              <a:spcBef>
                <a:spcPts val="1440"/>
              </a:spcBef>
            </a:pPr>
            <a:r>
              <a:rPr spc="-5" dirty="0">
                <a:solidFill>
                  <a:srgbClr val="000099"/>
                </a:solidFill>
                <a:latin typeface="Arial"/>
                <a:cs typeface="Arial"/>
              </a:rPr>
              <a:t>•</a:t>
            </a:r>
            <a:r>
              <a:rPr spc="85" dirty="0">
                <a:solidFill>
                  <a:srgbClr val="000099"/>
                </a:solidFill>
                <a:latin typeface="Arial"/>
                <a:cs typeface="Arial"/>
              </a:rPr>
              <a:t> </a:t>
            </a:r>
            <a:r>
              <a:rPr dirty="0"/>
              <a:t>分解业绩目标</a:t>
            </a:r>
          </a:p>
          <a:p>
            <a:pPr marL="241300">
              <a:lnSpc>
                <a:spcPct val="100000"/>
              </a:lnSpc>
              <a:spcBef>
                <a:spcPts val="1440"/>
              </a:spcBef>
            </a:pPr>
            <a:r>
              <a:rPr dirty="0">
                <a:solidFill>
                  <a:srgbClr val="000099"/>
                </a:solidFill>
                <a:latin typeface="Arial"/>
                <a:cs typeface="Arial"/>
              </a:rPr>
              <a:t>•</a:t>
            </a:r>
            <a:r>
              <a:rPr spc="125" dirty="0">
                <a:solidFill>
                  <a:srgbClr val="000099"/>
                </a:solidFill>
                <a:latin typeface="Arial"/>
                <a:cs typeface="Arial"/>
              </a:rPr>
              <a:t> </a:t>
            </a:r>
            <a:r>
              <a:rPr spc="-5" dirty="0"/>
              <a:t>设计辅导部门价值链/设计部门业务策略</a:t>
            </a:r>
          </a:p>
          <a:p>
            <a:pPr marL="241300">
              <a:lnSpc>
                <a:spcPct val="100000"/>
              </a:lnSpc>
              <a:spcBef>
                <a:spcPts val="1440"/>
              </a:spcBef>
            </a:pPr>
            <a:r>
              <a:rPr spc="-5" dirty="0">
                <a:solidFill>
                  <a:srgbClr val="000099"/>
                </a:solidFill>
                <a:latin typeface="Arial"/>
                <a:cs typeface="Arial"/>
              </a:rPr>
              <a:t>•</a:t>
            </a:r>
            <a:r>
              <a:rPr spc="85" dirty="0">
                <a:solidFill>
                  <a:srgbClr val="000099"/>
                </a:solidFill>
                <a:latin typeface="Arial"/>
                <a:cs typeface="Arial"/>
              </a:rPr>
              <a:t> </a:t>
            </a:r>
            <a:r>
              <a:rPr dirty="0"/>
              <a:t>找到核心岗位</a:t>
            </a:r>
          </a:p>
          <a:p>
            <a:pPr marL="241300">
              <a:lnSpc>
                <a:spcPct val="100000"/>
              </a:lnSpc>
              <a:spcBef>
                <a:spcPts val="1440"/>
              </a:spcBef>
            </a:pPr>
            <a:r>
              <a:rPr dirty="0">
                <a:solidFill>
                  <a:srgbClr val="000099"/>
                </a:solidFill>
                <a:latin typeface="Arial"/>
                <a:cs typeface="Arial"/>
              </a:rPr>
              <a:t>•</a:t>
            </a:r>
            <a:r>
              <a:rPr spc="95" dirty="0">
                <a:solidFill>
                  <a:srgbClr val="000099"/>
                </a:solidFill>
                <a:latin typeface="Arial"/>
                <a:cs typeface="Arial"/>
              </a:rPr>
              <a:t> </a:t>
            </a:r>
            <a:r>
              <a:rPr spc="-5" dirty="0"/>
              <a:t>设计核心岗位要求</a:t>
            </a:r>
          </a:p>
        </p:txBody>
      </p:sp>
      <p:sp>
        <p:nvSpPr>
          <p:cNvPr id="5" name="object 5"/>
          <p:cNvSpPr/>
          <p:nvPr/>
        </p:nvSpPr>
        <p:spPr>
          <a:xfrm>
            <a:off x="3429000" y="2647962"/>
            <a:ext cx="3090926" cy="23181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构</a:t>
            </a:r>
            <a:r>
              <a:rPr spc="15" dirty="0"/>
              <a:t>建</a:t>
            </a:r>
            <a:r>
              <a:rPr spc="-790" dirty="0">
                <a:latin typeface="Arial"/>
                <a:cs typeface="Arial"/>
              </a:rPr>
              <a:t>HR</a:t>
            </a:r>
            <a:r>
              <a:rPr spc="10" dirty="0"/>
              <a:t>框架模型</a:t>
            </a:r>
          </a:p>
        </p:txBody>
      </p:sp>
      <p:sp>
        <p:nvSpPr>
          <p:cNvPr id="4" name="object 4"/>
          <p:cNvSpPr/>
          <p:nvPr/>
        </p:nvSpPr>
        <p:spPr>
          <a:xfrm>
            <a:off x="722871" y="4572000"/>
            <a:ext cx="836294" cy="307975"/>
          </a:xfrm>
          <a:custGeom>
            <a:avLst/>
            <a:gdLst/>
            <a:ahLst/>
            <a:cxnLst/>
            <a:rect l="l" t="t" r="r" b="b"/>
            <a:pathLst>
              <a:path w="836294" h="307975">
                <a:moveTo>
                  <a:pt x="0" y="307771"/>
                </a:moveTo>
                <a:lnTo>
                  <a:pt x="836142" y="307771"/>
                </a:lnTo>
                <a:lnTo>
                  <a:pt x="836142" y="0"/>
                </a:lnTo>
                <a:lnTo>
                  <a:pt x="0" y="0"/>
                </a:lnTo>
                <a:lnTo>
                  <a:pt x="0" y="307771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22871" y="4572000"/>
            <a:ext cx="836294" cy="307975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239395">
              <a:lnSpc>
                <a:spcPct val="100000"/>
              </a:lnSpc>
              <a:spcBef>
                <a:spcPts val="310"/>
              </a:spcBef>
            </a:pPr>
            <a:r>
              <a:rPr sz="1400" b="1" dirty="0">
                <a:solidFill>
                  <a:srgbClr val="FFFFFF"/>
                </a:solidFill>
                <a:latin typeface="Microsoft YaHei"/>
                <a:cs typeface="Microsoft YaHei"/>
              </a:rPr>
              <a:t>绩效</a:t>
            </a:r>
            <a:endParaRPr sz="1400">
              <a:latin typeface="Microsoft YaHei"/>
              <a:cs typeface="Microsoft YaHe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75713" y="4603838"/>
            <a:ext cx="836294" cy="307975"/>
          </a:xfrm>
          <a:prstGeom prst="rect">
            <a:avLst/>
          </a:prstGeom>
          <a:solidFill>
            <a:srgbClr val="C00000"/>
          </a:solidFill>
        </p:spPr>
        <p:txBody>
          <a:bodyPr vert="horz" wrap="square" lIns="0" tIns="40005" rIns="0" bIns="0" rtlCol="0">
            <a:spAutoFit/>
          </a:bodyPr>
          <a:lstStyle/>
          <a:p>
            <a:pPr marL="239395">
              <a:lnSpc>
                <a:spcPct val="100000"/>
              </a:lnSpc>
              <a:spcBef>
                <a:spcPts val="315"/>
              </a:spcBef>
            </a:pPr>
            <a:r>
              <a:rPr sz="1400" b="1" dirty="0">
                <a:solidFill>
                  <a:srgbClr val="FFFFFF"/>
                </a:solidFill>
                <a:latin typeface="Microsoft YaHei"/>
                <a:cs typeface="Microsoft YaHei"/>
              </a:rPr>
              <a:t>薪酬</a:t>
            </a:r>
            <a:endParaRPr sz="1400">
              <a:latin typeface="Microsoft YaHei"/>
              <a:cs typeface="Microsoft YaHe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828541" y="4603838"/>
            <a:ext cx="836294" cy="307975"/>
          </a:xfrm>
          <a:custGeom>
            <a:avLst/>
            <a:gdLst/>
            <a:ahLst/>
            <a:cxnLst/>
            <a:rect l="l" t="t" r="r" b="b"/>
            <a:pathLst>
              <a:path w="836295" h="307975">
                <a:moveTo>
                  <a:pt x="0" y="307771"/>
                </a:moveTo>
                <a:lnTo>
                  <a:pt x="836142" y="307771"/>
                </a:lnTo>
                <a:lnTo>
                  <a:pt x="836142" y="0"/>
                </a:lnTo>
                <a:lnTo>
                  <a:pt x="0" y="0"/>
                </a:lnTo>
                <a:lnTo>
                  <a:pt x="0" y="307771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828541" y="4603838"/>
            <a:ext cx="836294" cy="307975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240029">
              <a:lnSpc>
                <a:spcPct val="100000"/>
              </a:lnSpc>
              <a:spcBef>
                <a:spcPts val="315"/>
              </a:spcBef>
            </a:pPr>
            <a:r>
              <a:rPr sz="1400" b="1" dirty="0">
                <a:solidFill>
                  <a:srgbClr val="FFFFFF"/>
                </a:solidFill>
                <a:latin typeface="Microsoft YaHei"/>
                <a:cs typeface="Microsoft YaHei"/>
              </a:rPr>
              <a:t>聘用</a:t>
            </a:r>
            <a:endParaRPr sz="1400">
              <a:latin typeface="Microsoft YaHei"/>
              <a:cs typeface="Microsoft YaHe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560567" y="4603838"/>
            <a:ext cx="836294" cy="307975"/>
          </a:xfrm>
          <a:custGeom>
            <a:avLst/>
            <a:gdLst/>
            <a:ahLst/>
            <a:cxnLst/>
            <a:rect l="l" t="t" r="r" b="b"/>
            <a:pathLst>
              <a:path w="836295" h="307975">
                <a:moveTo>
                  <a:pt x="0" y="307771"/>
                </a:moveTo>
                <a:lnTo>
                  <a:pt x="836142" y="307771"/>
                </a:lnTo>
                <a:lnTo>
                  <a:pt x="836142" y="0"/>
                </a:lnTo>
                <a:lnTo>
                  <a:pt x="0" y="0"/>
                </a:lnTo>
                <a:lnTo>
                  <a:pt x="0" y="307771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560567" y="4603838"/>
            <a:ext cx="836294" cy="307975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240029">
              <a:lnSpc>
                <a:spcPct val="100000"/>
              </a:lnSpc>
              <a:spcBef>
                <a:spcPts val="315"/>
              </a:spcBef>
            </a:pPr>
            <a:r>
              <a:rPr sz="1400" b="1" dirty="0">
                <a:solidFill>
                  <a:srgbClr val="FFFFFF"/>
                </a:solidFill>
                <a:latin typeface="Microsoft YaHei"/>
                <a:cs typeface="Microsoft YaHei"/>
              </a:rPr>
              <a:t>培训</a:t>
            </a:r>
            <a:endParaRPr sz="1400">
              <a:latin typeface="Microsoft YaHei"/>
              <a:cs typeface="Microsoft YaHe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963286" y="3803738"/>
            <a:ext cx="895985" cy="307975"/>
          </a:xfrm>
          <a:prstGeom prst="rect">
            <a:avLst/>
          </a:prstGeom>
          <a:solidFill>
            <a:srgbClr val="0068AC"/>
          </a:solidFill>
        </p:spPr>
        <p:txBody>
          <a:bodyPr vert="horz" wrap="square" lIns="0" tIns="3937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10"/>
              </a:spcBef>
            </a:pPr>
            <a:r>
              <a:rPr sz="1400" b="1" dirty="0">
                <a:solidFill>
                  <a:srgbClr val="FFFFFF"/>
                </a:solidFill>
                <a:latin typeface="Microsoft YaHei"/>
                <a:cs typeface="Microsoft YaHei"/>
              </a:rPr>
              <a:t>干部管理</a:t>
            </a:r>
            <a:endParaRPr sz="1400">
              <a:latin typeface="Microsoft YaHei"/>
              <a:cs typeface="Microsoft YaHe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709034" y="3803738"/>
            <a:ext cx="955675" cy="307975"/>
          </a:xfrm>
          <a:custGeom>
            <a:avLst/>
            <a:gdLst/>
            <a:ahLst/>
            <a:cxnLst/>
            <a:rect l="l" t="t" r="r" b="b"/>
            <a:pathLst>
              <a:path w="955675" h="307975">
                <a:moveTo>
                  <a:pt x="0" y="307771"/>
                </a:moveTo>
                <a:lnTo>
                  <a:pt x="955586" y="307771"/>
                </a:lnTo>
                <a:lnTo>
                  <a:pt x="955586" y="0"/>
                </a:lnTo>
                <a:lnTo>
                  <a:pt x="0" y="0"/>
                </a:lnTo>
                <a:lnTo>
                  <a:pt x="0" y="307771"/>
                </a:lnTo>
                <a:close/>
              </a:path>
            </a:pathLst>
          </a:custGeom>
          <a:solidFill>
            <a:srgbClr val="0068A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709034" y="3803738"/>
            <a:ext cx="955675" cy="307975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21285">
              <a:lnSpc>
                <a:spcPct val="100000"/>
              </a:lnSpc>
              <a:spcBef>
                <a:spcPts val="310"/>
              </a:spcBef>
            </a:pPr>
            <a:r>
              <a:rPr sz="1400" b="1" dirty="0">
                <a:solidFill>
                  <a:srgbClr val="FFFFFF"/>
                </a:solidFill>
                <a:latin typeface="Microsoft YaHei"/>
                <a:cs typeface="Microsoft YaHei"/>
              </a:rPr>
              <a:t>任职资格</a:t>
            </a:r>
            <a:endParaRPr sz="1400">
              <a:latin typeface="Microsoft YaHei"/>
              <a:cs typeface="Microsoft YaHe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038341" y="1958670"/>
            <a:ext cx="895985" cy="307975"/>
          </a:xfrm>
          <a:prstGeom prst="rect">
            <a:avLst/>
          </a:prstGeom>
          <a:solidFill>
            <a:srgbClr val="00004D"/>
          </a:solidFill>
        </p:spPr>
        <p:txBody>
          <a:bodyPr vert="horz" wrap="square" lIns="0" tIns="3873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05"/>
              </a:spcBef>
            </a:pPr>
            <a:r>
              <a:rPr sz="1400" b="1" dirty="0">
                <a:solidFill>
                  <a:srgbClr val="FFFFFF"/>
                </a:solidFill>
                <a:latin typeface="Microsoft YaHei"/>
                <a:cs typeface="Microsoft YaHei"/>
              </a:rPr>
              <a:t>企业文化</a:t>
            </a:r>
            <a:endParaRPr sz="1400">
              <a:latin typeface="Microsoft YaHei"/>
              <a:cs typeface="Microsoft YaHe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589654" y="2603576"/>
            <a:ext cx="836294" cy="307975"/>
          </a:xfrm>
          <a:custGeom>
            <a:avLst/>
            <a:gdLst/>
            <a:ahLst/>
            <a:cxnLst/>
            <a:rect l="l" t="t" r="r" b="b"/>
            <a:pathLst>
              <a:path w="836295" h="307975">
                <a:moveTo>
                  <a:pt x="0" y="307771"/>
                </a:moveTo>
                <a:lnTo>
                  <a:pt x="836142" y="307771"/>
                </a:lnTo>
                <a:lnTo>
                  <a:pt x="836142" y="0"/>
                </a:lnTo>
                <a:lnTo>
                  <a:pt x="0" y="0"/>
                </a:lnTo>
                <a:lnTo>
                  <a:pt x="0" y="307771"/>
                </a:lnTo>
                <a:close/>
              </a:path>
            </a:pathLst>
          </a:custGeom>
          <a:solidFill>
            <a:srgbClr val="000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3817111" y="2643123"/>
            <a:ext cx="382270" cy="226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Microsoft YaHei"/>
                <a:cs typeface="Microsoft YaHei"/>
              </a:rPr>
              <a:t>职责</a:t>
            </a:r>
            <a:endParaRPr sz="1400">
              <a:latin typeface="Microsoft YaHei"/>
              <a:cs typeface="Microsoft YaHe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395092" y="3117926"/>
            <a:ext cx="1195070" cy="307975"/>
          </a:xfrm>
          <a:custGeom>
            <a:avLst/>
            <a:gdLst/>
            <a:ahLst/>
            <a:cxnLst/>
            <a:rect l="l" t="t" r="r" b="b"/>
            <a:pathLst>
              <a:path w="1195070" h="307975">
                <a:moveTo>
                  <a:pt x="0" y="307771"/>
                </a:moveTo>
                <a:lnTo>
                  <a:pt x="1194485" y="307771"/>
                </a:lnTo>
                <a:lnTo>
                  <a:pt x="1194485" y="0"/>
                </a:lnTo>
                <a:lnTo>
                  <a:pt x="0" y="0"/>
                </a:lnTo>
                <a:lnTo>
                  <a:pt x="0" y="307771"/>
                </a:lnTo>
                <a:close/>
              </a:path>
            </a:pathLst>
          </a:custGeom>
          <a:solidFill>
            <a:srgbClr val="000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2623820" y="3157601"/>
            <a:ext cx="739140" cy="226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Microsoft YaHei"/>
                <a:cs typeface="Microsoft YaHei"/>
              </a:rPr>
              <a:t>任职要求</a:t>
            </a:r>
            <a:endParaRPr sz="1400">
              <a:latin typeface="Microsoft YaHei"/>
              <a:cs typeface="Microsoft YaHe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485513" y="1943049"/>
            <a:ext cx="1108075" cy="307975"/>
          </a:xfrm>
          <a:custGeom>
            <a:avLst/>
            <a:gdLst/>
            <a:ahLst/>
            <a:cxnLst/>
            <a:rect l="l" t="t" r="r" b="b"/>
            <a:pathLst>
              <a:path w="1108075" h="307975">
                <a:moveTo>
                  <a:pt x="0" y="307771"/>
                </a:moveTo>
                <a:lnTo>
                  <a:pt x="1107922" y="307771"/>
                </a:lnTo>
                <a:lnTo>
                  <a:pt x="1107922" y="0"/>
                </a:lnTo>
                <a:lnTo>
                  <a:pt x="0" y="0"/>
                </a:lnTo>
                <a:lnTo>
                  <a:pt x="0" y="307771"/>
                </a:lnTo>
                <a:close/>
              </a:path>
            </a:pathLst>
          </a:custGeom>
          <a:solidFill>
            <a:srgbClr val="000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4628134" y="1982342"/>
            <a:ext cx="822960" cy="226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Microsoft YaHei"/>
                <a:cs typeface="Microsoft YaHei"/>
              </a:rPr>
              <a:t>组织</a:t>
            </a:r>
            <a:r>
              <a:rPr sz="14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/</a:t>
            </a:r>
            <a:r>
              <a:rPr sz="1400" b="1" dirty="0">
                <a:solidFill>
                  <a:srgbClr val="FFFFFF"/>
                </a:solidFill>
                <a:latin typeface="Microsoft YaHei"/>
                <a:cs typeface="Microsoft YaHei"/>
              </a:rPr>
              <a:t>职位</a:t>
            </a:r>
            <a:endParaRPr sz="1400">
              <a:latin typeface="Microsoft YaHei"/>
              <a:cs typeface="Microsoft YaHe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514600" y="1943049"/>
            <a:ext cx="955675" cy="307975"/>
          </a:xfrm>
          <a:custGeom>
            <a:avLst/>
            <a:gdLst/>
            <a:ahLst/>
            <a:cxnLst/>
            <a:rect l="l" t="t" r="r" b="b"/>
            <a:pathLst>
              <a:path w="955675" h="307975">
                <a:moveTo>
                  <a:pt x="0" y="307771"/>
                </a:moveTo>
                <a:lnTo>
                  <a:pt x="955586" y="307771"/>
                </a:lnTo>
                <a:lnTo>
                  <a:pt x="955586" y="0"/>
                </a:lnTo>
                <a:lnTo>
                  <a:pt x="0" y="0"/>
                </a:lnTo>
                <a:lnTo>
                  <a:pt x="0" y="307771"/>
                </a:lnTo>
                <a:close/>
              </a:path>
            </a:pathLst>
          </a:custGeom>
          <a:solidFill>
            <a:srgbClr val="000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2514600" y="1943049"/>
            <a:ext cx="955675" cy="307975"/>
          </a:xfrm>
          <a:prstGeom prst="rect">
            <a:avLst/>
          </a:prstGeom>
        </p:spPr>
        <p:txBody>
          <a:bodyPr vert="horz" wrap="square" lIns="0" tIns="39369" rIns="0" bIns="0" rtlCol="0">
            <a:spAutoFit/>
          </a:bodyPr>
          <a:lstStyle/>
          <a:p>
            <a:pPr marL="299085">
              <a:lnSpc>
                <a:spcPct val="100000"/>
              </a:lnSpc>
              <a:spcBef>
                <a:spcPts val="309"/>
              </a:spcBef>
            </a:pPr>
            <a:r>
              <a:rPr sz="1400" b="1" dirty="0">
                <a:solidFill>
                  <a:srgbClr val="FFFFFF"/>
                </a:solidFill>
                <a:latin typeface="Microsoft YaHei"/>
                <a:cs typeface="Microsoft YaHei"/>
              </a:rPr>
              <a:t>流程</a:t>
            </a:r>
            <a:endParaRPr sz="1400">
              <a:latin typeface="Microsoft YaHei"/>
              <a:cs typeface="Microsoft YaHe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04800" y="1943049"/>
            <a:ext cx="1374140" cy="307975"/>
          </a:xfrm>
          <a:prstGeom prst="rect">
            <a:avLst/>
          </a:prstGeom>
          <a:solidFill>
            <a:srgbClr val="00004D"/>
          </a:solidFill>
        </p:spPr>
        <p:txBody>
          <a:bodyPr vert="horz" wrap="square" lIns="0" tIns="39369" rIns="0" bIns="0" rtlCol="0">
            <a:spAutoFit/>
          </a:bodyPr>
          <a:lstStyle/>
          <a:p>
            <a:pPr marL="109855">
              <a:lnSpc>
                <a:spcPct val="100000"/>
              </a:lnSpc>
              <a:spcBef>
                <a:spcPts val="309"/>
              </a:spcBef>
            </a:pPr>
            <a:r>
              <a:rPr sz="1400" b="1" dirty="0">
                <a:solidFill>
                  <a:srgbClr val="FFFFFF"/>
                </a:solidFill>
                <a:latin typeface="Microsoft YaHei"/>
                <a:cs typeface="Microsoft YaHei"/>
              </a:rPr>
              <a:t>任务/竞争环境</a:t>
            </a:r>
            <a:endParaRPr sz="1400">
              <a:latin typeface="Microsoft YaHei"/>
              <a:cs typeface="Microsoft YaHe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917319" y="1085811"/>
            <a:ext cx="1134745" cy="311150"/>
          </a:xfrm>
          <a:prstGeom prst="rect">
            <a:avLst/>
          </a:prstGeom>
          <a:solidFill>
            <a:srgbClr val="660066"/>
          </a:solidFill>
        </p:spPr>
        <p:txBody>
          <a:bodyPr vert="horz" wrap="square" lIns="0" tIns="38735" rIns="0" bIns="0" rtlCol="0">
            <a:spAutoFit/>
          </a:bodyPr>
          <a:lstStyle/>
          <a:p>
            <a:pPr marL="168275">
              <a:lnSpc>
                <a:spcPct val="100000"/>
              </a:lnSpc>
              <a:spcBef>
                <a:spcPts val="305"/>
              </a:spcBef>
            </a:pPr>
            <a:r>
              <a:rPr sz="1400" b="1" dirty="0">
                <a:solidFill>
                  <a:srgbClr val="FFFFFF"/>
                </a:solidFill>
                <a:latin typeface="Microsoft YaHei"/>
                <a:cs typeface="Microsoft YaHei"/>
              </a:rPr>
              <a:t>战略/目标</a:t>
            </a:r>
            <a:endParaRPr sz="1400">
              <a:latin typeface="Microsoft YaHei"/>
              <a:cs typeface="Microsoft YaHe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306315" y="1085811"/>
            <a:ext cx="1553210" cy="311150"/>
          </a:xfrm>
          <a:prstGeom prst="rect">
            <a:avLst/>
          </a:prstGeom>
          <a:solidFill>
            <a:srgbClr val="660066"/>
          </a:solidFill>
        </p:spPr>
        <p:txBody>
          <a:bodyPr vert="horz" wrap="square" lIns="0" tIns="38735" rIns="0" bIns="0" rtlCol="0">
            <a:spAutoFit/>
          </a:bodyPr>
          <a:lstStyle/>
          <a:p>
            <a:pPr marL="330200">
              <a:lnSpc>
                <a:spcPct val="100000"/>
              </a:lnSpc>
              <a:spcBef>
                <a:spcPts val="305"/>
              </a:spcBef>
            </a:pPr>
            <a:r>
              <a:rPr sz="1400" b="1" dirty="0">
                <a:solidFill>
                  <a:srgbClr val="FFFFFF"/>
                </a:solidFill>
                <a:latin typeface="Microsoft YaHei"/>
                <a:cs typeface="Microsoft YaHei"/>
              </a:rPr>
              <a:t>业务价值链</a:t>
            </a:r>
            <a:endParaRPr sz="1400">
              <a:latin typeface="Microsoft YaHei"/>
              <a:cs typeface="Microsoft YaHe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173220" y="4097845"/>
            <a:ext cx="1805939" cy="543560"/>
          </a:xfrm>
          <a:custGeom>
            <a:avLst/>
            <a:gdLst/>
            <a:ahLst/>
            <a:cxnLst/>
            <a:rect l="l" t="t" r="r" b="b"/>
            <a:pathLst>
              <a:path w="1805939" h="543560">
                <a:moveTo>
                  <a:pt x="5841" y="0"/>
                </a:moveTo>
                <a:lnTo>
                  <a:pt x="0" y="21437"/>
                </a:lnTo>
                <a:lnTo>
                  <a:pt x="75056" y="42049"/>
                </a:lnTo>
                <a:lnTo>
                  <a:pt x="80899" y="20612"/>
                </a:lnTo>
                <a:lnTo>
                  <a:pt x="5841" y="0"/>
                </a:lnTo>
                <a:close/>
              </a:path>
              <a:path w="1805939" h="543560">
                <a:moveTo>
                  <a:pt x="102362" y="26504"/>
                </a:moveTo>
                <a:lnTo>
                  <a:pt x="96392" y="47929"/>
                </a:lnTo>
                <a:lnTo>
                  <a:pt x="160781" y="65595"/>
                </a:lnTo>
                <a:lnTo>
                  <a:pt x="166624" y="44170"/>
                </a:lnTo>
                <a:lnTo>
                  <a:pt x="102362" y="26504"/>
                </a:lnTo>
                <a:close/>
              </a:path>
              <a:path w="1805939" h="543560">
                <a:moveTo>
                  <a:pt x="188087" y="50050"/>
                </a:moveTo>
                <a:lnTo>
                  <a:pt x="182117" y="71488"/>
                </a:lnTo>
                <a:lnTo>
                  <a:pt x="246506" y="89153"/>
                </a:lnTo>
                <a:lnTo>
                  <a:pt x="252349" y="67716"/>
                </a:lnTo>
                <a:lnTo>
                  <a:pt x="188087" y="50050"/>
                </a:lnTo>
                <a:close/>
              </a:path>
              <a:path w="1805939" h="543560">
                <a:moveTo>
                  <a:pt x="273812" y="73609"/>
                </a:moveTo>
                <a:lnTo>
                  <a:pt x="267842" y="95046"/>
                </a:lnTo>
                <a:lnTo>
                  <a:pt x="332231" y="112712"/>
                </a:lnTo>
                <a:lnTo>
                  <a:pt x="338074" y="91274"/>
                </a:lnTo>
                <a:lnTo>
                  <a:pt x="273812" y="73609"/>
                </a:lnTo>
                <a:close/>
              </a:path>
              <a:path w="1805939" h="543560">
                <a:moveTo>
                  <a:pt x="359537" y="97167"/>
                </a:moveTo>
                <a:lnTo>
                  <a:pt x="353567" y="118592"/>
                </a:lnTo>
                <a:lnTo>
                  <a:pt x="417956" y="136258"/>
                </a:lnTo>
                <a:lnTo>
                  <a:pt x="423799" y="114833"/>
                </a:lnTo>
                <a:lnTo>
                  <a:pt x="359537" y="97167"/>
                </a:lnTo>
                <a:close/>
              </a:path>
              <a:path w="1805939" h="543560">
                <a:moveTo>
                  <a:pt x="445262" y="120713"/>
                </a:moveTo>
                <a:lnTo>
                  <a:pt x="439292" y="142151"/>
                </a:lnTo>
                <a:lnTo>
                  <a:pt x="503681" y="159816"/>
                </a:lnTo>
                <a:lnTo>
                  <a:pt x="509524" y="138379"/>
                </a:lnTo>
                <a:lnTo>
                  <a:pt x="445262" y="120713"/>
                </a:lnTo>
                <a:close/>
              </a:path>
              <a:path w="1805939" h="543560">
                <a:moveTo>
                  <a:pt x="530987" y="144271"/>
                </a:moveTo>
                <a:lnTo>
                  <a:pt x="525017" y="165709"/>
                </a:lnTo>
                <a:lnTo>
                  <a:pt x="589279" y="183375"/>
                </a:lnTo>
                <a:lnTo>
                  <a:pt x="595249" y="161937"/>
                </a:lnTo>
                <a:lnTo>
                  <a:pt x="530987" y="144271"/>
                </a:lnTo>
                <a:close/>
              </a:path>
              <a:path w="1805939" h="543560">
                <a:moveTo>
                  <a:pt x="616712" y="167830"/>
                </a:moveTo>
                <a:lnTo>
                  <a:pt x="610742" y="189255"/>
                </a:lnTo>
                <a:lnTo>
                  <a:pt x="675004" y="206921"/>
                </a:lnTo>
                <a:lnTo>
                  <a:pt x="680974" y="185496"/>
                </a:lnTo>
                <a:lnTo>
                  <a:pt x="616712" y="167830"/>
                </a:lnTo>
                <a:close/>
              </a:path>
              <a:path w="1805939" h="543560">
                <a:moveTo>
                  <a:pt x="702437" y="191376"/>
                </a:moveTo>
                <a:lnTo>
                  <a:pt x="696467" y="212813"/>
                </a:lnTo>
                <a:lnTo>
                  <a:pt x="760729" y="230479"/>
                </a:lnTo>
                <a:lnTo>
                  <a:pt x="766699" y="209041"/>
                </a:lnTo>
                <a:lnTo>
                  <a:pt x="702437" y="191376"/>
                </a:lnTo>
                <a:close/>
              </a:path>
              <a:path w="1805939" h="543560">
                <a:moveTo>
                  <a:pt x="788162" y="214934"/>
                </a:moveTo>
                <a:lnTo>
                  <a:pt x="782192" y="236372"/>
                </a:lnTo>
                <a:lnTo>
                  <a:pt x="846454" y="254038"/>
                </a:lnTo>
                <a:lnTo>
                  <a:pt x="852424" y="232600"/>
                </a:lnTo>
                <a:lnTo>
                  <a:pt x="788162" y="214934"/>
                </a:lnTo>
                <a:close/>
              </a:path>
              <a:path w="1805939" h="543560">
                <a:moveTo>
                  <a:pt x="873887" y="238493"/>
                </a:moveTo>
                <a:lnTo>
                  <a:pt x="867917" y="259918"/>
                </a:lnTo>
                <a:lnTo>
                  <a:pt x="932179" y="277583"/>
                </a:lnTo>
                <a:lnTo>
                  <a:pt x="938149" y="256158"/>
                </a:lnTo>
                <a:lnTo>
                  <a:pt x="873887" y="238493"/>
                </a:lnTo>
                <a:close/>
              </a:path>
              <a:path w="1805939" h="543560">
                <a:moveTo>
                  <a:pt x="959612" y="262039"/>
                </a:moveTo>
                <a:lnTo>
                  <a:pt x="953642" y="283476"/>
                </a:lnTo>
                <a:lnTo>
                  <a:pt x="1017904" y="301142"/>
                </a:lnTo>
                <a:lnTo>
                  <a:pt x="1023874" y="279717"/>
                </a:lnTo>
                <a:lnTo>
                  <a:pt x="959612" y="262039"/>
                </a:lnTo>
                <a:close/>
              </a:path>
              <a:path w="1805939" h="543560">
                <a:moveTo>
                  <a:pt x="1045337" y="285597"/>
                </a:moveTo>
                <a:lnTo>
                  <a:pt x="1039367" y="307035"/>
                </a:lnTo>
                <a:lnTo>
                  <a:pt x="1103629" y="324700"/>
                </a:lnTo>
                <a:lnTo>
                  <a:pt x="1109599" y="303263"/>
                </a:lnTo>
                <a:lnTo>
                  <a:pt x="1045337" y="285597"/>
                </a:lnTo>
                <a:close/>
              </a:path>
              <a:path w="1805939" h="543560">
                <a:moveTo>
                  <a:pt x="1130934" y="309156"/>
                </a:moveTo>
                <a:lnTo>
                  <a:pt x="1125092" y="330580"/>
                </a:lnTo>
                <a:lnTo>
                  <a:pt x="1189354" y="348246"/>
                </a:lnTo>
                <a:lnTo>
                  <a:pt x="1195324" y="326821"/>
                </a:lnTo>
                <a:lnTo>
                  <a:pt x="1130934" y="309156"/>
                </a:lnTo>
                <a:close/>
              </a:path>
              <a:path w="1805939" h="543560">
                <a:moveTo>
                  <a:pt x="1216659" y="332714"/>
                </a:moveTo>
                <a:lnTo>
                  <a:pt x="1210817" y="354139"/>
                </a:lnTo>
                <a:lnTo>
                  <a:pt x="1275079" y="371805"/>
                </a:lnTo>
                <a:lnTo>
                  <a:pt x="1281049" y="350380"/>
                </a:lnTo>
                <a:lnTo>
                  <a:pt x="1216659" y="332714"/>
                </a:lnTo>
                <a:close/>
              </a:path>
              <a:path w="1805939" h="543560">
                <a:moveTo>
                  <a:pt x="1302384" y="356260"/>
                </a:moveTo>
                <a:lnTo>
                  <a:pt x="1296542" y="377697"/>
                </a:lnTo>
                <a:lnTo>
                  <a:pt x="1360804" y="395363"/>
                </a:lnTo>
                <a:lnTo>
                  <a:pt x="1366774" y="373926"/>
                </a:lnTo>
                <a:lnTo>
                  <a:pt x="1302384" y="356260"/>
                </a:lnTo>
                <a:close/>
              </a:path>
              <a:path w="1805939" h="543560">
                <a:moveTo>
                  <a:pt x="1388109" y="379818"/>
                </a:moveTo>
                <a:lnTo>
                  <a:pt x="1382267" y="401243"/>
                </a:lnTo>
                <a:lnTo>
                  <a:pt x="1446529" y="418909"/>
                </a:lnTo>
                <a:lnTo>
                  <a:pt x="1452499" y="397484"/>
                </a:lnTo>
                <a:lnTo>
                  <a:pt x="1388109" y="379818"/>
                </a:lnTo>
                <a:close/>
              </a:path>
              <a:path w="1805939" h="543560">
                <a:moveTo>
                  <a:pt x="1473834" y="403377"/>
                </a:moveTo>
                <a:lnTo>
                  <a:pt x="1467992" y="424802"/>
                </a:lnTo>
                <a:lnTo>
                  <a:pt x="1532254" y="442467"/>
                </a:lnTo>
                <a:lnTo>
                  <a:pt x="1538224" y="421043"/>
                </a:lnTo>
                <a:lnTo>
                  <a:pt x="1473834" y="403377"/>
                </a:lnTo>
                <a:close/>
              </a:path>
              <a:path w="1805939" h="543560">
                <a:moveTo>
                  <a:pt x="1559559" y="426923"/>
                </a:moveTo>
                <a:lnTo>
                  <a:pt x="1553717" y="448360"/>
                </a:lnTo>
                <a:lnTo>
                  <a:pt x="1617979" y="466026"/>
                </a:lnTo>
                <a:lnTo>
                  <a:pt x="1623949" y="444588"/>
                </a:lnTo>
                <a:lnTo>
                  <a:pt x="1559559" y="426923"/>
                </a:lnTo>
                <a:close/>
              </a:path>
              <a:path w="1805939" h="543560">
                <a:moveTo>
                  <a:pt x="1739028" y="499272"/>
                </a:moveTo>
                <a:lnTo>
                  <a:pt x="1647697" y="521525"/>
                </a:lnTo>
                <a:lnTo>
                  <a:pt x="1644014" y="527532"/>
                </a:lnTo>
                <a:lnTo>
                  <a:pt x="1645539" y="533501"/>
                </a:lnTo>
                <a:lnTo>
                  <a:pt x="1646935" y="539457"/>
                </a:lnTo>
                <a:lnTo>
                  <a:pt x="1652904" y="543115"/>
                </a:lnTo>
                <a:lnTo>
                  <a:pt x="1786287" y="510641"/>
                </a:lnTo>
                <a:lnTo>
                  <a:pt x="1780413" y="510641"/>
                </a:lnTo>
                <a:lnTo>
                  <a:pt x="1739028" y="499272"/>
                </a:lnTo>
                <a:close/>
              </a:path>
              <a:path w="1805939" h="543560">
                <a:moveTo>
                  <a:pt x="1761278" y="493851"/>
                </a:moveTo>
                <a:lnTo>
                  <a:pt x="1739028" y="499272"/>
                </a:lnTo>
                <a:lnTo>
                  <a:pt x="1780413" y="510641"/>
                </a:lnTo>
                <a:lnTo>
                  <a:pt x="1781170" y="507860"/>
                </a:lnTo>
                <a:lnTo>
                  <a:pt x="1775587" y="507860"/>
                </a:lnTo>
                <a:lnTo>
                  <a:pt x="1761278" y="493851"/>
                </a:lnTo>
                <a:close/>
              </a:path>
              <a:path w="1805939" h="543560">
                <a:moveTo>
                  <a:pt x="1693290" y="396176"/>
                </a:moveTo>
                <a:lnTo>
                  <a:pt x="1686305" y="396239"/>
                </a:lnTo>
                <a:lnTo>
                  <a:pt x="1677669" y="405015"/>
                </a:lnTo>
                <a:lnTo>
                  <a:pt x="1677796" y="412051"/>
                </a:lnTo>
                <a:lnTo>
                  <a:pt x="1682114" y="416344"/>
                </a:lnTo>
                <a:lnTo>
                  <a:pt x="1744953" y="477867"/>
                </a:lnTo>
                <a:lnTo>
                  <a:pt x="1786254" y="489203"/>
                </a:lnTo>
                <a:lnTo>
                  <a:pt x="1780413" y="510641"/>
                </a:lnTo>
                <a:lnTo>
                  <a:pt x="1786287" y="510641"/>
                </a:lnTo>
                <a:lnTo>
                  <a:pt x="1805431" y="505980"/>
                </a:lnTo>
                <a:lnTo>
                  <a:pt x="1697735" y="400469"/>
                </a:lnTo>
                <a:lnTo>
                  <a:pt x="1693290" y="396176"/>
                </a:lnTo>
                <a:close/>
              </a:path>
              <a:path w="1805939" h="543560">
                <a:moveTo>
                  <a:pt x="1780666" y="489127"/>
                </a:moveTo>
                <a:lnTo>
                  <a:pt x="1761278" y="493851"/>
                </a:lnTo>
                <a:lnTo>
                  <a:pt x="1775587" y="507860"/>
                </a:lnTo>
                <a:lnTo>
                  <a:pt x="1780666" y="489127"/>
                </a:lnTo>
                <a:close/>
              </a:path>
              <a:path w="1805939" h="543560">
                <a:moveTo>
                  <a:pt x="1785977" y="489127"/>
                </a:moveTo>
                <a:lnTo>
                  <a:pt x="1780666" y="489127"/>
                </a:lnTo>
                <a:lnTo>
                  <a:pt x="1775587" y="507860"/>
                </a:lnTo>
                <a:lnTo>
                  <a:pt x="1781170" y="507860"/>
                </a:lnTo>
                <a:lnTo>
                  <a:pt x="1786254" y="489203"/>
                </a:lnTo>
                <a:lnTo>
                  <a:pt x="1785977" y="489127"/>
                </a:lnTo>
                <a:close/>
              </a:path>
              <a:path w="1805939" h="543560">
                <a:moveTo>
                  <a:pt x="1731009" y="474040"/>
                </a:moveTo>
                <a:lnTo>
                  <a:pt x="1725167" y="495465"/>
                </a:lnTo>
                <a:lnTo>
                  <a:pt x="1739028" y="499272"/>
                </a:lnTo>
                <a:lnTo>
                  <a:pt x="1761278" y="493851"/>
                </a:lnTo>
                <a:lnTo>
                  <a:pt x="1744953" y="477867"/>
                </a:lnTo>
                <a:lnTo>
                  <a:pt x="1731009" y="474040"/>
                </a:lnTo>
                <a:close/>
              </a:path>
              <a:path w="1805939" h="543560">
                <a:moveTo>
                  <a:pt x="1744953" y="477867"/>
                </a:moveTo>
                <a:lnTo>
                  <a:pt x="1761278" y="493851"/>
                </a:lnTo>
                <a:lnTo>
                  <a:pt x="1780666" y="489127"/>
                </a:lnTo>
                <a:lnTo>
                  <a:pt x="1785977" y="489127"/>
                </a:lnTo>
                <a:lnTo>
                  <a:pt x="1744953" y="477867"/>
                </a:lnTo>
                <a:close/>
              </a:path>
              <a:path w="1805939" h="543560">
                <a:moveTo>
                  <a:pt x="1645284" y="450481"/>
                </a:moveTo>
                <a:lnTo>
                  <a:pt x="1639442" y="471906"/>
                </a:lnTo>
                <a:lnTo>
                  <a:pt x="1703704" y="489584"/>
                </a:lnTo>
                <a:lnTo>
                  <a:pt x="1709674" y="468147"/>
                </a:lnTo>
                <a:lnTo>
                  <a:pt x="1645284" y="45048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007739" y="2236723"/>
            <a:ext cx="1045844" cy="394970"/>
          </a:xfrm>
          <a:custGeom>
            <a:avLst/>
            <a:gdLst/>
            <a:ahLst/>
            <a:cxnLst/>
            <a:rect l="l" t="t" r="r" b="b"/>
            <a:pathLst>
              <a:path w="1045845" h="394969">
                <a:moveTo>
                  <a:pt x="1038606" y="0"/>
                </a:moveTo>
                <a:lnTo>
                  <a:pt x="965073" y="25145"/>
                </a:lnTo>
                <a:lnTo>
                  <a:pt x="972185" y="46227"/>
                </a:lnTo>
                <a:lnTo>
                  <a:pt x="1045845" y="21081"/>
                </a:lnTo>
                <a:lnTo>
                  <a:pt x="1038606" y="0"/>
                </a:lnTo>
                <a:close/>
              </a:path>
              <a:path w="1045845" h="394969">
                <a:moveTo>
                  <a:pt x="943990" y="32384"/>
                </a:moveTo>
                <a:lnTo>
                  <a:pt x="880872" y="53975"/>
                </a:lnTo>
                <a:lnTo>
                  <a:pt x="888111" y="74930"/>
                </a:lnTo>
                <a:lnTo>
                  <a:pt x="951230" y="53467"/>
                </a:lnTo>
                <a:lnTo>
                  <a:pt x="943990" y="32384"/>
                </a:lnTo>
                <a:close/>
              </a:path>
              <a:path w="1045845" h="394969">
                <a:moveTo>
                  <a:pt x="859916" y="61087"/>
                </a:moveTo>
                <a:lnTo>
                  <a:pt x="796798" y="82676"/>
                </a:lnTo>
                <a:lnTo>
                  <a:pt x="804037" y="103758"/>
                </a:lnTo>
                <a:lnTo>
                  <a:pt x="867028" y="82168"/>
                </a:lnTo>
                <a:lnTo>
                  <a:pt x="859916" y="61087"/>
                </a:lnTo>
                <a:close/>
              </a:path>
              <a:path w="1045845" h="394969">
                <a:moveTo>
                  <a:pt x="775715" y="89915"/>
                </a:moveTo>
                <a:lnTo>
                  <a:pt x="712724" y="111506"/>
                </a:lnTo>
                <a:lnTo>
                  <a:pt x="719836" y="132461"/>
                </a:lnTo>
                <a:lnTo>
                  <a:pt x="782955" y="110998"/>
                </a:lnTo>
                <a:lnTo>
                  <a:pt x="775715" y="89915"/>
                </a:lnTo>
                <a:close/>
              </a:path>
              <a:path w="1045845" h="394969">
                <a:moveTo>
                  <a:pt x="691641" y="118618"/>
                </a:moveTo>
                <a:lnTo>
                  <a:pt x="628523" y="140207"/>
                </a:lnTo>
                <a:lnTo>
                  <a:pt x="635762" y="161289"/>
                </a:lnTo>
                <a:lnTo>
                  <a:pt x="698881" y="139700"/>
                </a:lnTo>
                <a:lnTo>
                  <a:pt x="691641" y="118618"/>
                </a:lnTo>
                <a:close/>
              </a:path>
              <a:path w="1045845" h="394969">
                <a:moveTo>
                  <a:pt x="607568" y="147446"/>
                </a:moveTo>
                <a:lnTo>
                  <a:pt x="544449" y="169037"/>
                </a:lnTo>
                <a:lnTo>
                  <a:pt x="551561" y="189992"/>
                </a:lnTo>
                <a:lnTo>
                  <a:pt x="614680" y="168401"/>
                </a:lnTo>
                <a:lnTo>
                  <a:pt x="607568" y="147446"/>
                </a:lnTo>
                <a:close/>
              </a:path>
              <a:path w="1045845" h="394969">
                <a:moveTo>
                  <a:pt x="523366" y="176149"/>
                </a:moveTo>
                <a:lnTo>
                  <a:pt x="460248" y="197738"/>
                </a:lnTo>
                <a:lnTo>
                  <a:pt x="467487" y="218820"/>
                </a:lnTo>
                <a:lnTo>
                  <a:pt x="530606" y="197231"/>
                </a:lnTo>
                <a:lnTo>
                  <a:pt x="523366" y="176149"/>
                </a:lnTo>
                <a:close/>
              </a:path>
              <a:path w="1045845" h="394969">
                <a:moveTo>
                  <a:pt x="439293" y="204977"/>
                </a:moveTo>
                <a:lnTo>
                  <a:pt x="376174" y="226440"/>
                </a:lnTo>
                <a:lnTo>
                  <a:pt x="383413" y="247523"/>
                </a:lnTo>
                <a:lnTo>
                  <a:pt x="446532" y="225932"/>
                </a:lnTo>
                <a:lnTo>
                  <a:pt x="439293" y="204977"/>
                </a:lnTo>
                <a:close/>
              </a:path>
              <a:path w="1045845" h="394969">
                <a:moveTo>
                  <a:pt x="355219" y="233680"/>
                </a:moveTo>
                <a:lnTo>
                  <a:pt x="292100" y="255269"/>
                </a:lnTo>
                <a:lnTo>
                  <a:pt x="299212" y="276225"/>
                </a:lnTo>
                <a:lnTo>
                  <a:pt x="362331" y="254762"/>
                </a:lnTo>
                <a:lnTo>
                  <a:pt x="355219" y="233680"/>
                </a:lnTo>
                <a:close/>
              </a:path>
              <a:path w="1045845" h="394969">
                <a:moveTo>
                  <a:pt x="271018" y="262381"/>
                </a:moveTo>
                <a:lnTo>
                  <a:pt x="207899" y="283971"/>
                </a:lnTo>
                <a:lnTo>
                  <a:pt x="215137" y="305053"/>
                </a:lnTo>
                <a:lnTo>
                  <a:pt x="278257" y="283463"/>
                </a:lnTo>
                <a:lnTo>
                  <a:pt x="271018" y="262381"/>
                </a:lnTo>
                <a:close/>
              </a:path>
              <a:path w="1045845" h="394969">
                <a:moveTo>
                  <a:pt x="112140" y="250062"/>
                </a:moveTo>
                <a:lnTo>
                  <a:pt x="105156" y="250444"/>
                </a:lnTo>
                <a:lnTo>
                  <a:pt x="100964" y="254888"/>
                </a:lnTo>
                <a:lnTo>
                  <a:pt x="0" y="366902"/>
                </a:lnTo>
                <a:lnTo>
                  <a:pt x="154432" y="394588"/>
                </a:lnTo>
                <a:lnTo>
                  <a:pt x="160147" y="390525"/>
                </a:lnTo>
                <a:lnTo>
                  <a:pt x="161289" y="384556"/>
                </a:lnTo>
                <a:lnTo>
                  <a:pt x="162306" y="378459"/>
                </a:lnTo>
                <a:lnTo>
                  <a:pt x="158369" y="372744"/>
                </a:lnTo>
                <a:lnTo>
                  <a:pt x="143083" y="369950"/>
                </a:lnTo>
                <a:lnTo>
                  <a:pt x="25273" y="369950"/>
                </a:lnTo>
                <a:lnTo>
                  <a:pt x="18034" y="348995"/>
                </a:lnTo>
                <a:lnTo>
                  <a:pt x="18669" y="348742"/>
                </a:lnTo>
                <a:lnTo>
                  <a:pt x="23707" y="348742"/>
                </a:lnTo>
                <a:lnTo>
                  <a:pt x="23622" y="348488"/>
                </a:lnTo>
                <a:lnTo>
                  <a:pt x="42107" y="348488"/>
                </a:lnTo>
                <a:lnTo>
                  <a:pt x="39750" y="341502"/>
                </a:lnTo>
                <a:lnTo>
                  <a:pt x="58628" y="335033"/>
                </a:lnTo>
                <a:lnTo>
                  <a:pt x="117475" y="269875"/>
                </a:lnTo>
                <a:lnTo>
                  <a:pt x="121665" y="265302"/>
                </a:lnTo>
                <a:lnTo>
                  <a:pt x="121285" y="258318"/>
                </a:lnTo>
                <a:lnTo>
                  <a:pt x="116712" y="254126"/>
                </a:lnTo>
                <a:lnTo>
                  <a:pt x="112140" y="250062"/>
                </a:lnTo>
                <a:close/>
              </a:path>
              <a:path w="1045845" h="394969">
                <a:moveTo>
                  <a:pt x="18669" y="348742"/>
                </a:moveTo>
                <a:lnTo>
                  <a:pt x="18034" y="348995"/>
                </a:lnTo>
                <a:lnTo>
                  <a:pt x="25273" y="369950"/>
                </a:lnTo>
                <a:lnTo>
                  <a:pt x="25908" y="369696"/>
                </a:lnTo>
                <a:lnTo>
                  <a:pt x="18669" y="348742"/>
                </a:lnTo>
                <a:close/>
              </a:path>
              <a:path w="1045845" h="394969">
                <a:moveTo>
                  <a:pt x="23707" y="348742"/>
                </a:moveTo>
                <a:lnTo>
                  <a:pt x="18669" y="348742"/>
                </a:lnTo>
                <a:lnTo>
                  <a:pt x="25908" y="369696"/>
                </a:lnTo>
                <a:lnTo>
                  <a:pt x="25273" y="369950"/>
                </a:lnTo>
                <a:lnTo>
                  <a:pt x="143083" y="369950"/>
                </a:lnTo>
                <a:lnTo>
                  <a:pt x="126118" y="366902"/>
                </a:lnTo>
                <a:lnTo>
                  <a:pt x="29845" y="366902"/>
                </a:lnTo>
                <a:lnTo>
                  <a:pt x="23707" y="348742"/>
                </a:lnTo>
                <a:close/>
              </a:path>
              <a:path w="1045845" h="394969">
                <a:moveTo>
                  <a:pt x="23622" y="348488"/>
                </a:moveTo>
                <a:lnTo>
                  <a:pt x="29845" y="366902"/>
                </a:lnTo>
                <a:lnTo>
                  <a:pt x="43283" y="352023"/>
                </a:lnTo>
                <a:lnTo>
                  <a:pt x="23622" y="348488"/>
                </a:lnTo>
                <a:close/>
              </a:path>
              <a:path w="1045845" h="394969">
                <a:moveTo>
                  <a:pt x="43285" y="352020"/>
                </a:moveTo>
                <a:lnTo>
                  <a:pt x="29845" y="366902"/>
                </a:lnTo>
                <a:lnTo>
                  <a:pt x="126118" y="366902"/>
                </a:lnTo>
                <a:lnTo>
                  <a:pt x="102084" y="362584"/>
                </a:lnTo>
                <a:lnTo>
                  <a:pt x="46862" y="362584"/>
                </a:lnTo>
                <a:lnTo>
                  <a:pt x="43300" y="352023"/>
                </a:lnTo>
                <a:close/>
              </a:path>
              <a:path w="1045845" h="394969">
                <a:moveTo>
                  <a:pt x="43300" y="352023"/>
                </a:moveTo>
                <a:lnTo>
                  <a:pt x="46862" y="362584"/>
                </a:lnTo>
                <a:lnTo>
                  <a:pt x="65879" y="356080"/>
                </a:lnTo>
                <a:lnTo>
                  <a:pt x="43300" y="352023"/>
                </a:lnTo>
                <a:close/>
              </a:path>
              <a:path w="1045845" h="394969">
                <a:moveTo>
                  <a:pt x="65879" y="356080"/>
                </a:moveTo>
                <a:lnTo>
                  <a:pt x="46862" y="362584"/>
                </a:lnTo>
                <a:lnTo>
                  <a:pt x="102084" y="362584"/>
                </a:lnTo>
                <a:lnTo>
                  <a:pt x="65879" y="356080"/>
                </a:lnTo>
                <a:close/>
              </a:path>
              <a:path w="1045845" h="394969">
                <a:moveTo>
                  <a:pt x="102743" y="319913"/>
                </a:moveTo>
                <a:lnTo>
                  <a:pt x="58628" y="335033"/>
                </a:lnTo>
                <a:lnTo>
                  <a:pt x="43300" y="352023"/>
                </a:lnTo>
                <a:lnTo>
                  <a:pt x="65879" y="356080"/>
                </a:lnTo>
                <a:lnTo>
                  <a:pt x="109982" y="340994"/>
                </a:lnTo>
                <a:lnTo>
                  <a:pt x="102743" y="319913"/>
                </a:lnTo>
                <a:close/>
              </a:path>
              <a:path w="1045845" h="394969">
                <a:moveTo>
                  <a:pt x="42107" y="348488"/>
                </a:moveTo>
                <a:lnTo>
                  <a:pt x="23622" y="348488"/>
                </a:lnTo>
                <a:lnTo>
                  <a:pt x="43295" y="352009"/>
                </a:lnTo>
                <a:lnTo>
                  <a:pt x="42107" y="348488"/>
                </a:lnTo>
                <a:close/>
              </a:path>
              <a:path w="1045845" h="394969">
                <a:moveTo>
                  <a:pt x="58628" y="335033"/>
                </a:moveTo>
                <a:lnTo>
                  <a:pt x="39750" y="341502"/>
                </a:lnTo>
                <a:lnTo>
                  <a:pt x="43295" y="352009"/>
                </a:lnTo>
                <a:lnTo>
                  <a:pt x="58628" y="335033"/>
                </a:lnTo>
                <a:close/>
              </a:path>
              <a:path w="1045845" h="394969">
                <a:moveTo>
                  <a:pt x="186944" y="291211"/>
                </a:moveTo>
                <a:lnTo>
                  <a:pt x="123825" y="312800"/>
                </a:lnTo>
                <a:lnTo>
                  <a:pt x="131063" y="333756"/>
                </a:lnTo>
                <a:lnTo>
                  <a:pt x="194056" y="312293"/>
                </a:lnTo>
                <a:lnTo>
                  <a:pt x="186944" y="2912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978276" y="2236723"/>
            <a:ext cx="1029969" cy="394335"/>
          </a:xfrm>
          <a:custGeom>
            <a:avLst/>
            <a:gdLst/>
            <a:ahLst/>
            <a:cxnLst/>
            <a:rect l="l" t="t" r="r" b="b"/>
            <a:pathLst>
              <a:path w="1029970" h="394335">
                <a:moveTo>
                  <a:pt x="7239" y="0"/>
                </a:moveTo>
                <a:lnTo>
                  <a:pt x="0" y="20955"/>
                </a:lnTo>
                <a:lnTo>
                  <a:pt x="73406" y="46481"/>
                </a:lnTo>
                <a:lnTo>
                  <a:pt x="80772" y="25526"/>
                </a:lnTo>
                <a:lnTo>
                  <a:pt x="7239" y="0"/>
                </a:lnTo>
                <a:close/>
              </a:path>
              <a:path w="1029970" h="394335">
                <a:moveTo>
                  <a:pt x="101727" y="32765"/>
                </a:moveTo>
                <a:lnTo>
                  <a:pt x="94487" y="53848"/>
                </a:lnTo>
                <a:lnTo>
                  <a:pt x="157480" y="75692"/>
                </a:lnTo>
                <a:lnTo>
                  <a:pt x="164719" y="54737"/>
                </a:lnTo>
                <a:lnTo>
                  <a:pt x="101727" y="32765"/>
                </a:lnTo>
                <a:close/>
              </a:path>
              <a:path w="1029970" h="394335">
                <a:moveTo>
                  <a:pt x="185674" y="61975"/>
                </a:moveTo>
                <a:lnTo>
                  <a:pt x="178435" y="82931"/>
                </a:lnTo>
                <a:lnTo>
                  <a:pt x="241427" y="104901"/>
                </a:lnTo>
                <a:lnTo>
                  <a:pt x="248666" y="83819"/>
                </a:lnTo>
                <a:lnTo>
                  <a:pt x="185674" y="61975"/>
                </a:lnTo>
                <a:close/>
              </a:path>
              <a:path w="1029970" h="394335">
                <a:moveTo>
                  <a:pt x="269748" y="91186"/>
                </a:moveTo>
                <a:lnTo>
                  <a:pt x="262381" y="112140"/>
                </a:lnTo>
                <a:lnTo>
                  <a:pt x="325374" y="133984"/>
                </a:lnTo>
                <a:lnTo>
                  <a:pt x="332739" y="113030"/>
                </a:lnTo>
                <a:lnTo>
                  <a:pt x="269748" y="91186"/>
                </a:lnTo>
                <a:close/>
              </a:path>
              <a:path w="1029970" h="394335">
                <a:moveTo>
                  <a:pt x="353695" y="120395"/>
                </a:moveTo>
                <a:lnTo>
                  <a:pt x="346328" y="141350"/>
                </a:lnTo>
                <a:lnTo>
                  <a:pt x="409321" y="163194"/>
                </a:lnTo>
                <a:lnTo>
                  <a:pt x="416687" y="142239"/>
                </a:lnTo>
                <a:lnTo>
                  <a:pt x="353695" y="120395"/>
                </a:lnTo>
                <a:close/>
              </a:path>
              <a:path w="1029970" h="394335">
                <a:moveTo>
                  <a:pt x="437642" y="149478"/>
                </a:moveTo>
                <a:lnTo>
                  <a:pt x="430402" y="170561"/>
                </a:lnTo>
                <a:lnTo>
                  <a:pt x="493395" y="192405"/>
                </a:lnTo>
                <a:lnTo>
                  <a:pt x="500634" y="171450"/>
                </a:lnTo>
                <a:lnTo>
                  <a:pt x="437642" y="149478"/>
                </a:lnTo>
                <a:close/>
              </a:path>
              <a:path w="1029970" h="394335">
                <a:moveTo>
                  <a:pt x="521588" y="178688"/>
                </a:moveTo>
                <a:lnTo>
                  <a:pt x="514350" y="199644"/>
                </a:lnTo>
                <a:lnTo>
                  <a:pt x="577342" y="221614"/>
                </a:lnTo>
                <a:lnTo>
                  <a:pt x="584581" y="200532"/>
                </a:lnTo>
                <a:lnTo>
                  <a:pt x="521588" y="178688"/>
                </a:lnTo>
                <a:close/>
              </a:path>
              <a:path w="1029970" h="394335">
                <a:moveTo>
                  <a:pt x="605663" y="207899"/>
                </a:moveTo>
                <a:lnTo>
                  <a:pt x="598297" y="228853"/>
                </a:lnTo>
                <a:lnTo>
                  <a:pt x="661288" y="250698"/>
                </a:lnTo>
                <a:lnTo>
                  <a:pt x="668527" y="229743"/>
                </a:lnTo>
                <a:lnTo>
                  <a:pt x="605663" y="207899"/>
                </a:lnTo>
                <a:close/>
              </a:path>
              <a:path w="1029970" h="394335">
                <a:moveTo>
                  <a:pt x="689610" y="236981"/>
                </a:moveTo>
                <a:lnTo>
                  <a:pt x="682244" y="258063"/>
                </a:lnTo>
                <a:lnTo>
                  <a:pt x="745236" y="279907"/>
                </a:lnTo>
                <a:lnTo>
                  <a:pt x="752601" y="258952"/>
                </a:lnTo>
                <a:lnTo>
                  <a:pt x="689610" y="236981"/>
                </a:lnTo>
                <a:close/>
              </a:path>
              <a:path w="1029970" h="394335">
                <a:moveTo>
                  <a:pt x="773557" y="266192"/>
                </a:moveTo>
                <a:lnTo>
                  <a:pt x="766318" y="287146"/>
                </a:lnTo>
                <a:lnTo>
                  <a:pt x="829183" y="309118"/>
                </a:lnTo>
                <a:lnTo>
                  <a:pt x="836549" y="288036"/>
                </a:lnTo>
                <a:lnTo>
                  <a:pt x="773557" y="266192"/>
                </a:lnTo>
                <a:close/>
              </a:path>
              <a:path w="1029970" h="394335">
                <a:moveTo>
                  <a:pt x="963554" y="355742"/>
                </a:moveTo>
                <a:lnTo>
                  <a:pt x="877062" y="370839"/>
                </a:lnTo>
                <a:lnTo>
                  <a:pt x="871093" y="371982"/>
                </a:lnTo>
                <a:lnTo>
                  <a:pt x="867028" y="377698"/>
                </a:lnTo>
                <a:lnTo>
                  <a:pt x="869061" y="389763"/>
                </a:lnTo>
                <a:lnTo>
                  <a:pt x="874902" y="393826"/>
                </a:lnTo>
                <a:lnTo>
                  <a:pt x="1026548" y="367411"/>
                </a:lnTo>
                <a:lnTo>
                  <a:pt x="997203" y="367411"/>
                </a:lnTo>
                <a:lnTo>
                  <a:pt x="963554" y="355742"/>
                </a:lnTo>
                <a:close/>
              </a:path>
              <a:path w="1029970" h="394335">
                <a:moveTo>
                  <a:pt x="986116" y="351803"/>
                </a:moveTo>
                <a:lnTo>
                  <a:pt x="963554" y="355742"/>
                </a:lnTo>
                <a:lnTo>
                  <a:pt x="997203" y="367411"/>
                </a:lnTo>
                <a:lnTo>
                  <a:pt x="997999" y="365107"/>
                </a:lnTo>
                <a:lnTo>
                  <a:pt x="986116" y="351803"/>
                </a:lnTo>
                <a:close/>
              </a:path>
              <a:path w="1029970" h="394335">
                <a:moveTo>
                  <a:pt x="1012889" y="348361"/>
                </a:moveTo>
                <a:lnTo>
                  <a:pt x="1005839" y="348361"/>
                </a:lnTo>
                <a:lnTo>
                  <a:pt x="999489" y="366775"/>
                </a:lnTo>
                <a:lnTo>
                  <a:pt x="997423" y="366775"/>
                </a:lnTo>
                <a:lnTo>
                  <a:pt x="997203" y="367411"/>
                </a:lnTo>
                <a:lnTo>
                  <a:pt x="1026548" y="367411"/>
                </a:lnTo>
                <a:lnTo>
                  <a:pt x="1029462" y="366902"/>
                </a:lnTo>
                <a:lnTo>
                  <a:pt x="999489" y="366775"/>
                </a:lnTo>
                <a:lnTo>
                  <a:pt x="997999" y="365107"/>
                </a:lnTo>
                <a:lnTo>
                  <a:pt x="1027857" y="365107"/>
                </a:lnTo>
                <a:lnTo>
                  <a:pt x="1012889" y="348361"/>
                </a:lnTo>
                <a:close/>
              </a:path>
              <a:path w="1029970" h="394335">
                <a:moveTo>
                  <a:pt x="1005839" y="348361"/>
                </a:moveTo>
                <a:lnTo>
                  <a:pt x="1003653" y="348742"/>
                </a:lnTo>
                <a:lnTo>
                  <a:pt x="997999" y="365107"/>
                </a:lnTo>
                <a:lnTo>
                  <a:pt x="999489" y="366775"/>
                </a:lnTo>
                <a:lnTo>
                  <a:pt x="1005839" y="348361"/>
                </a:lnTo>
                <a:close/>
              </a:path>
              <a:path w="1029970" h="394335">
                <a:moveTo>
                  <a:pt x="1003653" y="348742"/>
                </a:moveTo>
                <a:lnTo>
                  <a:pt x="986116" y="351803"/>
                </a:lnTo>
                <a:lnTo>
                  <a:pt x="997999" y="365107"/>
                </a:lnTo>
                <a:lnTo>
                  <a:pt x="1003653" y="348742"/>
                </a:lnTo>
                <a:close/>
              </a:path>
              <a:path w="1029970" h="394335">
                <a:moveTo>
                  <a:pt x="941451" y="324612"/>
                </a:moveTo>
                <a:lnTo>
                  <a:pt x="934212" y="345567"/>
                </a:lnTo>
                <a:lnTo>
                  <a:pt x="963554" y="355742"/>
                </a:lnTo>
                <a:lnTo>
                  <a:pt x="986116" y="351803"/>
                </a:lnTo>
                <a:lnTo>
                  <a:pt x="970971" y="334849"/>
                </a:lnTo>
                <a:lnTo>
                  <a:pt x="941451" y="324612"/>
                </a:lnTo>
                <a:close/>
              </a:path>
              <a:path w="1029970" h="394335">
                <a:moveTo>
                  <a:pt x="970971" y="334849"/>
                </a:moveTo>
                <a:lnTo>
                  <a:pt x="986116" y="351803"/>
                </a:lnTo>
                <a:lnTo>
                  <a:pt x="1003653" y="348742"/>
                </a:lnTo>
                <a:lnTo>
                  <a:pt x="1004443" y="346456"/>
                </a:lnTo>
                <a:lnTo>
                  <a:pt x="970971" y="334849"/>
                </a:lnTo>
                <a:close/>
              </a:path>
              <a:path w="1029970" h="394335">
                <a:moveTo>
                  <a:pt x="917828" y="249427"/>
                </a:moveTo>
                <a:lnTo>
                  <a:pt x="913257" y="253619"/>
                </a:lnTo>
                <a:lnTo>
                  <a:pt x="908685" y="257682"/>
                </a:lnTo>
                <a:lnTo>
                  <a:pt x="908303" y="264668"/>
                </a:lnTo>
                <a:lnTo>
                  <a:pt x="970971" y="334849"/>
                </a:lnTo>
                <a:lnTo>
                  <a:pt x="1004443" y="346456"/>
                </a:lnTo>
                <a:lnTo>
                  <a:pt x="1003653" y="348742"/>
                </a:lnTo>
                <a:lnTo>
                  <a:pt x="1005839" y="348361"/>
                </a:lnTo>
                <a:lnTo>
                  <a:pt x="1012889" y="348361"/>
                </a:lnTo>
                <a:lnTo>
                  <a:pt x="929005" y="254507"/>
                </a:lnTo>
                <a:lnTo>
                  <a:pt x="924813" y="249936"/>
                </a:lnTo>
                <a:lnTo>
                  <a:pt x="917828" y="249427"/>
                </a:lnTo>
                <a:close/>
              </a:path>
              <a:path w="1029970" h="394335">
                <a:moveTo>
                  <a:pt x="857503" y="295401"/>
                </a:moveTo>
                <a:lnTo>
                  <a:pt x="850264" y="316356"/>
                </a:lnTo>
                <a:lnTo>
                  <a:pt x="913257" y="338200"/>
                </a:lnTo>
                <a:lnTo>
                  <a:pt x="920496" y="317245"/>
                </a:lnTo>
                <a:lnTo>
                  <a:pt x="857503" y="2954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991641" y="1382649"/>
            <a:ext cx="1507490" cy="584835"/>
          </a:xfrm>
          <a:custGeom>
            <a:avLst/>
            <a:gdLst/>
            <a:ahLst/>
            <a:cxnLst/>
            <a:rect l="l" t="t" r="r" b="b"/>
            <a:pathLst>
              <a:path w="1507489" h="584835">
                <a:moveTo>
                  <a:pt x="1499717" y="0"/>
                </a:moveTo>
                <a:lnTo>
                  <a:pt x="1426692" y="26797"/>
                </a:lnTo>
                <a:lnTo>
                  <a:pt x="1434312" y="47625"/>
                </a:lnTo>
                <a:lnTo>
                  <a:pt x="1507337" y="20827"/>
                </a:lnTo>
                <a:lnTo>
                  <a:pt x="1499717" y="0"/>
                </a:lnTo>
                <a:close/>
              </a:path>
              <a:path w="1507489" h="584835">
                <a:moveTo>
                  <a:pt x="1405737" y="34416"/>
                </a:moveTo>
                <a:lnTo>
                  <a:pt x="1343126" y="57276"/>
                </a:lnTo>
                <a:lnTo>
                  <a:pt x="1350746" y="78104"/>
                </a:lnTo>
                <a:lnTo>
                  <a:pt x="1413484" y="55245"/>
                </a:lnTo>
                <a:lnTo>
                  <a:pt x="1405737" y="34416"/>
                </a:lnTo>
                <a:close/>
              </a:path>
              <a:path w="1507489" h="584835">
                <a:moveTo>
                  <a:pt x="1322298" y="64897"/>
                </a:moveTo>
                <a:lnTo>
                  <a:pt x="1259687" y="87756"/>
                </a:lnTo>
                <a:lnTo>
                  <a:pt x="1267307" y="108712"/>
                </a:lnTo>
                <a:lnTo>
                  <a:pt x="1329918" y="85725"/>
                </a:lnTo>
                <a:lnTo>
                  <a:pt x="1322298" y="64897"/>
                </a:lnTo>
                <a:close/>
              </a:path>
              <a:path w="1507489" h="584835">
                <a:moveTo>
                  <a:pt x="1238859" y="95503"/>
                </a:moveTo>
                <a:lnTo>
                  <a:pt x="1176248" y="118363"/>
                </a:lnTo>
                <a:lnTo>
                  <a:pt x="1183868" y="139191"/>
                </a:lnTo>
                <a:lnTo>
                  <a:pt x="1246479" y="116331"/>
                </a:lnTo>
                <a:lnTo>
                  <a:pt x="1238859" y="95503"/>
                </a:lnTo>
                <a:close/>
              </a:path>
              <a:path w="1507489" h="584835">
                <a:moveTo>
                  <a:pt x="1155293" y="125984"/>
                </a:moveTo>
                <a:lnTo>
                  <a:pt x="1092682" y="148843"/>
                </a:lnTo>
                <a:lnTo>
                  <a:pt x="1100302" y="169799"/>
                </a:lnTo>
                <a:lnTo>
                  <a:pt x="1162913" y="146812"/>
                </a:lnTo>
                <a:lnTo>
                  <a:pt x="1155293" y="125984"/>
                </a:lnTo>
                <a:close/>
              </a:path>
              <a:path w="1507489" h="584835">
                <a:moveTo>
                  <a:pt x="1071854" y="156590"/>
                </a:moveTo>
                <a:lnTo>
                  <a:pt x="1009243" y="179450"/>
                </a:lnTo>
                <a:lnTo>
                  <a:pt x="1016863" y="200278"/>
                </a:lnTo>
                <a:lnTo>
                  <a:pt x="1079474" y="177418"/>
                </a:lnTo>
                <a:lnTo>
                  <a:pt x="1071854" y="156590"/>
                </a:lnTo>
                <a:close/>
              </a:path>
              <a:path w="1507489" h="584835">
                <a:moveTo>
                  <a:pt x="988288" y="187071"/>
                </a:moveTo>
                <a:lnTo>
                  <a:pt x="925677" y="209930"/>
                </a:lnTo>
                <a:lnTo>
                  <a:pt x="933297" y="230886"/>
                </a:lnTo>
                <a:lnTo>
                  <a:pt x="996035" y="207899"/>
                </a:lnTo>
                <a:lnTo>
                  <a:pt x="988288" y="187071"/>
                </a:lnTo>
                <a:close/>
              </a:path>
              <a:path w="1507489" h="584835">
                <a:moveTo>
                  <a:pt x="904849" y="217677"/>
                </a:moveTo>
                <a:lnTo>
                  <a:pt x="842238" y="240537"/>
                </a:lnTo>
                <a:lnTo>
                  <a:pt x="849858" y="261365"/>
                </a:lnTo>
                <a:lnTo>
                  <a:pt x="912469" y="238505"/>
                </a:lnTo>
                <a:lnTo>
                  <a:pt x="904849" y="217677"/>
                </a:lnTo>
                <a:close/>
              </a:path>
              <a:path w="1507489" h="584835">
                <a:moveTo>
                  <a:pt x="821410" y="248158"/>
                </a:moveTo>
                <a:lnTo>
                  <a:pt x="758799" y="271017"/>
                </a:lnTo>
                <a:lnTo>
                  <a:pt x="766419" y="291973"/>
                </a:lnTo>
                <a:lnTo>
                  <a:pt x="829030" y="268986"/>
                </a:lnTo>
                <a:lnTo>
                  <a:pt x="821410" y="248158"/>
                </a:lnTo>
                <a:close/>
              </a:path>
              <a:path w="1507489" h="584835">
                <a:moveTo>
                  <a:pt x="737844" y="278638"/>
                </a:moveTo>
                <a:lnTo>
                  <a:pt x="675233" y="301625"/>
                </a:lnTo>
                <a:lnTo>
                  <a:pt x="682853" y="322452"/>
                </a:lnTo>
                <a:lnTo>
                  <a:pt x="745464" y="299592"/>
                </a:lnTo>
                <a:lnTo>
                  <a:pt x="737844" y="278638"/>
                </a:lnTo>
                <a:close/>
              </a:path>
              <a:path w="1507489" h="584835">
                <a:moveTo>
                  <a:pt x="654405" y="309245"/>
                </a:moveTo>
                <a:lnTo>
                  <a:pt x="591794" y="332104"/>
                </a:lnTo>
                <a:lnTo>
                  <a:pt x="599414" y="353060"/>
                </a:lnTo>
                <a:lnTo>
                  <a:pt x="662025" y="330073"/>
                </a:lnTo>
                <a:lnTo>
                  <a:pt x="654405" y="309245"/>
                </a:lnTo>
                <a:close/>
              </a:path>
              <a:path w="1507489" h="584835">
                <a:moveTo>
                  <a:pt x="570839" y="339725"/>
                </a:moveTo>
                <a:lnTo>
                  <a:pt x="508228" y="362712"/>
                </a:lnTo>
                <a:lnTo>
                  <a:pt x="515975" y="383539"/>
                </a:lnTo>
                <a:lnTo>
                  <a:pt x="578586" y="360679"/>
                </a:lnTo>
                <a:lnTo>
                  <a:pt x="570839" y="339725"/>
                </a:lnTo>
                <a:close/>
              </a:path>
              <a:path w="1507489" h="584835">
                <a:moveTo>
                  <a:pt x="487400" y="370331"/>
                </a:moveTo>
                <a:lnTo>
                  <a:pt x="424789" y="393191"/>
                </a:lnTo>
                <a:lnTo>
                  <a:pt x="432409" y="414147"/>
                </a:lnTo>
                <a:lnTo>
                  <a:pt x="495020" y="391160"/>
                </a:lnTo>
                <a:lnTo>
                  <a:pt x="487400" y="370331"/>
                </a:lnTo>
                <a:close/>
              </a:path>
              <a:path w="1507489" h="584835">
                <a:moveTo>
                  <a:pt x="403961" y="400812"/>
                </a:moveTo>
                <a:lnTo>
                  <a:pt x="341350" y="423799"/>
                </a:lnTo>
                <a:lnTo>
                  <a:pt x="348970" y="444626"/>
                </a:lnTo>
                <a:lnTo>
                  <a:pt x="411581" y="421766"/>
                </a:lnTo>
                <a:lnTo>
                  <a:pt x="403961" y="400812"/>
                </a:lnTo>
                <a:close/>
              </a:path>
              <a:path w="1507489" h="584835">
                <a:moveTo>
                  <a:pt x="320395" y="431418"/>
                </a:moveTo>
                <a:lnTo>
                  <a:pt x="257810" y="454278"/>
                </a:lnTo>
                <a:lnTo>
                  <a:pt x="265442" y="475234"/>
                </a:lnTo>
                <a:lnTo>
                  <a:pt x="328015" y="452247"/>
                </a:lnTo>
                <a:lnTo>
                  <a:pt x="320395" y="431418"/>
                </a:lnTo>
                <a:close/>
              </a:path>
              <a:path w="1507489" h="584835">
                <a:moveTo>
                  <a:pt x="236943" y="461899"/>
                </a:moveTo>
                <a:lnTo>
                  <a:pt x="174320" y="484886"/>
                </a:lnTo>
                <a:lnTo>
                  <a:pt x="181952" y="505713"/>
                </a:lnTo>
                <a:lnTo>
                  <a:pt x="244576" y="482853"/>
                </a:lnTo>
                <a:lnTo>
                  <a:pt x="236943" y="461899"/>
                </a:lnTo>
                <a:close/>
              </a:path>
              <a:path w="1507489" h="584835">
                <a:moveTo>
                  <a:pt x="109639" y="441325"/>
                </a:moveTo>
                <a:lnTo>
                  <a:pt x="102628" y="441833"/>
                </a:lnTo>
                <a:lnTo>
                  <a:pt x="98615" y="446404"/>
                </a:lnTo>
                <a:lnTo>
                  <a:pt x="0" y="560451"/>
                </a:lnTo>
                <a:lnTo>
                  <a:pt x="148920" y="583945"/>
                </a:lnTo>
                <a:lnTo>
                  <a:pt x="154978" y="584834"/>
                </a:lnTo>
                <a:lnTo>
                  <a:pt x="160667" y="580770"/>
                </a:lnTo>
                <a:lnTo>
                  <a:pt x="162572" y="568578"/>
                </a:lnTo>
                <a:lnTo>
                  <a:pt x="158432" y="562990"/>
                </a:lnTo>
                <a:lnTo>
                  <a:pt x="25311" y="562990"/>
                </a:lnTo>
                <a:lnTo>
                  <a:pt x="17665" y="542163"/>
                </a:lnTo>
                <a:lnTo>
                  <a:pt x="57966" y="527385"/>
                </a:lnTo>
                <a:lnTo>
                  <a:pt x="115417" y="461010"/>
                </a:lnTo>
                <a:lnTo>
                  <a:pt x="119430" y="456311"/>
                </a:lnTo>
                <a:lnTo>
                  <a:pt x="118922" y="449325"/>
                </a:lnTo>
                <a:lnTo>
                  <a:pt x="114287" y="445262"/>
                </a:lnTo>
                <a:lnTo>
                  <a:pt x="109639" y="441325"/>
                </a:lnTo>
                <a:close/>
              </a:path>
              <a:path w="1507489" h="584835">
                <a:moveTo>
                  <a:pt x="57966" y="527385"/>
                </a:moveTo>
                <a:lnTo>
                  <a:pt x="17665" y="542163"/>
                </a:lnTo>
                <a:lnTo>
                  <a:pt x="25311" y="562990"/>
                </a:lnTo>
                <a:lnTo>
                  <a:pt x="34025" y="559815"/>
                </a:lnTo>
                <a:lnTo>
                  <a:pt x="29895" y="559815"/>
                </a:lnTo>
                <a:lnTo>
                  <a:pt x="23215" y="541655"/>
                </a:lnTo>
                <a:lnTo>
                  <a:pt x="45615" y="541655"/>
                </a:lnTo>
                <a:lnTo>
                  <a:pt x="57966" y="527385"/>
                </a:lnTo>
                <a:close/>
              </a:path>
              <a:path w="1507489" h="584835">
                <a:moveTo>
                  <a:pt x="65578" y="548319"/>
                </a:moveTo>
                <a:lnTo>
                  <a:pt x="25311" y="562990"/>
                </a:lnTo>
                <a:lnTo>
                  <a:pt x="158432" y="562990"/>
                </a:lnTo>
                <a:lnTo>
                  <a:pt x="152374" y="561975"/>
                </a:lnTo>
                <a:lnTo>
                  <a:pt x="65578" y="548319"/>
                </a:lnTo>
                <a:close/>
              </a:path>
              <a:path w="1507489" h="584835">
                <a:moveTo>
                  <a:pt x="23215" y="541655"/>
                </a:moveTo>
                <a:lnTo>
                  <a:pt x="29895" y="559815"/>
                </a:lnTo>
                <a:lnTo>
                  <a:pt x="42930" y="544756"/>
                </a:lnTo>
                <a:lnTo>
                  <a:pt x="23215" y="541655"/>
                </a:lnTo>
                <a:close/>
              </a:path>
              <a:path w="1507489" h="584835">
                <a:moveTo>
                  <a:pt x="42930" y="544756"/>
                </a:moveTo>
                <a:lnTo>
                  <a:pt x="29895" y="559815"/>
                </a:lnTo>
                <a:lnTo>
                  <a:pt x="34025" y="559815"/>
                </a:lnTo>
                <a:lnTo>
                  <a:pt x="65578" y="548319"/>
                </a:lnTo>
                <a:lnTo>
                  <a:pt x="42930" y="544756"/>
                </a:lnTo>
                <a:close/>
              </a:path>
              <a:path w="1507489" h="584835">
                <a:moveTo>
                  <a:pt x="69964" y="522986"/>
                </a:moveTo>
                <a:lnTo>
                  <a:pt x="57966" y="527385"/>
                </a:lnTo>
                <a:lnTo>
                  <a:pt x="42930" y="544756"/>
                </a:lnTo>
                <a:lnTo>
                  <a:pt x="65578" y="548319"/>
                </a:lnTo>
                <a:lnTo>
                  <a:pt x="77597" y="543940"/>
                </a:lnTo>
                <a:lnTo>
                  <a:pt x="69964" y="522986"/>
                </a:lnTo>
                <a:close/>
              </a:path>
              <a:path w="1507489" h="584835">
                <a:moveTo>
                  <a:pt x="45615" y="541655"/>
                </a:moveTo>
                <a:lnTo>
                  <a:pt x="23215" y="541655"/>
                </a:lnTo>
                <a:lnTo>
                  <a:pt x="42930" y="544756"/>
                </a:lnTo>
                <a:lnTo>
                  <a:pt x="45615" y="541655"/>
                </a:lnTo>
                <a:close/>
              </a:path>
              <a:path w="1507489" h="584835">
                <a:moveTo>
                  <a:pt x="153454" y="492505"/>
                </a:moveTo>
                <a:lnTo>
                  <a:pt x="90830" y="515365"/>
                </a:lnTo>
                <a:lnTo>
                  <a:pt x="98463" y="536320"/>
                </a:lnTo>
                <a:lnTo>
                  <a:pt x="161086" y="513333"/>
                </a:lnTo>
                <a:lnTo>
                  <a:pt x="153454" y="49250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992373" y="1383411"/>
            <a:ext cx="2104390" cy="598805"/>
          </a:xfrm>
          <a:custGeom>
            <a:avLst/>
            <a:gdLst/>
            <a:ahLst/>
            <a:cxnLst/>
            <a:rect l="l" t="t" r="r" b="b"/>
            <a:pathLst>
              <a:path w="2104390" h="598805">
                <a:moveTo>
                  <a:pt x="2098293" y="0"/>
                </a:moveTo>
                <a:lnTo>
                  <a:pt x="2023110" y="19558"/>
                </a:lnTo>
                <a:lnTo>
                  <a:pt x="2028698" y="41148"/>
                </a:lnTo>
                <a:lnTo>
                  <a:pt x="2103881" y="21462"/>
                </a:lnTo>
                <a:lnTo>
                  <a:pt x="2098293" y="0"/>
                </a:lnTo>
                <a:close/>
              </a:path>
              <a:path w="2104390" h="598805">
                <a:moveTo>
                  <a:pt x="2001520" y="25273"/>
                </a:moveTo>
                <a:lnTo>
                  <a:pt x="1937003" y="42037"/>
                </a:lnTo>
                <a:lnTo>
                  <a:pt x="1942718" y="63626"/>
                </a:lnTo>
                <a:lnTo>
                  <a:pt x="2007108" y="46736"/>
                </a:lnTo>
                <a:lnTo>
                  <a:pt x="2001520" y="25273"/>
                </a:lnTo>
                <a:close/>
              </a:path>
              <a:path w="2104390" h="598805">
                <a:moveTo>
                  <a:pt x="1915540" y="47751"/>
                </a:moveTo>
                <a:lnTo>
                  <a:pt x="1851025" y="64515"/>
                </a:lnTo>
                <a:lnTo>
                  <a:pt x="1856613" y="86105"/>
                </a:lnTo>
                <a:lnTo>
                  <a:pt x="1921128" y="69214"/>
                </a:lnTo>
                <a:lnTo>
                  <a:pt x="1915540" y="47751"/>
                </a:lnTo>
                <a:close/>
              </a:path>
              <a:path w="2104390" h="598805">
                <a:moveTo>
                  <a:pt x="1829562" y="70230"/>
                </a:moveTo>
                <a:lnTo>
                  <a:pt x="1765046" y="86994"/>
                </a:lnTo>
                <a:lnTo>
                  <a:pt x="1770634" y="108585"/>
                </a:lnTo>
                <a:lnTo>
                  <a:pt x="1835150" y="91693"/>
                </a:lnTo>
                <a:lnTo>
                  <a:pt x="1829562" y="70230"/>
                </a:lnTo>
                <a:close/>
              </a:path>
              <a:path w="2104390" h="598805">
                <a:moveTo>
                  <a:pt x="1743455" y="92710"/>
                </a:moveTo>
                <a:lnTo>
                  <a:pt x="1678939" y="109474"/>
                </a:lnTo>
                <a:lnTo>
                  <a:pt x="1684654" y="131063"/>
                </a:lnTo>
                <a:lnTo>
                  <a:pt x="1749171" y="114173"/>
                </a:lnTo>
                <a:lnTo>
                  <a:pt x="1743455" y="92710"/>
                </a:lnTo>
                <a:close/>
              </a:path>
              <a:path w="2104390" h="598805">
                <a:moveTo>
                  <a:pt x="1657477" y="115062"/>
                </a:moveTo>
                <a:lnTo>
                  <a:pt x="1592961" y="131952"/>
                </a:lnTo>
                <a:lnTo>
                  <a:pt x="1598549" y="153542"/>
                </a:lnTo>
                <a:lnTo>
                  <a:pt x="1663064" y="136651"/>
                </a:lnTo>
                <a:lnTo>
                  <a:pt x="1657477" y="115062"/>
                </a:lnTo>
                <a:close/>
              </a:path>
              <a:path w="2104390" h="598805">
                <a:moveTo>
                  <a:pt x="1571498" y="137540"/>
                </a:moveTo>
                <a:lnTo>
                  <a:pt x="1506981" y="154431"/>
                </a:lnTo>
                <a:lnTo>
                  <a:pt x="1512570" y="175894"/>
                </a:lnTo>
                <a:lnTo>
                  <a:pt x="1577086" y="159130"/>
                </a:lnTo>
                <a:lnTo>
                  <a:pt x="1571498" y="137540"/>
                </a:lnTo>
                <a:close/>
              </a:path>
              <a:path w="2104390" h="598805">
                <a:moveTo>
                  <a:pt x="1485518" y="160019"/>
                </a:moveTo>
                <a:lnTo>
                  <a:pt x="1421002" y="176911"/>
                </a:lnTo>
                <a:lnTo>
                  <a:pt x="1426590" y="198374"/>
                </a:lnTo>
                <a:lnTo>
                  <a:pt x="1491106" y="181610"/>
                </a:lnTo>
                <a:lnTo>
                  <a:pt x="1485518" y="160019"/>
                </a:lnTo>
                <a:close/>
              </a:path>
              <a:path w="2104390" h="598805">
                <a:moveTo>
                  <a:pt x="1399413" y="182499"/>
                </a:moveTo>
                <a:lnTo>
                  <a:pt x="1334897" y="199389"/>
                </a:lnTo>
                <a:lnTo>
                  <a:pt x="1340612" y="220852"/>
                </a:lnTo>
                <a:lnTo>
                  <a:pt x="1405127" y="204088"/>
                </a:lnTo>
                <a:lnTo>
                  <a:pt x="1399413" y="182499"/>
                </a:lnTo>
                <a:close/>
              </a:path>
              <a:path w="2104390" h="598805">
                <a:moveTo>
                  <a:pt x="1313434" y="204977"/>
                </a:moveTo>
                <a:lnTo>
                  <a:pt x="1248917" y="221868"/>
                </a:lnTo>
                <a:lnTo>
                  <a:pt x="1254505" y="243331"/>
                </a:lnTo>
                <a:lnTo>
                  <a:pt x="1319022" y="226567"/>
                </a:lnTo>
                <a:lnTo>
                  <a:pt x="1313434" y="204977"/>
                </a:lnTo>
                <a:close/>
              </a:path>
              <a:path w="2104390" h="598805">
                <a:moveTo>
                  <a:pt x="1227454" y="227456"/>
                </a:moveTo>
                <a:lnTo>
                  <a:pt x="1162939" y="244348"/>
                </a:lnTo>
                <a:lnTo>
                  <a:pt x="1168527" y="265811"/>
                </a:lnTo>
                <a:lnTo>
                  <a:pt x="1233042" y="249047"/>
                </a:lnTo>
                <a:lnTo>
                  <a:pt x="1227454" y="227456"/>
                </a:lnTo>
                <a:close/>
              </a:path>
              <a:path w="2104390" h="598805">
                <a:moveTo>
                  <a:pt x="1141476" y="249936"/>
                </a:moveTo>
                <a:lnTo>
                  <a:pt x="1076960" y="266826"/>
                </a:lnTo>
                <a:lnTo>
                  <a:pt x="1082548" y="288289"/>
                </a:lnTo>
                <a:lnTo>
                  <a:pt x="1147064" y="271525"/>
                </a:lnTo>
                <a:lnTo>
                  <a:pt x="1141476" y="249936"/>
                </a:lnTo>
                <a:close/>
              </a:path>
              <a:path w="2104390" h="598805">
                <a:moveTo>
                  <a:pt x="1055370" y="272414"/>
                </a:moveTo>
                <a:lnTo>
                  <a:pt x="990853" y="289305"/>
                </a:lnTo>
                <a:lnTo>
                  <a:pt x="996568" y="310768"/>
                </a:lnTo>
                <a:lnTo>
                  <a:pt x="1061085" y="294004"/>
                </a:lnTo>
                <a:lnTo>
                  <a:pt x="1055370" y="272414"/>
                </a:lnTo>
                <a:close/>
              </a:path>
              <a:path w="2104390" h="598805">
                <a:moveTo>
                  <a:pt x="969390" y="294893"/>
                </a:moveTo>
                <a:lnTo>
                  <a:pt x="904875" y="311785"/>
                </a:lnTo>
                <a:lnTo>
                  <a:pt x="910463" y="333248"/>
                </a:lnTo>
                <a:lnTo>
                  <a:pt x="974978" y="316356"/>
                </a:lnTo>
                <a:lnTo>
                  <a:pt x="969390" y="294893"/>
                </a:lnTo>
                <a:close/>
              </a:path>
              <a:path w="2104390" h="598805">
                <a:moveTo>
                  <a:pt x="883412" y="317373"/>
                </a:moveTo>
                <a:lnTo>
                  <a:pt x="818896" y="334263"/>
                </a:lnTo>
                <a:lnTo>
                  <a:pt x="824484" y="355726"/>
                </a:lnTo>
                <a:lnTo>
                  <a:pt x="889000" y="338836"/>
                </a:lnTo>
                <a:lnTo>
                  <a:pt x="883412" y="317373"/>
                </a:lnTo>
                <a:close/>
              </a:path>
              <a:path w="2104390" h="598805">
                <a:moveTo>
                  <a:pt x="797433" y="339851"/>
                </a:moveTo>
                <a:lnTo>
                  <a:pt x="732916" y="356742"/>
                </a:lnTo>
                <a:lnTo>
                  <a:pt x="738504" y="378205"/>
                </a:lnTo>
                <a:lnTo>
                  <a:pt x="803021" y="361314"/>
                </a:lnTo>
                <a:lnTo>
                  <a:pt x="797433" y="339851"/>
                </a:lnTo>
                <a:close/>
              </a:path>
              <a:path w="2104390" h="598805">
                <a:moveTo>
                  <a:pt x="711326" y="362330"/>
                </a:moveTo>
                <a:lnTo>
                  <a:pt x="646811" y="379222"/>
                </a:lnTo>
                <a:lnTo>
                  <a:pt x="652526" y="400685"/>
                </a:lnTo>
                <a:lnTo>
                  <a:pt x="716914" y="383793"/>
                </a:lnTo>
                <a:lnTo>
                  <a:pt x="711326" y="362330"/>
                </a:lnTo>
                <a:close/>
              </a:path>
              <a:path w="2104390" h="598805">
                <a:moveTo>
                  <a:pt x="625348" y="384810"/>
                </a:moveTo>
                <a:lnTo>
                  <a:pt x="560831" y="401700"/>
                </a:lnTo>
                <a:lnTo>
                  <a:pt x="566420" y="423163"/>
                </a:lnTo>
                <a:lnTo>
                  <a:pt x="630936" y="406273"/>
                </a:lnTo>
                <a:lnTo>
                  <a:pt x="625348" y="384810"/>
                </a:lnTo>
                <a:close/>
              </a:path>
              <a:path w="2104390" h="598805">
                <a:moveTo>
                  <a:pt x="539368" y="407288"/>
                </a:moveTo>
                <a:lnTo>
                  <a:pt x="474852" y="424179"/>
                </a:lnTo>
                <a:lnTo>
                  <a:pt x="480440" y="445642"/>
                </a:lnTo>
                <a:lnTo>
                  <a:pt x="544956" y="428751"/>
                </a:lnTo>
                <a:lnTo>
                  <a:pt x="539368" y="407288"/>
                </a:lnTo>
                <a:close/>
              </a:path>
              <a:path w="2104390" h="598805">
                <a:moveTo>
                  <a:pt x="453263" y="429767"/>
                </a:moveTo>
                <a:lnTo>
                  <a:pt x="388874" y="446659"/>
                </a:lnTo>
                <a:lnTo>
                  <a:pt x="394462" y="468122"/>
                </a:lnTo>
                <a:lnTo>
                  <a:pt x="458977" y="451230"/>
                </a:lnTo>
                <a:lnTo>
                  <a:pt x="453263" y="429767"/>
                </a:lnTo>
                <a:close/>
              </a:path>
              <a:path w="2104390" h="598805">
                <a:moveTo>
                  <a:pt x="367284" y="452247"/>
                </a:moveTo>
                <a:lnTo>
                  <a:pt x="302767" y="469138"/>
                </a:lnTo>
                <a:lnTo>
                  <a:pt x="308483" y="490600"/>
                </a:lnTo>
                <a:lnTo>
                  <a:pt x="372872" y="473710"/>
                </a:lnTo>
                <a:lnTo>
                  <a:pt x="367284" y="452247"/>
                </a:lnTo>
                <a:close/>
              </a:path>
              <a:path w="2104390" h="598805">
                <a:moveTo>
                  <a:pt x="281304" y="474725"/>
                </a:moveTo>
                <a:lnTo>
                  <a:pt x="216788" y="491616"/>
                </a:lnTo>
                <a:lnTo>
                  <a:pt x="222376" y="513080"/>
                </a:lnTo>
                <a:lnTo>
                  <a:pt x="286892" y="496188"/>
                </a:lnTo>
                <a:lnTo>
                  <a:pt x="281304" y="474725"/>
                </a:lnTo>
                <a:close/>
              </a:path>
              <a:path w="2104390" h="598805">
                <a:moveTo>
                  <a:pt x="113411" y="451230"/>
                </a:moveTo>
                <a:lnTo>
                  <a:pt x="108965" y="455549"/>
                </a:lnTo>
                <a:lnTo>
                  <a:pt x="0" y="559688"/>
                </a:lnTo>
                <a:lnTo>
                  <a:pt x="152019" y="598677"/>
                </a:lnTo>
                <a:lnTo>
                  <a:pt x="157987" y="595121"/>
                </a:lnTo>
                <a:lnTo>
                  <a:pt x="159512" y="589152"/>
                </a:lnTo>
                <a:lnTo>
                  <a:pt x="161036" y="583311"/>
                </a:lnTo>
                <a:lnTo>
                  <a:pt x="157480" y="577214"/>
                </a:lnTo>
                <a:lnTo>
                  <a:pt x="108501" y="564641"/>
                </a:lnTo>
                <a:lnTo>
                  <a:pt x="25018" y="564641"/>
                </a:lnTo>
                <a:lnTo>
                  <a:pt x="19303" y="543178"/>
                </a:lnTo>
                <a:lnTo>
                  <a:pt x="23240" y="542163"/>
                </a:lnTo>
                <a:lnTo>
                  <a:pt x="46216" y="542163"/>
                </a:lnTo>
                <a:lnTo>
                  <a:pt x="44703" y="536447"/>
                </a:lnTo>
                <a:lnTo>
                  <a:pt x="60923" y="532233"/>
                </a:lnTo>
                <a:lnTo>
                  <a:pt x="124332" y="471550"/>
                </a:lnTo>
                <a:lnTo>
                  <a:pt x="128777" y="467360"/>
                </a:lnTo>
                <a:lnTo>
                  <a:pt x="129031" y="460375"/>
                </a:lnTo>
                <a:lnTo>
                  <a:pt x="124713" y="455929"/>
                </a:lnTo>
                <a:lnTo>
                  <a:pt x="120523" y="451485"/>
                </a:lnTo>
                <a:lnTo>
                  <a:pt x="113411" y="451230"/>
                </a:lnTo>
                <a:close/>
              </a:path>
              <a:path w="2104390" h="598805">
                <a:moveTo>
                  <a:pt x="23240" y="542163"/>
                </a:moveTo>
                <a:lnTo>
                  <a:pt x="19303" y="543178"/>
                </a:lnTo>
                <a:lnTo>
                  <a:pt x="25018" y="564641"/>
                </a:lnTo>
                <a:lnTo>
                  <a:pt x="28828" y="563626"/>
                </a:lnTo>
                <a:lnTo>
                  <a:pt x="23240" y="542163"/>
                </a:lnTo>
                <a:close/>
              </a:path>
              <a:path w="2104390" h="598805">
                <a:moveTo>
                  <a:pt x="46216" y="542163"/>
                </a:moveTo>
                <a:lnTo>
                  <a:pt x="23240" y="542163"/>
                </a:lnTo>
                <a:lnTo>
                  <a:pt x="28828" y="563626"/>
                </a:lnTo>
                <a:lnTo>
                  <a:pt x="25018" y="564641"/>
                </a:lnTo>
                <a:lnTo>
                  <a:pt x="108501" y="564641"/>
                </a:lnTo>
                <a:lnTo>
                  <a:pt x="98112" y="561975"/>
                </a:lnTo>
                <a:lnTo>
                  <a:pt x="29844" y="561975"/>
                </a:lnTo>
                <a:lnTo>
                  <a:pt x="24892" y="543178"/>
                </a:lnTo>
                <a:lnTo>
                  <a:pt x="46485" y="543178"/>
                </a:lnTo>
                <a:lnTo>
                  <a:pt x="46216" y="542163"/>
                </a:lnTo>
                <a:close/>
              </a:path>
              <a:path w="2104390" h="598805">
                <a:moveTo>
                  <a:pt x="24892" y="543178"/>
                </a:moveTo>
                <a:lnTo>
                  <a:pt x="29844" y="561975"/>
                </a:lnTo>
                <a:lnTo>
                  <a:pt x="44284" y="548157"/>
                </a:lnTo>
                <a:lnTo>
                  <a:pt x="24892" y="543178"/>
                </a:lnTo>
                <a:close/>
              </a:path>
              <a:path w="2104390" h="598805">
                <a:moveTo>
                  <a:pt x="44284" y="548157"/>
                </a:moveTo>
                <a:lnTo>
                  <a:pt x="29844" y="561975"/>
                </a:lnTo>
                <a:lnTo>
                  <a:pt x="98112" y="561975"/>
                </a:lnTo>
                <a:lnTo>
                  <a:pt x="82775" y="558038"/>
                </a:lnTo>
                <a:lnTo>
                  <a:pt x="50418" y="558038"/>
                </a:lnTo>
                <a:lnTo>
                  <a:pt x="48060" y="549126"/>
                </a:lnTo>
                <a:lnTo>
                  <a:pt x="44284" y="548157"/>
                </a:lnTo>
                <a:close/>
              </a:path>
              <a:path w="2104390" h="598805">
                <a:moveTo>
                  <a:pt x="48060" y="549126"/>
                </a:moveTo>
                <a:lnTo>
                  <a:pt x="50418" y="558038"/>
                </a:lnTo>
                <a:lnTo>
                  <a:pt x="66437" y="553844"/>
                </a:lnTo>
                <a:lnTo>
                  <a:pt x="48060" y="549126"/>
                </a:lnTo>
                <a:close/>
              </a:path>
              <a:path w="2104390" h="598805">
                <a:moveTo>
                  <a:pt x="66437" y="553844"/>
                </a:moveTo>
                <a:lnTo>
                  <a:pt x="50418" y="558038"/>
                </a:lnTo>
                <a:lnTo>
                  <a:pt x="82775" y="558038"/>
                </a:lnTo>
                <a:lnTo>
                  <a:pt x="66437" y="553844"/>
                </a:lnTo>
                <a:close/>
              </a:path>
              <a:path w="2104390" h="598805">
                <a:moveTo>
                  <a:pt x="109219" y="519683"/>
                </a:moveTo>
                <a:lnTo>
                  <a:pt x="60923" y="532233"/>
                </a:lnTo>
                <a:lnTo>
                  <a:pt x="47092" y="545469"/>
                </a:lnTo>
                <a:lnTo>
                  <a:pt x="48060" y="549126"/>
                </a:lnTo>
                <a:lnTo>
                  <a:pt x="66437" y="553844"/>
                </a:lnTo>
                <a:lnTo>
                  <a:pt x="114934" y="541146"/>
                </a:lnTo>
                <a:lnTo>
                  <a:pt x="109219" y="519683"/>
                </a:lnTo>
                <a:close/>
              </a:path>
              <a:path w="2104390" h="598805">
                <a:moveTo>
                  <a:pt x="46485" y="543178"/>
                </a:moveTo>
                <a:lnTo>
                  <a:pt x="24892" y="543178"/>
                </a:lnTo>
                <a:lnTo>
                  <a:pt x="44284" y="548157"/>
                </a:lnTo>
                <a:lnTo>
                  <a:pt x="47092" y="545469"/>
                </a:lnTo>
                <a:lnTo>
                  <a:pt x="46485" y="543178"/>
                </a:lnTo>
                <a:close/>
              </a:path>
              <a:path w="2104390" h="598805">
                <a:moveTo>
                  <a:pt x="60923" y="532233"/>
                </a:moveTo>
                <a:lnTo>
                  <a:pt x="44703" y="536447"/>
                </a:lnTo>
                <a:lnTo>
                  <a:pt x="47092" y="545469"/>
                </a:lnTo>
                <a:lnTo>
                  <a:pt x="60923" y="532233"/>
                </a:lnTo>
                <a:close/>
              </a:path>
              <a:path w="2104390" h="598805">
                <a:moveTo>
                  <a:pt x="195325" y="497204"/>
                </a:moveTo>
                <a:lnTo>
                  <a:pt x="130809" y="514095"/>
                </a:lnTo>
                <a:lnTo>
                  <a:pt x="136398" y="535558"/>
                </a:lnTo>
                <a:lnTo>
                  <a:pt x="200913" y="518668"/>
                </a:lnTo>
                <a:lnTo>
                  <a:pt x="195325" y="4972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974335" y="1384935"/>
            <a:ext cx="152400" cy="558165"/>
          </a:xfrm>
          <a:custGeom>
            <a:avLst/>
            <a:gdLst/>
            <a:ahLst/>
            <a:cxnLst/>
            <a:rect l="l" t="t" r="r" b="b"/>
            <a:pathLst>
              <a:path w="152400" h="558164">
                <a:moveTo>
                  <a:pt x="98171" y="0"/>
                </a:moveTo>
                <a:lnTo>
                  <a:pt x="92075" y="77597"/>
                </a:lnTo>
                <a:lnTo>
                  <a:pt x="114173" y="79375"/>
                </a:lnTo>
                <a:lnTo>
                  <a:pt x="120396" y="1777"/>
                </a:lnTo>
                <a:lnTo>
                  <a:pt x="98171" y="0"/>
                </a:lnTo>
                <a:close/>
              </a:path>
              <a:path w="152400" h="558164">
                <a:moveTo>
                  <a:pt x="90297" y="99694"/>
                </a:moveTo>
                <a:lnTo>
                  <a:pt x="85089" y="166242"/>
                </a:lnTo>
                <a:lnTo>
                  <a:pt x="107187" y="167893"/>
                </a:lnTo>
                <a:lnTo>
                  <a:pt x="112522" y="101473"/>
                </a:lnTo>
                <a:lnTo>
                  <a:pt x="90297" y="99694"/>
                </a:lnTo>
                <a:close/>
              </a:path>
              <a:path w="152400" h="558164">
                <a:moveTo>
                  <a:pt x="83312" y="188340"/>
                </a:moveTo>
                <a:lnTo>
                  <a:pt x="77977" y="254762"/>
                </a:lnTo>
                <a:lnTo>
                  <a:pt x="100202" y="256539"/>
                </a:lnTo>
                <a:lnTo>
                  <a:pt x="105410" y="190118"/>
                </a:lnTo>
                <a:lnTo>
                  <a:pt x="83312" y="188340"/>
                </a:lnTo>
                <a:close/>
              </a:path>
              <a:path w="152400" h="558164">
                <a:moveTo>
                  <a:pt x="76200" y="276987"/>
                </a:moveTo>
                <a:lnTo>
                  <a:pt x="70992" y="343407"/>
                </a:lnTo>
                <a:lnTo>
                  <a:pt x="93090" y="345186"/>
                </a:lnTo>
                <a:lnTo>
                  <a:pt x="98425" y="278764"/>
                </a:lnTo>
                <a:lnTo>
                  <a:pt x="76200" y="276987"/>
                </a:lnTo>
                <a:close/>
              </a:path>
              <a:path w="152400" h="558164">
                <a:moveTo>
                  <a:pt x="13588" y="403732"/>
                </a:moveTo>
                <a:lnTo>
                  <a:pt x="2412" y="408813"/>
                </a:lnTo>
                <a:lnTo>
                  <a:pt x="0" y="415416"/>
                </a:lnTo>
                <a:lnTo>
                  <a:pt x="65150" y="558164"/>
                </a:lnTo>
                <a:lnTo>
                  <a:pt x="83346" y="530732"/>
                </a:lnTo>
                <a:lnTo>
                  <a:pt x="77088" y="530732"/>
                </a:lnTo>
                <a:lnTo>
                  <a:pt x="57658" y="529208"/>
                </a:lnTo>
                <a:lnTo>
                  <a:pt x="62987" y="521187"/>
                </a:lnTo>
                <a:lnTo>
                  <a:pt x="56896" y="520700"/>
                </a:lnTo>
                <a:lnTo>
                  <a:pt x="59226" y="491619"/>
                </a:lnTo>
                <a:lnTo>
                  <a:pt x="20192" y="406145"/>
                </a:lnTo>
                <a:lnTo>
                  <a:pt x="13588" y="403732"/>
                </a:lnTo>
                <a:close/>
              </a:path>
              <a:path w="152400" h="558164">
                <a:moveTo>
                  <a:pt x="62987" y="521187"/>
                </a:moveTo>
                <a:lnTo>
                  <a:pt x="57658" y="529208"/>
                </a:lnTo>
                <a:lnTo>
                  <a:pt x="77088" y="530732"/>
                </a:lnTo>
                <a:lnTo>
                  <a:pt x="73099" y="521996"/>
                </a:lnTo>
                <a:lnTo>
                  <a:pt x="62987" y="521187"/>
                </a:lnTo>
                <a:close/>
              </a:path>
              <a:path w="152400" h="558164">
                <a:moveTo>
                  <a:pt x="73099" y="521996"/>
                </a:moveTo>
                <a:lnTo>
                  <a:pt x="77088" y="530732"/>
                </a:lnTo>
                <a:lnTo>
                  <a:pt x="83346" y="530732"/>
                </a:lnTo>
                <a:lnTo>
                  <a:pt x="88822" y="522477"/>
                </a:lnTo>
                <a:lnTo>
                  <a:pt x="79121" y="522477"/>
                </a:lnTo>
                <a:lnTo>
                  <a:pt x="73099" y="521996"/>
                </a:lnTo>
                <a:close/>
              </a:path>
              <a:path w="152400" h="558164">
                <a:moveTo>
                  <a:pt x="81389" y="493487"/>
                </a:moveTo>
                <a:lnTo>
                  <a:pt x="68760" y="512496"/>
                </a:lnTo>
                <a:lnTo>
                  <a:pt x="73099" y="521996"/>
                </a:lnTo>
                <a:lnTo>
                  <a:pt x="79121" y="522477"/>
                </a:lnTo>
                <a:lnTo>
                  <a:pt x="81389" y="493487"/>
                </a:lnTo>
                <a:close/>
              </a:path>
              <a:path w="152400" h="558164">
                <a:moveTo>
                  <a:pt x="140335" y="413765"/>
                </a:moveTo>
                <a:lnTo>
                  <a:pt x="133350" y="415163"/>
                </a:lnTo>
                <a:lnTo>
                  <a:pt x="130048" y="420242"/>
                </a:lnTo>
                <a:lnTo>
                  <a:pt x="81389" y="493487"/>
                </a:lnTo>
                <a:lnTo>
                  <a:pt x="79121" y="522477"/>
                </a:lnTo>
                <a:lnTo>
                  <a:pt x="88822" y="522477"/>
                </a:lnTo>
                <a:lnTo>
                  <a:pt x="148462" y="432562"/>
                </a:lnTo>
                <a:lnTo>
                  <a:pt x="151891" y="427481"/>
                </a:lnTo>
                <a:lnTo>
                  <a:pt x="150494" y="420497"/>
                </a:lnTo>
                <a:lnTo>
                  <a:pt x="145414" y="417194"/>
                </a:lnTo>
                <a:lnTo>
                  <a:pt x="140335" y="413765"/>
                </a:lnTo>
                <a:close/>
              </a:path>
              <a:path w="152400" h="558164">
                <a:moveTo>
                  <a:pt x="68760" y="512496"/>
                </a:moveTo>
                <a:lnTo>
                  <a:pt x="62987" y="521187"/>
                </a:lnTo>
                <a:lnTo>
                  <a:pt x="73099" y="521996"/>
                </a:lnTo>
                <a:lnTo>
                  <a:pt x="68760" y="512496"/>
                </a:lnTo>
                <a:close/>
              </a:path>
              <a:path w="152400" h="558164">
                <a:moveTo>
                  <a:pt x="59226" y="491619"/>
                </a:moveTo>
                <a:lnTo>
                  <a:pt x="56896" y="520700"/>
                </a:lnTo>
                <a:lnTo>
                  <a:pt x="62987" y="521187"/>
                </a:lnTo>
                <a:lnTo>
                  <a:pt x="68760" y="512496"/>
                </a:lnTo>
                <a:lnTo>
                  <a:pt x="59226" y="491619"/>
                </a:lnTo>
                <a:close/>
              </a:path>
              <a:path w="152400" h="558164">
                <a:moveTo>
                  <a:pt x="62229" y="454151"/>
                </a:moveTo>
                <a:lnTo>
                  <a:pt x="59226" y="491619"/>
                </a:lnTo>
                <a:lnTo>
                  <a:pt x="68760" y="512496"/>
                </a:lnTo>
                <a:lnTo>
                  <a:pt x="81389" y="493487"/>
                </a:lnTo>
                <a:lnTo>
                  <a:pt x="84327" y="455929"/>
                </a:lnTo>
                <a:lnTo>
                  <a:pt x="62229" y="454151"/>
                </a:lnTo>
                <a:close/>
              </a:path>
              <a:path w="152400" h="558164">
                <a:moveTo>
                  <a:pt x="69214" y="365632"/>
                </a:moveTo>
                <a:lnTo>
                  <a:pt x="64008" y="432053"/>
                </a:lnTo>
                <a:lnTo>
                  <a:pt x="86105" y="433831"/>
                </a:lnTo>
                <a:lnTo>
                  <a:pt x="91439" y="367284"/>
                </a:lnTo>
                <a:lnTo>
                  <a:pt x="69214" y="36563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469007" y="1381252"/>
            <a:ext cx="523875" cy="561975"/>
          </a:xfrm>
          <a:custGeom>
            <a:avLst/>
            <a:gdLst/>
            <a:ahLst/>
            <a:cxnLst/>
            <a:rect l="l" t="t" r="r" b="b"/>
            <a:pathLst>
              <a:path w="523875" h="561975">
                <a:moveTo>
                  <a:pt x="16256" y="0"/>
                </a:moveTo>
                <a:lnTo>
                  <a:pt x="0" y="15112"/>
                </a:lnTo>
                <a:lnTo>
                  <a:pt x="52959" y="72009"/>
                </a:lnTo>
                <a:lnTo>
                  <a:pt x="69215" y="56896"/>
                </a:lnTo>
                <a:lnTo>
                  <a:pt x="16256" y="0"/>
                </a:lnTo>
                <a:close/>
              </a:path>
              <a:path w="523875" h="561975">
                <a:moveTo>
                  <a:pt x="84455" y="73151"/>
                </a:moveTo>
                <a:lnTo>
                  <a:pt x="68072" y="88392"/>
                </a:lnTo>
                <a:lnTo>
                  <a:pt x="113537" y="137160"/>
                </a:lnTo>
                <a:lnTo>
                  <a:pt x="129793" y="122047"/>
                </a:lnTo>
                <a:lnTo>
                  <a:pt x="84455" y="73151"/>
                </a:lnTo>
                <a:close/>
              </a:path>
              <a:path w="523875" h="561975">
                <a:moveTo>
                  <a:pt x="144906" y="138302"/>
                </a:moveTo>
                <a:lnTo>
                  <a:pt x="128650" y="153415"/>
                </a:lnTo>
                <a:lnTo>
                  <a:pt x="173990" y="202311"/>
                </a:lnTo>
                <a:lnTo>
                  <a:pt x="190245" y="187198"/>
                </a:lnTo>
                <a:lnTo>
                  <a:pt x="144906" y="138302"/>
                </a:lnTo>
                <a:close/>
              </a:path>
              <a:path w="523875" h="561975">
                <a:moveTo>
                  <a:pt x="205486" y="203453"/>
                </a:moveTo>
                <a:lnTo>
                  <a:pt x="189103" y="218567"/>
                </a:lnTo>
                <a:lnTo>
                  <a:pt x="234569" y="267462"/>
                </a:lnTo>
                <a:lnTo>
                  <a:pt x="250825" y="252222"/>
                </a:lnTo>
                <a:lnTo>
                  <a:pt x="205486" y="203453"/>
                </a:lnTo>
                <a:close/>
              </a:path>
              <a:path w="523875" h="561975">
                <a:moveTo>
                  <a:pt x="265938" y="268605"/>
                </a:moveTo>
                <a:lnTo>
                  <a:pt x="249681" y="283718"/>
                </a:lnTo>
                <a:lnTo>
                  <a:pt x="295020" y="332486"/>
                </a:lnTo>
                <a:lnTo>
                  <a:pt x="311404" y="317373"/>
                </a:lnTo>
                <a:lnTo>
                  <a:pt x="265938" y="268605"/>
                </a:lnTo>
                <a:close/>
              </a:path>
              <a:path w="523875" h="561975">
                <a:moveTo>
                  <a:pt x="326517" y="333628"/>
                </a:moveTo>
                <a:lnTo>
                  <a:pt x="310261" y="348869"/>
                </a:lnTo>
                <a:lnTo>
                  <a:pt x="355600" y="397637"/>
                </a:lnTo>
                <a:lnTo>
                  <a:pt x="371856" y="382524"/>
                </a:lnTo>
                <a:lnTo>
                  <a:pt x="326517" y="333628"/>
                </a:lnTo>
                <a:close/>
              </a:path>
              <a:path w="523875" h="561975">
                <a:moveTo>
                  <a:pt x="381126" y="492125"/>
                </a:moveTo>
                <a:lnTo>
                  <a:pt x="374776" y="495300"/>
                </a:lnTo>
                <a:lnTo>
                  <a:pt x="370967" y="506984"/>
                </a:lnTo>
                <a:lnTo>
                  <a:pt x="374142" y="513206"/>
                </a:lnTo>
                <a:lnTo>
                  <a:pt x="523367" y="561848"/>
                </a:lnTo>
                <a:lnTo>
                  <a:pt x="521114" y="552704"/>
                </a:lnTo>
                <a:lnTo>
                  <a:pt x="499618" y="552704"/>
                </a:lnTo>
                <a:lnTo>
                  <a:pt x="491744" y="544195"/>
                </a:lnTo>
                <a:lnTo>
                  <a:pt x="495269" y="540917"/>
                </a:lnTo>
                <a:lnTo>
                  <a:pt x="492168" y="528308"/>
                </a:lnTo>
                <a:lnTo>
                  <a:pt x="491035" y="527939"/>
                </a:lnTo>
                <a:lnTo>
                  <a:pt x="476631" y="527939"/>
                </a:lnTo>
                <a:lnTo>
                  <a:pt x="470394" y="521213"/>
                </a:lnTo>
                <a:lnTo>
                  <a:pt x="381126" y="492125"/>
                </a:lnTo>
                <a:close/>
              </a:path>
              <a:path w="523875" h="561975">
                <a:moveTo>
                  <a:pt x="495269" y="540917"/>
                </a:moveTo>
                <a:lnTo>
                  <a:pt x="491744" y="544195"/>
                </a:lnTo>
                <a:lnTo>
                  <a:pt x="499618" y="552704"/>
                </a:lnTo>
                <a:lnTo>
                  <a:pt x="504942" y="547751"/>
                </a:lnTo>
                <a:lnTo>
                  <a:pt x="496950" y="547751"/>
                </a:lnTo>
                <a:lnTo>
                  <a:pt x="495269" y="540917"/>
                </a:lnTo>
                <a:close/>
              </a:path>
              <a:path w="523875" h="561975">
                <a:moveTo>
                  <a:pt x="515296" y="529082"/>
                </a:moveTo>
                <a:lnTo>
                  <a:pt x="508000" y="529082"/>
                </a:lnTo>
                <a:lnTo>
                  <a:pt x="516000" y="537464"/>
                </a:lnTo>
                <a:lnTo>
                  <a:pt x="499618" y="552704"/>
                </a:lnTo>
                <a:lnTo>
                  <a:pt x="521114" y="552704"/>
                </a:lnTo>
                <a:lnTo>
                  <a:pt x="515296" y="529082"/>
                </a:lnTo>
                <a:close/>
              </a:path>
              <a:path w="523875" h="561975">
                <a:moveTo>
                  <a:pt x="504507" y="532328"/>
                </a:moveTo>
                <a:lnTo>
                  <a:pt x="495269" y="540917"/>
                </a:lnTo>
                <a:lnTo>
                  <a:pt x="496950" y="547751"/>
                </a:lnTo>
                <a:lnTo>
                  <a:pt x="511301" y="534543"/>
                </a:lnTo>
                <a:lnTo>
                  <a:pt x="504507" y="532328"/>
                </a:lnTo>
                <a:close/>
              </a:path>
              <a:path w="523875" h="561975">
                <a:moveTo>
                  <a:pt x="508000" y="529082"/>
                </a:moveTo>
                <a:lnTo>
                  <a:pt x="504507" y="532328"/>
                </a:lnTo>
                <a:lnTo>
                  <a:pt x="511301" y="534543"/>
                </a:lnTo>
                <a:lnTo>
                  <a:pt x="496950" y="547751"/>
                </a:lnTo>
                <a:lnTo>
                  <a:pt x="504942" y="547751"/>
                </a:lnTo>
                <a:lnTo>
                  <a:pt x="516000" y="537464"/>
                </a:lnTo>
                <a:lnTo>
                  <a:pt x="508000" y="529082"/>
                </a:lnTo>
                <a:close/>
              </a:path>
              <a:path w="523875" h="561975">
                <a:moveTo>
                  <a:pt x="492168" y="528308"/>
                </a:moveTo>
                <a:lnTo>
                  <a:pt x="495269" y="540917"/>
                </a:lnTo>
                <a:lnTo>
                  <a:pt x="504507" y="532328"/>
                </a:lnTo>
                <a:lnTo>
                  <a:pt x="492168" y="528308"/>
                </a:lnTo>
                <a:close/>
              </a:path>
              <a:path w="523875" h="561975">
                <a:moveTo>
                  <a:pt x="479806" y="405892"/>
                </a:moveTo>
                <a:lnTo>
                  <a:pt x="473837" y="407288"/>
                </a:lnTo>
                <a:lnTo>
                  <a:pt x="467868" y="408813"/>
                </a:lnTo>
                <a:lnTo>
                  <a:pt x="464185" y="414782"/>
                </a:lnTo>
                <a:lnTo>
                  <a:pt x="465709" y="420750"/>
                </a:lnTo>
                <a:lnTo>
                  <a:pt x="486687" y="506031"/>
                </a:lnTo>
                <a:lnTo>
                  <a:pt x="492887" y="512699"/>
                </a:lnTo>
                <a:lnTo>
                  <a:pt x="489182" y="516171"/>
                </a:lnTo>
                <a:lnTo>
                  <a:pt x="492168" y="528308"/>
                </a:lnTo>
                <a:lnTo>
                  <a:pt x="504507" y="532328"/>
                </a:lnTo>
                <a:lnTo>
                  <a:pt x="508000" y="529082"/>
                </a:lnTo>
                <a:lnTo>
                  <a:pt x="515296" y="529082"/>
                </a:lnTo>
                <a:lnTo>
                  <a:pt x="487299" y="415417"/>
                </a:lnTo>
                <a:lnTo>
                  <a:pt x="485775" y="409448"/>
                </a:lnTo>
                <a:lnTo>
                  <a:pt x="479806" y="405892"/>
                </a:lnTo>
                <a:close/>
              </a:path>
              <a:path w="523875" h="561975">
                <a:moveTo>
                  <a:pt x="470394" y="521213"/>
                </a:moveTo>
                <a:lnTo>
                  <a:pt x="476631" y="527939"/>
                </a:lnTo>
                <a:lnTo>
                  <a:pt x="480346" y="524455"/>
                </a:lnTo>
                <a:lnTo>
                  <a:pt x="470394" y="521213"/>
                </a:lnTo>
                <a:close/>
              </a:path>
              <a:path w="523875" h="561975">
                <a:moveTo>
                  <a:pt x="480346" y="524455"/>
                </a:moveTo>
                <a:lnTo>
                  <a:pt x="476631" y="527939"/>
                </a:lnTo>
                <a:lnTo>
                  <a:pt x="491035" y="527939"/>
                </a:lnTo>
                <a:lnTo>
                  <a:pt x="480346" y="524455"/>
                </a:lnTo>
                <a:close/>
              </a:path>
              <a:path w="523875" h="561975">
                <a:moveTo>
                  <a:pt x="447548" y="463931"/>
                </a:moveTo>
                <a:lnTo>
                  <a:pt x="431292" y="479044"/>
                </a:lnTo>
                <a:lnTo>
                  <a:pt x="470394" y="521213"/>
                </a:lnTo>
                <a:lnTo>
                  <a:pt x="480346" y="524455"/>
                </a:lnTo>
                <a:lnTo>
                  <a:pt x="489182" y="516171"/>
                </a:lnTo>
                <a:lnTo>
                  <a:pt x="486687" y="506031"/>
                </a:lnTo>
                <a:lnTo>
                  <a:pt x="447548" y="463931"/>
                </a:lnTo>
                <a:close/>
              </a:path>
              <a:path w="523875" h="561975">
                <a:moveTo>
                  <a:pt x="486687" y="506031"/>
                </a:moveTo>
                <a:lnTo>
                  <a:pt x="489182" y="516171"/>
                </a:lnTo>
                <a:lnTo>
                  <a:pt x="492887" y="512699"/>
                </a:lnTo>
                <a:lnTo>
                  <a:pt x="486687" y="506031"/>
                </a:lnTo>
                <a:close/>
              </a:path>
              <a:path w="523875" h="561975">
                <a:moveTo>
                  <a:pt x="386969" y="398780"/>
                </a:moveTo>
                <a:lnTo>
                  <a:pt x="370713" y="413893"/>
                </a:lnTo>
                <a:lnTo>
                  <a:pt x="416179" y="462788"/>
                </a:lnTo>
                <a:lnTo>
                  <a:pt x="432435" y="447675"/>
                </a:lnTo>
                <a:lnTo>
                  <a:pt x="386969" y="3987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977011" y="2236216"/>
            <a:ext cx="2015489" cy="897255"/>
          </a:xfrm>
          <a:custGeom>
            <a:avLst/>
            <a:gdLst/>
            <a:ahLst/>
            <a:cxnLst/>
            <a:rect l="l" t="t" r="r" b="b"/>
            <a:pathLst>
              <a:path w="2015489" h="897255">
                <a:moveTo>
                  <a:pt x="8839" y="0"/>
                </a:moveTo>
                <a:lnTo>
                  <a:pt x="0" y="20446"/>
                </a:lnTo>
                <a:lnTo>
                  <a:pt x="71373" y="51307"/>
                </a:lnTo>
                <a:lnTo>
                  <a:pt x="80213" y="30987"/>
                </a:lnTo>
                <a:lnTo>
                  <a:pt x="8839" y="0"/>
                </a:lnTo>
                <a:close/>
              </a:path>
              <a:path w="2015489" h="897255">
                <a:moveTo>
                  <a:pt x="100609" y="39750"/>
                </a:moveTo>
                <a:lnTo>
                  <a:pt x="91770" y="60197"/>
                </a:lnTo>
                <a:lnTo>
                  <a:pt x="152946" y="86740"/>
                </a:lnTo>
                <a:lnTo>
                  <a:pt x="161785" y="66293"/>
                </a:lnTo>
                <a:lnTo>
                  <a:pt x="100609" y="39750"/>
                </a:lnTo>
                <a:close/>
              </a:path>
              <a:path w="2015489" h="897255">
                <a:moveTo>
                  <a:pt x="182181" y="75183"/>
                </a:moveTo>
                <a:lnTo>
                  <a:pt x="173342" y="95503"/>
                </a:lnTo>
                <a:lnTo>
                  <a:pt x="234518" y="122046"/>
                </a:lnTo>
                <a:lnTo>
                  <a:pt x="243357" y="101726"/>
                </a:lnTo>
                <a:lnTo>
                  <a:pt x="182181" y="75183"/>
                </a:lnTo>
                <a:close/>
              </a:path>
              <a:path w="2015489" h="897255">
                <a:moveTo>
                  <a:pt x="263740" y="110489"/>
                </a:moveTo>
                <a:lnTo>
                  <a:pt x="254914" y="130936"/>
                </a:lnTo>
                <a:lnTo>
                  <a:pt x="316102" y="157352"/>
                </a:lnTo>
                <a:lnTo>
                  <a:pt x="324866" y="137032"/>
                </a:lnTo>
                <a:lnTo>
                  <a:pt x="263740" y="110489"/>
                </a:lnTo>
                <a:close/>
              </a:path>
              <a:path w="2015489" h="897255">
                <a:moveTo>
                  <a:pt x="345313" y="145795"/>
                </a:moveTo>
                <a:lnTo>
                  <a:pt x="336422" y="166242"/>
                </a:lnTo>
                <a:lnTo>
                  <a:pt x="397636" y="192785"/>
                </a:lnTo>
                <a:lnTo>
                  <a:pt x="406526" y="172338"/>
                </a:lnTo>
                <a:lnTo>
                  <a:pt x="345313" y="145795"/>
                </a:lnTo>
                <a:close/>
              </a:path>
              <a:path w="2015489" h="897255">
                <a:moveTo>
                  <a:pt x="426847" y="181228"/>
                </a:moveTo>
                <a:lnTo>
                  <a:pt x="418083" y="201548"/>
                </a:lnTo>
                <a:lnTo>
                  <a:pt x="479170" y="228091"/>
                </a:lnTo>
                <a:lnTo>
                  <a:pt x="488060" y="207771"/>
                </a:lnTo>
                <a:lnTo>
                  <a:pt x="426847" y="181228"/>
                </a:lnTo>
                <a:close/>
              </a:path>
              <a:path w="2015489" h="897255">
                <a:moveTo>
                  <a:pt x="508507" y="216534"/>
                </a:moveTo>
                <a:lnTo>
                  <a:pt x="499617" y="236981"/>
                </a:lnTo>
                <a:lnTo>
                  <a:pt x="560832" y="263525"/>
                </a:lnTo>
                <a:lnTo>
                  <a:pt x="569594" y="243077"/>
                </a:lnTo>
                <a:lnTo>
                  <a:pt x="508507" y="216534"/>
                </a:lnTo>
                <a:close/>
              </a:path>
              <a:path w="2015489" h="897255">
                <a:moveTo>
                  <a:pt x="590041" y="251967"/>
                </a:moveTo>
                <a:lnTo>
                  <a:pt x="581151" y="272288"/>
                </a:lnTo>
                <a:lnTo>
                  <a:pt x="642366" y="298831"/>
                </a:lnTo>
                <a:lnTo>
                  <a:pt x="651256" y="278383"/>
                </a:lnTo>
                <a:lnTo>
                  <a:pt x="590041" y="251967"/>
                </a:lnTo>
                <a:close/>
              </a:path>
              <a:path w="2015489" h="897255">
                <a:moveTo>
                  <a:pt x="671576" y="287273"/>
                </a:moveTo>
                <a:lnTo>
                  <a:pt x="662813" y="307594"/>
                </a:lnTo>
                <a:lnTo>
                  <a:pt x="723900" y="334136"/>
                </a:lnTo>
                <a:lnTo>
                  <a:pt x="732789" y="313816"/>
                </a:lnTo>
                <a:lnTo>
                  <a:pt x="671576" y="287273"/>
                </a:lnTo>
                <a:close/>
              </a:path>
              <a:path w="2015489" h="897255">
                <a:moveTo>
                  <a:pt x="753109" y="322579"/>
                </a:moveTo>
                <a:lnTo>
                  <a:pt x="744346" y="343026"/>
                </a:lnTo>
                <a:lnTo>
                  <a:pt x="805561" y="369569"/>
                </a:lnTo>
                <a:lnTo>
                  <a:pt x="814324" y="349122"/>
                </a:lnTo>
                <a:lnTo>
                  <a:pt x="753109" y="322579"/>
                </a:lnTo>
                <a:close/>
              </a:path>
              <a:path w="2015489" h="897255">
                <a:moveTo>
                  <a:pt x="834770" y="358013"/>
                </a:moveTo>
                <a:lnTo>
                  <a:pt x="825881" y="378332"/>
                </a:lnTo>
                <a:lnTo>
                  <a:pt x="887094" y="404875"/>
                </a:lnTo>
                <a:lnTo>
                  <a:pt x="895857" y="384428"/>
                </a:lnTo>
                <a:lnTo>
                  <a:pt x="834770" y="358013"/>
                </a:lnTo>
                <a:close/>
              </a:path>
              <a:path w="2015489" h="897255">
                <a:moveTo>
                  <a:pt x="916305" y="393319"/>
                </a:moveTo>
                <a:lnTo>
                  <a:pt x="907414" y="413638"/>
                </a:lnTo>
                <a:lnTo>
                  <a:pt x="968628" y="440181"/>
                </a:lnTo>
                <a:lnTo>
                  <a:pt x="977519" y="419861"/>
                </a:lnTo>
                <a:lnTo>
                  <a:pt x="916305" y="393319"/>
                </a:lnTo>
                <a:close/>
              </a:path>
              <a:path w="2015489" h="897255">
                <a:moveTo>
                  <a:pt x="997838" y="428625"/>
                </a:moveTo>
                <a:lnTo>
                  <a:pt x="989076" y="449071"/>
                </a:lnTo>
                <a:lnTo>
                  <a:pt x="1050163" y="475614"/>
                </a:lnTo>
                <a:lnTo>
                  <a:pt x="1059052" y="455167"/>
                </a:lnTo>
                <a:lnTo>
                  <a:pt x="997838" y="428625"/>
                </a:lnTo>
                <a:close/>
              </a:path>
              <a:path w="2015489" h="897255">
                <a:moveTo>
                  <a:pt x="1079500" y="464057"/>
                </a:moveTo>
                <a:lnTo>
                  <a:pt x="1070609" y="484377"/>
                </a:lnTo>
                <a:lnTo>
                  <a:pt x="1131824" y="510920"/>
                </a:lnTo>
                <a:lnTo>
                  <a:pt x="1140587" y="490473"/>
                </a:lnTo>
                <a:lnTo>
                  <a:pt x="1079500" y="464057"/>
                </a:lnTo>
                <a:close/>
              </a:path>
              <a:path w="2015489" h="897255">
                <a:moveTo>
                  <a:pt x="1161033" y="499363"/>
                </a:moveTo>
                <a:lnTo>
                  <a:pt x="1152144" y="519683"/>
                </a:lnTo>
                <a:lnTo>
                  <a:pt x="1213358" y="546226"/>
                </a:lnTo>
                <a:lnTo>
                  <a:pt x="1222247" y="525907"/>
                </a:lnTo>
                <a:lnTo>
                  <a:pt x="1161033" y="499363"/>
                </a:lnTo>
                <a:close/>
              </a:path>
              <a:path w="2015489" h="897255">
                <a:moveTo>
                  <a:pt x="1242568" y="534669"/>
                </a:moveTo>
                <a:lnTo>
                  <a:pt x="1233805" y="555116"/>
                </a:lnTo>
                <a:lnTo>
                  <a:pt x="1294891" y="581659"/>
                </a:lnTo>
                <a:lnTo>
                  <a:pt x="1303782" y="561213"/>
                </a:lnTo>
                <a:lnTo>
                  <a:pt x="1242568" y="534669"/>
                </a:lnTo>
                <a:close/>
              </a:path>
              <a:path w="2015489" h="897255">
                <a:moveTo>
                  <a:pt x="1324102" y="570102"/>
                </a:moveTo>
                <a:lnTo>
                  <a:pt x="1315339" y="590422"/>
                </a:lnTo>
                <a:lnTo>
                  <a:pt x="1376552" y="616965"/>
                </a:lnTo>
                <a:lnTo>
                  <a:pt x="1385315" y="596519"/>
                </a:lnTo>
                <a:lnTo>
                  <a:pt x="1324102" y="570102"/>
                </a:lnTo>
                <a:close/>
              </a:path>
              <a:path w="2015489" h="897255">
                <a:moveTo>
                  <a:pt x="1405763" y="605408"/>
                </a:moveTo>
                <a:lnTo>
                  <a:pt x="1396872" y="625728"/>
                </a:lnTo>
                <a:lnTo>
                  <a:pt x="1458087" y="652271"/>
                </a:lnTo>
                <a:lnTo>
                  <a:pt x="1466850" y="631951"/>
                </a:lnTo>
                <a:lnTo>
                  <a:pt x="1405763" y="605408"/>
                </a:lnTo>
                <a:close/>
              </a:path>
              <a:path w="2015489" h="897255">
                <a:moveTo>
                  <a:pt x="1487296" y="640714"/>
                </a:moveTo>
                <a:lnTo>
                  <a:pt x="1478407" y="661161"/>
                </a:lnTo>
                <a:lnTo>
                  <a:pt x="1539620" y="687704"/>
                </a:lnTo>
                <a:lnTo>
                  <a:pt x="1548511" y="667257"/>
                </a:lnTo>
                <a:lnTo>
                  <a:pt x="1487296" y="640714"/>
                </a:lnTo>
                <a:close/>
              </a:path>
              <a:path w="2015489" h="897255">
                <a:moveTo>
                  <a:pt x="1568831" y="676147"/>
                </a:moveTo>
                <a:lnTo>
                  <a:pt x="1560068" y="696467"/>
                </a:lnTo>
                <a:lnTo>
                  <a:pt x="1621155" y="723010"/>
                </a:lnTo>
                <a:lnTo>
                  <a:pt x="1630045" y="702563"/>
                </a:lnTo>
                <a:lnTo>
                  <a:pt x="1568831" y="676147"/>
                </a:lnTo>
                <a:close/>
              </a:path>
              <a:path w="2015489" h="897255">
                <a:moveTo>
                  <a:pt x="1650491" y="711453"/>
                </a:moveTo>
                <a:lnTo>
                  <a:pt x="1641602" y="731901"/>
                </a:lnTo>
                <a:lnTo>
                  <a:pt x="1702815" y="758316"/>
                </a:lnTo>
                <a:lnTo>
                  <a:pt x="1711578" y="737996"/>
                </a:lnTo>
                <a:lnTo>
                  <a:pt x="1650491" y="711453"/>
                </a:lnTo>
                <a:close/>
              </a:path>
              <a:path w="2015489" h="897255">
                <a:moveTo>
                  <a:pt x="1732026" y="746759"/>
                </a:moveTo>
                <a:lnTo>
                  <a:pt x="1723136" y="767207"/>
                </a:lnTo>
                <a:lnTo>
                  <a:pt x="1784350" y="793750"/>
                </a:lnTo>
                <a:lnTo>
                  <a:pt x="1793239" y="773302"/>
                </a:lnTo>
                <a:lnTo>
                  <a:pt x="1732026" y="746759"/>
                </a:lnTo>
                <a:close/>
              </a:path>
              <a:path w="2015489" h="897255">
                <a:moveTo>
                  <a:pt x="1972034" y="863662"/>
                </a:moveTo>
                <a:lnTo>
                  <a:pt x="1856994" y="875029"/>
                </a:lnTo>
                <a:lnTo>
                  <a:pt x="1852549" y="880363"/>
                </a:lnTo>
                <a:lnTo>
                  <a:pt x="1853819" y="892682"/>
                </a:lnTo>
                <a:lnTo>
                  <a:pt x="1859280" y="897127"/>
                </a:lnTo>
                <a:lnTo>
                  <a:pt x="2005019" y="882776"/>
                </a:lnTo>
                <a:lnTo>
                  <a:pt x="1989963" y="882776"/>
                </a:lnTo>
                <a:lnTo>
                  <a:pt x="1967864" y="873251"/>
                </a:lnTo>
                <a:lnTo>
                  <a:pt x="1972034" y="863662"/>
                </a:lnTo>
                <a:close/>
              </a:path>
              <a:path w="2015489" h="897255">
                <a:moveTo>
                  <a:pt x="1973364" y="863530"/>
                </a:moveTo>
                <a:lnTo>
                  <a:pt x="1972034" y="863662"/>
                </a:lnTo>
                <a:lnTo>
                  <a:pt x="1967864" y="873251"/>
                </a:lnTo>
                <a:lnTo>
                  <a:pt x="1989963" y="882776"/>
                </a:lnTo>
                <a:lnTo>
                  <a:pt x="1991463" y="879347"/>
                </a:lnTo>
                <a:lnTo>
                  <a:pt x="1985518" y="879347"/>
                </a:lnTo>
                <a:lnTo>
                  <a:pt x="1973364" y="863530"/>
                </a:lnTo>
                <a:close/>
              </a:path>
              <a:path w="2015489" h="897255">
                <a:moveTo>
                  <a:pt x="1993138" y="852804"/>
                </a:moveTo>
                <a:lnTo>
                  <a:pt x="1976755" y="852804"/>
                </a:lnTo>
                <a:lnTo>
                  <a:pt x="1998852" y="862457"/>
                </a:lnTo>
                <a:lnTo>
                  <a:pt x="1989963" y="882776"/>
                </a:lnTo>
                <a:lnTo>
                  <a:pt x="2005019" y="882776"/>
                </a:lnTo>
                <a:lnTo>
                  <a:pt x="2015363" y="881760"/>
                </a:lnTo>
                <a:lnTo>
                  <a:pt x="1993138" y="852804"/>
                </a:lnTo>
                <a:close/>
              </a:path>
              <a:path w="2015489" h="897255">
                <a:moveTo>
                  <a:pt x="1993264" y="861567"/>
                </a:moveTo>
                <a:lnTo>
                  <a:pt x="1973364" y="863530"/>
                </a:lnTo>
                <a:lnTo>
                  <a:pt x="1985518" y="879347"/>
                </a:lnTo>
                <a:lnTo>
                  <a:pt x="1993264" y="861567"/>
                </a:lnTo>
                <a:close/>
              </a:path>
              <a:path w="2015489" h="897255">
                <a:moveTo>
                  <a:pt x="1996817" y="861567"/>
                </a:moveTo>
                <a:lnTo>
                  <a:pt x="1993264" y="861567"/>
                </a:lnTo>
                <a:lnTo>
                  <a:pt x="1985518" y="879347"/>
                </a:lnTo>
                <a:lnTo>
                  <a:pt x="1991463" y="879347"/>
                </a:lnTo>
                <a:lnTo>
                  <a:pt x="1998852" y="862457"/>
                </a:lnTo>
                <a:lnTo>
                  <a:pt x="1996817" y="861567"/>
                </a:lnTo>
                <a:close/>
              </a:path>
              <a:path w="2015489" h="897255">
                <a:moveTo>
                  <a:pt x="1895094" y="817498"/>
                </a:moveTo>
                <a:lnTo>
                  <a:pt x="1886331" y="837945"/>
                </a:lnTo>
                <a:lnTo>
                  <a:pt x="1947545" y="864361"/>
                </a:lnTo>
                <a:lnTo>
                  <a:pt x="1956308" y="844041"/>
                </a:lnTo>
                <a:lnTo>
                  <a:pt x="1895094" y="817498"/>
                </a:lnTo>
                <a:close/>
              </a:path>
              <a:path w="2015489" h="897255">
                <a:moveTo>
                  <a:pt x="1972551" y="862472"/>
                </a:moveTo>
                <a:lnTo>
                  <a:pt x="1972034" y="863662"/>
                </a:lnTo>
                <a:lnTo>
                  <a:pt x="1973364" y="863530"/>
                </a:lnTo>
                <a:lnTo>
                  <a:pt x="1972551" y="862472"/>
                </a:lnTo>
                <a:close/>
              </a:path>
              <a:path w="2015489" h="897255">
                <a:moveTo>
                  <a:pt x="1976755" y="852804"/>
                </a:moveTo>
                <a:lnTo>
                  <a:pt x="1972551" y="862472"/>
                </a:lnTo>
                <a:lnTo>
                  <a:pt x="1973364" y="863530"/>
                </a:lnTo>
                <a:lnTo>
                  <a:pt x="1993264" y="861567"/>
                </a:lnTo>
                <a:lnTo>
                  <a:pt x="1996817" y="861567"/>
                </a:lnTo>
                <a:lnTo>
                  <a:pt x="1976755" y="852804"/>
                </a:lnTo>
                <a:close/>
              </a:path>
              <a:path w="2015489" h="897255">
                <a:moveTo>
                  <a:pt x="1912874" y="756284"/>
                </a:moveTo>
                <a:lnTo>
                  <a:pt x="1903095" y="763777"/>
                </a:lnTo>
                <a:lnTo>
                  <a:pt x="1902206" y="770763"/>
                </a:lnTo>
                <a:lnTo>
                  <a:pt x="1905889" y="775715"/>
                </a:lnTo>
                <a:lnTo>
                  <a:pt x="1972551" y="862472"/>
                </a:lnTo>
                <a:lnTo>
                  <a:pt x="1976755" y="852804"/>
                </a:lnTo>
                <a:lnTo>
                  <a:pt x="1993138" y="852804"/>
                </a:lnTo>
                <a:lnTo>
                  <a:pt x="1919858" y="757301"/>
                </a:lnTo>
                <a:lnTo>
                  <a:pt x="1912874" y="756284"/>
                </a:lnTo>
                <a:close/>
              </a:path>
              <a:path w="2015489" h="897255">
                <a:moveTo>
                  <a:pt x="1813559" y="782192"/>
                </a:moveTo>
                <a:lnTo>
                  <a:pt x="1804796" y="802513"/>
                </a:lnTo>
                <a:lnTo>
                  <a:pt x="1865883" y="829056"/>
                </a:lnTo>
                <a:lnTo>
                  <a:pt x="1874774" y="808608"/>
                </a:lnTo>
                <a:lnTo>
                  <a:pt x="1813559" y="7821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979830" y="2239010"/>
            <a:ext cx="228600" cy="2332990"/>
          </a:xfrm>
          <a:custGeom>
            <a:avLst/>
            <a:gdLst/>
            <a:ahLst/>
            <a:cxnLst/>
            <a:rect l="l" t="t" r="r" b="b"/>
            <a:pathLst>
              <a:path w="228600" h="2332990">
                <a:moveTo>
                  <a:pt x="22174" y="0"/>
                </a:moveTo>
                <a:lnTo>
                  <a:pt x="0" y="1523"/>
                </a:lnTo>
                <a:lnTo>
                  <a:pt x="4991" y="79120"/>
                </a:lnTo>
                <a:lnTo>
                  <a:pt x="27165" y="77723"/>
                </a:lnTo>
                <a:lnTo>
                  <a:pt x="22174" y="0"/>
                </a:lnTo>
                <a:close/>
              </a:path>
              <a:path w="228600" h="2332990">
                <a:moveTo>
                  <a:pt x="28600" y="99821"/>
                </a:moveTo>
                <a:lnTo>
                  <a:pt x="6413" y="101345"/>
                </a:lnTo>
                <a:lnTo>
                  <a:pt x="10693" y="167894"/>
                </a:lnTo>
                <a:lnTo>
                  <a:pt x="32880" y="166369"/>
                </a:lnTo>
                <a:lnTo>
                  <a:pt x="28600" y="99821"/>
                </a:lnTo>
                <a:close/>
              </a:path>
              <a:path w="228600" h="2332990">
                <a:moveTo>
                  <a:pt x="34302" y="188594"/>
                </a:moveTo>
                <a:lnTo>
                  <a:pt x="12128" y="189991"/>
                </a:lnTo>
                <a:lnTo>
                  <a:pt x="16408" y="256539"/>
                </a:lnTo>
                <a:lnTo>
                  <a:pt x="38582" y="255142"/>
                </a:lnTo>
                <a:lnTo>
                  <a:pt x="34302" y="188594"/>
                </a:lnTo>
                <a:close/>
              </a:path>
              <a:path w="228600" h="2332990">
                <a:moveTo>
                  <a:pt x="40005" y="277240"/>
                </a:moveTo>
                <a:lnTo>
                  <a:pt x="17830" y="278764"/>
                </a:lnTo>
                <a:lnTo>
                  <a:pt x="22110" y="345313"/>
                </a:lnTo>
                <a:lnTo>
                  <a:pt x="44284" y="343788"/>
                </a:lnTo>
                <a:lnTo>
                  <a:pt x="40005" y="277240"/>
                </a:lnTo>
                <a:close/>
              </a:path>
              <a:path w="228600" h="2332990">
                <a:moveTo>
                  <a:pt x="45719" y="366013"/>
                </a:moveTo>
                <a:lnTo>
                  <a:pt x="23533" y="367410"/>
                </a:lnTo>
                <a:lnTo>
                  <a:pt x="27812" y="433958"/>
                </a:lnTo>
                <a:lnTo>
                  <a:pt x="49999" y="432562"/>
                </a:lnTo>
                <a:lnTo>
                  <a:pt x="45719" y="366013"/>
                </a:lnTo>
                <a:close/>
              </a:path>
              <a:path w="228600" h="2332990">
                <a:moveTo>
                  <a:pt x="51422" y="454787"/>
                </a:moveTo>
                <a:lnTo>
                  <a:pt x="29248" y="456183"/>
                </a:lnTo>
                <a:lnTo>
                  <a:pt x="33528" y="522731"/>
                </a:lnTo>
                <a:lnTo>
                  <a:pt x="55702" y="521334"/>
                </a:lnTo>
                <a:lnTo>
                  <a:pt x="51422" y="454787"/>
                </a:lnTo>
                <a:close/>
              </a:path>
              <a:path w="228600" h="2332990">
                <a:moveTo>
                  <a:pt x="57124" y="543432"/>
                </a:moveTo>
                <a:lnTo>
                  <a:pt x="34950" y="544829"/>
                </a:lnTo>
                <a:lnTo>
                  <a:pt x="39230" y="611377"/>
                </a:lnTo>
                <a:lnTo>
                  <a:pt x="61404" y="609981"/>
                </a:lnTo>
                <a:lnTo>
                  <a:pt x="57124" y="543432"/>
                </a:lnTo>
                <a:close/>
              </a:path>
              <a:path w="228600" h="2332990">
                <a:moveTo>
                  <a:pt x="62839" y="632206"/>
                </a:moveTo>
                <a:lnTo>
                  <a:pt x="40652" y="633602"/>
                </a:lnTo>
                <a:lnTo>
                  <a:pt x="44932" y="700151"/>
                </a:lnTo>
                <a:lnTo>
                  <a:pt x="67119" y="698753"/>
                </a:lnTo>
                <a:lnTo>
                  <a:pt x="62839" y="632206"/>
                </a:lnTo>
                <a:close/>
              </a:path>
              <a:path w="228600" h="2332990">
                <a:moveTo>
                  <a:pt x="68541" y="720851"/>
                </a:moveTo>
                <a:lnTo>
                  <a:pt x="46367" y="722248"/>
                </a:lnTo>
                <a:lnTo>
                  <a:pt x="50647" y="788796"/>
                </a:lnTo>
                <a:lnTo>
                  <a:pt x="72821" y="787400"/>
                </a:lnTo>
                <a:lnTo>
                  <a:pt x="68541" y="720851"/>
                </a:lnTo>
                <a:close/>
              </a:path>
              <a:path w="228600" h="2332990">
                <a:moveTo>
                  <a:pt x="74244" y="809625"/>
                </a:moveTo>
                <a:lnTo>
                  <a:pt x="52069" y="811021"/>
                </a:lnTo>
                <a:lnTo>
                  <a:pt x="56349" y="877569"/>
                </a:lnTo>
                <a:lnTo>
                  <a:pt x="78524" y="876172"/>
                </a:lnTo>
                <a:lnTo>
                  <a:pt x="74244" y="809625"/>
                </a:lnTo>
                <a:close/>
              </a:path>
              <a:path w="228600" h="2332990">
                <a:moveTo>
                  <a:pt x="79959" y="898270"/>
                </a:moveTo>
                <a:lnTo>
                  <a:pt x="57772" y="899794"/>
                </a:lnTo>
                <a:lnTo>
                  <a:pt x="62052" y="966342"/>
                </a:lnTo>
                <a:lnTo>
                  <a:pt x="84239" y="964819"/>
                </a:lnTo>
                <a:lnTo>
                  <a:pt x="79959" y="898270"/>
                </a:lnTo>
                <a:close/>
              </a:path>
              <a:path w="228600" h="2332990">
                <a:moveTo>
                  <a:pt x="85661" y="987044"/>
                </a:moveTo>
                <a:lnTo>
                  <a:pt x="63487" y="988440"/>
                </a:lnTo>
                <a:lnTo>
                  <a:pt x="67767" y="1054989"/>
                </a:lnTo>
                <a:lnTo>
                  <a:pt x="89941" y="1053591"/>
                </a:lnTo>
                <a:lnTo>
                  <a:pt x="85661" y="987044"/>
                </a:lnTo>
                <a:close/>
              </a:path>
              <a:path w="228600" h="2332990">
                <a:moveTo>
                  <a:pt x="91363" y="1075689"/>
                </a:moveTo>
                <a:lnTo>
                  <a:pt x="69189" y="1077214"/>
                </a:lnTo>
                <a:lnTo>
                  <a:pt x="73469" y="1143762"/>
                </a:lnTo>
                <a:lnTo>
                  <a:pt x="95643" y="1142238"/>
                </a:lnTo>
                <a:lnTo>
                  <a:pt x="91363" y="1075689"/>
                </a:lnTo>
                <a:close/>
              </a:path>
              <a:path w="228600" h="2332990">
                <a:moveTo>
                  <a:pt x="97078" y="1164463"/>
                </a:moveTo>
                <a:lnTo>
                  <a:pt x="74891" y="1165859"/>
                </a:lnTo>
                <a:lnTo>
                  <a:pt x="79171" y="1232408"/>
                </a:lnTo>
                <a:lnTo>
                  <a:pt x="101358" y="1231010"/>
                </a:lnTo>
                <a:lnTo>
                  <a:pt x="97078" y="1164463"/>
                </a:lnTo>
                <a:close/>
              </a:path>
              <a:path w="228600" h="2332990">
                <a:moveTo>
                  <a:pt x="102781" y="1253235"/>
                </a:moveTo>
                <a:lnTo>
                  <a:pt x="80606" y="1254633"/>
                </a:lnTo>
                <a:lnTo>
                  <a:pt x="84886" y="1321180"/>
                </a:lnTo>
                <a:lnTo>
                  <a:pt x="107060" y="1319656"/>
                </a:lnTo>
                <a:lnTo>
                  <a:pt x="102781" y="1253235"/>
                </a:lnTo>
                <a:close/>
              </a:path>
              <a:path w="228600" h="2332990">
                <a:moveTo>
                  <a:pt x="108483" y="1341881"/>
                </a:moveTo>
                <a:lnTo>
                  <a:pt x="86309" y="1343278"/>
                </a:lnTo>
                <a:lnTo>
                  <a:pt x="90589" y="1409827"/>
                </a:lnTo>
                <a:lnTo>
                  <a:pt x="112775" y="1408430"/>
                </a:lnTo>
                <a:lnTo>
                  <a:pt x="108483" y="1341881"/>
                </a:lnTo>
                <a:close/>
              </a:path>
              <a:path w="228600" h="2332990">
                <a:moveTo>
                  <a:pt x="114198" y="1430655"/>
                </a:moveTo>
                <a:lnTo>
                  <a:pt x="92011" y="1432052"/>
                </a:lnTo>
                <a:lnTo>
                  <a:pt x="96291" y="1498599"/>
                </a:lnTo>
                <a:lnTo>
                  <a:pt x="118478" y="1497202"/>
                </a:lnTo>
                <a:lnTo>
                  <a:pt x="114198" y="1430655"/>
                </a:lnTo>
                <a:close/>
              </a:path>
              <a:path w="228600" h="2332990">
                <a:moveTo>
                  <a:pt x="119900" y="1519301"/>
                </a:moveTo>
                <a:lnTo>
                  <a:pt x="97726" y="1520698"/>
                </a:lnTo>
                <a:lnTo>
                  <a:pt x="102006" y="1587245"/>
                </a:lnTo>
                <a:lnTo>
                  <a:pt x="124180" y="1585848"/>
                </a:lnTo>
                <a:lnTo>
                  <a:pt x="119900" y="1519301"/>
                </a:lnTo>
                <a:close/>
              </a:path>
              <a:path w="228600" h="2332990">
                <a:moveTo>
                  <a:pt x="125615" y="1608073"/>
                </a:moveTo>
                <a:lnTo>
                  <a:pt x="103428" y="1609470"/>
                </a:lnTo>
                <a:lnTo>
                  <a:pt x="107708" y="1676018"/>
                </a:lnTo>
                <a:lnTo>
                  <a:pt x="129895" y="1674583"/>
                </a:lnTo>
                <a:lnTo>
                  <a:pt x="125615" y="1608073"/>
                </a:lnTo>
                <a:close/>
              </a:path>
              <a:path w="228600" h="2332990">
                <a:moveTo>
                  <a:pt x="131318" y="1696770"/>
                </a:moveTo>
                <a:lnTo>
                  <a:pt x="109143" y="1698193"/>
                </a:lnTo>
                <a:lnTo>
                  <a:pt x="113423" y="1764728"/>
                </a:lnTo>
                <a:lnTo>
                  <a:pt x="135597" y="1763306"/>
                </a:lnTo>
                <a:lnTo>
                  <a:pt x="131318" y="1696770"/>
                </a:lnTo>
                <a:close/>
              </a:path>
              <a:path w="228600" h="2332990">
                <a:moveTo>
                  <a:pt x="137020" y="1785480"/>
                </a:moveTo>
                <a:lnTo>
                  <a:pt x="114846" y="1786915"/>
                </a:lnTo>
                <a:lnTo>
                  <a:pt x="119125" y="1853450"/>
                </a:lnTo>
                <a:lnTo>
                  <a:pt x="141300" y="1852015"/>
                </a:lnTo>
                <a:lnTo>
                  <a:pt x="137020" y="1785480"/>
                </a:lnTo>
                <a:close/>
              </a:path>
              <a:path w="228600" h="2332990">
                <a:moveTo>
                  <a:pt x="142735" y="1874202"/>
                </a:moveTo>
                <a:lnTo>
                  <a:pt x="120548" y="1875624"/>
                </a:lnTo>
                <a:lnTo>
                  <a:pt x="124828" y="1942160"/>
                </a:lnTo>
                <a:lnTo>
                  <a:pt x="147015" y="1940737"/>
                </a:lnTo>
                <a:lnTo>
                  <a:pt x="142735" y="1874202"/>
                </a:lnTo>
                <a:close/>
              </a:path>
              <a:path w="228600" h="2332990">
                <a:moveTo>
                  <a:pt x="148437" y="1962912"/>
                </a:moveTo>
                <a:lnTo>
                  <a:pt x="126263" y="1964347"/>
                </a:lnTo>
                <a:lnTo>
                  <a:pt x="130543" y="2030882"/>
                </a:lnTo>
                <a:lnTo>
                  <a:pt x="152717" y="2029459"/>
                </a:lnTo>
                <a:lnTo>
                  <a:pt x="148437" y="1962912"/>
                </a:lnTo>
                <a:close/>
              </a:path>
              <a:path w="228600" h="2332990">
                <a:moveTo>
                  <a:pt x="154139" y="2051634"/>
                </a:moveTo>
                <a:lnTo>
                  <a:pt x="131965" y="2053056"/>
                </a:lnTo>
                <a:lnTo>
                  <a:pt x="136245" y="2119591"/>
                </a:lnTo>
                <a:lnTo>
                  <a:pt x="158419" y="2118169"/>
                </a:lnTo>
                <a:lnTo>
                  <a:pt x="154139" y="2051634"/>
                </a:lnTo>
                <a:close/>
              </a:path>
              <a:path w="228600" h="2332990">
                <a:moveTo>
                  <a:pt x="88087" y="2187486"/>
                </a:moveTo>
                <a:lnTo>
                  <a:pt x="77762" y="2194128"/>
                </a:lnTo>
                <a:lnTo>
                  <a:pt x="76263" y="2200998"/>
                </a:lnTo>
                <a:lnTo>
                  <a:pt x="161112" y="2332977"/>
                </a:lnTo>
                <a:lnTo>
                  <a:pt x="174201" y="2305380"/>
                </a:lnTo>
                <a:lnTo>
                  <a:pt x="149593" y="2305380"/>
                </a:lnTo>
                <a:lnTo>
                  <a:pt x="153550" y="2297036"/>
                </a:lnTo>
                <a:lnTo>
                  <a:pt x="147662" y="2297036"/>
                </a:lnTo>
                <a:lnTo>
                  <a:pt x="145799" y="2268069"/>
                </a:lnTo>
                <a:lnTo>
                  <a:pt x="94957" y="2188984"/>
                </a:lnTo>
                <a:lnTo>
                  <a:pt x="88087" y="2187486"/>
                </a:lnTo>
                <a:close/>
              </a:path>
              <a:path w="228600" h="2332990">
                <a:moveTo>
                  <a:pt x="163752" y="2295994"/>
                </a:moveTo>
                <a:lnTo>
                  <a:pt x="153737" y="2296643"/>
                </a:lnTo>
                <a:lnTo>
                  <a:pt x="149593" y="2305380"/>
                </a:lnTo>
                <a:lnTo>
                  <a:pt x="168986" y="2304135"/>
                </a:lnTo>
                <a:lnTo>
                  <a:pt x="163752" y="2295994"/>
                </a:lnTo>
                <a:close/>
              </a:path>
              <a:path w="228600" h="2332990">
                <a:moveTo>
                  <a:pt x="214884" y="2179332"/>
                </a:moveTo>
                <a:lnTo>
                  <a:pt x="208254" y="2181694"/>
                </a:lnTo>
                <a:lnTo>
                  <a:pt x="167973" y="2266626"/>
                </a:lnTo>
                <a:lnTo>
                  <a:pt x="169837" y="2295601"/>
                </a:lnTo>
                <a:lnTo>
                  <a:pt x="163752" y="2295994"/>
                </a:lnTo>
                <a:lnTo>
                  <a:pt x="168986" y="2304135"/>
                </a:lnTo>
                <a:lnTo>
                  <a:pt x="149593" y="2305380"/>
                </a:lnTo>
                <a:lnTo>
                  <a:pt x="174201" y="2305380"/>
                </a:lnTo>
                <a:lnTo>
                  <a:pt x="228346" y="2191219"/>
                </a:lnTo>
                <a:lnTo>
                  <a:pt x="225983" y="2184590"/>
                </a:lnTo>
                <a:lnTo>
                  <a:pt x="214884" y="2179332"/>
                </a:lnTo>
                <a:close/>
              </a:path>
              <a:path w="228600" h="2332990">
                <a:moveTo>
                  <a:pt x="145799" y="2268069"/>
                </a:moveTo>
                <a:lnTo>
                  <a:pt x="147662" y="2297036"/>
                </a:lnTo>
                <a:lnTo>
                  <a:pt x="153737" y="2296643"/>
                </a:lnTo>
                <a:lnTo>
                  <a:pt x="158166" y="2287304"/>
                </a:lnTo>
                <a:lnTo>
                  <a:pt x="145799" y="2268069"/>
                </a:lnTo>
                <a:close/>
              </a:path>
              <a:path w="228600" h="2332990">
                <a:moveTo>
                  <a:pt x="153737" y="2296643"/>
                </a:moveTo>
                <a:lnTo>
                  <a:pt x="147662" y="2297036"/>
                </a:lnTo>
                <a:lnTo>
                  <a:pt x="153550" y="2297036"/>
                </a:lnTo>
                <a:lnTo>
                  <a:pt x="153737" y="2296643"/>
                </a:lnTo>
                <a:close/>
              </a:path>
              <a:path w="228600" h="2332990">
                <a:moveTo>
                  <a:pt x="158166" y="2287304"/>
                </a:moveTo>
                <a:lnTo>
                  <a:pt x="153737" y="2296643"/>
                </a:lnTo>
                <a:lnTo>
                  <a:pt x="163752" y="2295994"/>
                </a:lnTo>
                <a:lnTo>
                  <a:pt x="158166" y="2287304"/>
                </a:lnTo>
                <a:close/>
              </a:path>
              <a:path w="228600" h="2332990">
                <a:moveTo>
                  <a:pt x="167973" y="2266626"/>
                </a:moveTo>
                <a:lnTo>
                  <a:pt x="158166" y="2287304"/>
                </a:lnTo>
                <a:lnTo>
                  <a:pt x="163752" y="2295994"/>
                </a:lnTo>
                <a:lnTo>
                  <a:pt x="169837" y="2295601"/>
                </a:lnTo>
                <a:lnTo>
                  <a:pt x="167973" y="2266626"/>
                </a:lnTo>
                <a:close/>
              </a:path>
              <a:path w="228600" h="2332990">
                <a:moveTo>
                  <a:pt x="165557" y="2229065"/>
                </a:moveTo>
                <a:lnTo>
                  <a:pt x="143382" y="2230488"/>
                </a:lnTo>
                <a:lnTo>
                  <a:pt x="145799" y="2268069"/>
                </a:lnTo>
                <a:lnTo>
                  <a:pt x="158166" y="2287304"/>
                </a:lnTo>
                <a:lnTo>
                  <a:pt x="167973" y="2266626"/>
                </a:lnTo>
                <a:lnTo>
                  <a:pt x="165557" y="2229065"/>
                </a:lnTo>
                <a:close/>
              </a:path>
              <a:path w="228600" h="2332990">
                <a:moveTo>
                  <a:pt x="159854" y="2140343"/>
                </a:moveTo>
                <a:lnTo>
                  <a:pt x="137668" y="2141778"/>
                </a:lnTo>
                <a:lnTo>
                  <a:pt x="141947" y="2208314"/>
                </a:lnTo>
                <a:lnTo>
                  <a:pt x="164134" y="2206891"/>
                </a:lnTo>
                <a:lnTo>
                  <a:pt x="159854" y="21403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111880" y="4681829"/>
            <a:ext cx="728345" cy="152400"/>
          </a:xfrm>
          <a:custGeom>
            <a:avLst/>
            <a:gdLst/>
            <a:ahLst/>
            <a:cxnLst/>
            <a:rect l="l" t="t" r="r" b="b"/>
            <a:pathLst>
              <a:path w="728345" h="152400">
                <a:moveTo>
                  <a:pt x="649985" y="66217"/>
                </a:moveTo>
                <a:lnTo>
                  <a:pt x="649985" y="88442"/>
                </a:lnTo>
                <a:lnTo>
                  <a:pt x="727709" y="88620"/>
                </a:lnTo>
                <a:lnTo>
                  <a:pt x="727836" y="66395"/>
                </a:lnTo>
                <a:lnTo>
                  <a:pt x="649985" y="66217"/>
                </a:lnTo>
                <a:close/>
              </a:path>
              <a:path w="728345" h="152400">
                <a:moveTo>
                  <a:pt x="561085" y="66014"/>
                </a:moveTo>
                <a:lnTo>
                  <a:pt x="561085" y="88239"/>
                </a:lnTo>
                <a:lnTo>
                  <a:pt x="627760" y="88391"/>
                </a:lnTo>
                <a:lnTo>
                  <a:pt x="627760" y="66166"/>
                </a:lnTo>
                <a:lnTo>
                  <a:pt x="561085" y="66014"/>
                </a:lnTo>
                <a:close/>
              </a:path>
              <a:path w="728345" h="152400">
                <a:moveTo>
                  <a:pt x="472185" y="65824"/>
                </a:moveTo>
                <a:lnTo>
                  <a:pt x="472185" y="88049"/>
                </a:lnTo>
                <a:lnTo>
                  <a:pt x="538860" y="88201"/>
                </a:lnTo>
                <a:lnTo>
                  <a:pt x="538860" y="65976"/>
                </a:lnTo>
                <a:lnTo>
                  <a:pt x="472185" y="65824"/>
                </a:lnTo>
                <a:close/>
              </a:path>
              <a:path w="728345" h="152400">
                <a:moveTo>
                  <a:pt x="383285" y="65620"/>
                </a:moveTo>
                <a:lnTo>
                  <a:pt x="383285" y="87845"/>
                </a:lnTo>
                <a:lnTo>
                  <a:pt x="449960" y="87998"/>
                </a:lnTo>
                <a:lnTo>
                  <a:pt x="449960" y="65773"/>
                </a:lnTo>
                <a:lnTo>
                  <a:pt x="383285" y="65620"/>
                </a:lnTo>
                <a:close/>
              </a:path>
              <a:path w="728345" h="152400">
                <a:moveTo>
                  <a:pt x="294385" y="65430"/>
                </a:moveTo>
                <a:lnTo>
                  <a:pt x="294385" y="87655"/>
                </a:lnTo>
                <a:lnTo>
                  <a:pt x="361060" y="87795"/>
                </a:lnTo>
                <a:lnTo>
                  <a:pt x="361060" y="65570"/>
                </a:lnTo>
                <a:lnTo>
                  <a:pt x="294385" y="65430"/>
                </a:lnTo>
                <a:close/>
              </a:path>
              <a:path w="728345" h="152400">
                <a:moveTo>
                  <a:pt x="205485" y="65227"/>
                </a:moveTo>
                <a:lnTo>
                  <a:pt x="205485" y="87452"/>
                </a:lnTo>
                <a:lnTo>
                  <a:pt x="272160" y="87604"/>
                </a:lnTo>
                <a:lnTo>
                  <a:pt x="272160" y="65379"/>
                </a:lnTo>
                <a:lnTo>
                  <a:pt x="205485" y="65227"/>
                </a:lnTo>
                <a:close/>
              </a:path>
              <a:path w="728345" h="152400">
                <a:moveTo>
                  <a:pt x="137287" y="0"/>
                </a:moveTo>
                <a:lnTo>
                  <a:pt x="0" y="75895"/>
                </a:lnTo>
                <a:lnTo>
                  <a:pt x="136906" y="152387"/>
                </a:lnTo>
                <a:lnTo>
                  <a:pt x="143764" y="150469"/>
                </a:lnTo>
                <a:lnTo>
                  <a:pt x="146684" y="145110"/>
                </a:lnTo>
                <a:lnTo>
                  <a:pt x="149732" y="139750"/>
                </a:lnTo>
                <a:lnTo>
                  <a:pt x="147828" y="132981"/>
                </a:lnTo>
                <a:lnTo>
                  <a:pt x="142367" y="129997"/>
                </a:lnTo>
                <a:lnTo>
                  <a:pt x="65711" y="87145"/>
                </a:lnTo>
                <a:lnTo>
                  <a:pt x="27686" y="87058"/>
                </a:lnTo>
                <a:lnTo>
                  <a:pt x="27686" y="64833"/>
                </a:lnTo>
                <a:lnTo>
                  <a:pt x="65876" y="64833"/>
                </a:lnTo>
                <a:lnTo>
                  <a:pt x="142620" y="22415"/>
                </a:lnTo>
                <a:lnTo>
                  <a:pt x="148081" y="19456"/>
                </a:lnTo>
                <a:lnTo>
                  <a:pt x="149986" y="12687"/>
                </a:lnTo>
                <a:lnTo>
                  <a:pt x="147066" y="7315"/>
                </a:lnTo>
                <a:lnTo>
                  <a:pt x="144018" y="1943"/>
                </a:lnTo>
                <a:lnTo>
                  <a:pt x="137287" y="0"/>
                </a:lnTo>
                <a:close/>
              </a:path>
              <a:path w="728345" h="152400">
                <a:moveTo>
                  <a:pt x="116586" y="65036"/>
                </a:moveTo>
                <a:lnTo>
                  <a:pt x="116586" y="87261"/>
                </a:lnTo>
                <a:lnTo>
                  <a:pt x="183260" y="87401"/>
                </a:lnTo>
                <a:lnTo>
                  <a:pt x="183260" y="65176"/>
                </a:lnTo>
                <a:lnTo>
                  <a:pt x="116586" y="65036"/>
                </a:lnTo>
                <a:close/>
              </a:path>
              <a:path w="728345" h="152400">
                <a:moveTo>
                  <a:pt x="65719" y="64920"/>
                </a:moveTo>
                <a:lnTo>
                  <a:pt x="45724" y="75972"/>
                </a:lnTo>
                <a:lnTo>
                  <a:pt x="65711" y="87145"/>
                </a:lnTo>
                <a:lnTo>
                  <a:pt x="94361" y="87210"/>
                </a:lnTo>
                <a:lnTo>
                  <a:pt x="94361" y="64985"/>
                </a:lnTo>
                <a:lnTo>
                  <a:pt x="65719" y="64920"/>
                </a:lnTo>
                <a:close/>
              </a:path>
              <a:path w="728345" h="152400">
                <a:moveTo>
                  <a:pt x="27686" y="64833"/>
                </a:moveTo>
                <a:lnTo>
                  <a:pt x="27686" y="87058"/>
                </a:lnTo>
                <a:lnTo>
                  <a:pt x="65711" y="87145"/>
                </a:lnTo>
                <a:lnTo>
                  <a:pt x="63057" y="85661"/>
                </a:lnTo>
                <a:lnTo>
                  <a:pt x="28193" y="85661"/>
                </a:lnTo>
                <a:lnTo>
                  <a:pt x="28320" y="66243"/>
                </a:lnTo>
                <a:lnTo>
                  <a:pt x="63326" y="66243"/>
                </a:lnTo>
                <a:lnTo>
                  <a:pt x="65719" y="64920"/>
                </a:lnTo>
                <a:lnTo>
                  <a:pt x="27686" y="64833"/>
                </a:lnTo>
                <a:close/>
              </a:path>
              <a:path w="728345" h="152400">
                <a:moveTo>
                  <a:pt x="28320" y="66243"/>
                </a:moveTo>
                <a:lnTo>
                  <a:pt x="28193" y="85661"/>
                </a:lnTo>
                <a:lnTo>
                  <a:pt x="45724" y="75972"/>
                </a:lnTo>
                <a:lnTo>
                  <a:pt x="28320" y="66243"/>
                </a:lnTo>
                <a:close/>
              </a:path>
              <a:path w="728345" h="152400">
                <a:moveTo>
                  <a:pt x="45724" y="75972"/>
                </a:moveTo>
                <a:lnTo>
                  <a:pt x="28193" y="85661"/>
                </a:lnTo>
                <a:lnTo>
                  <a:pt x="63057" y="85661"/>
                </a:lnTo>
                <a:lnTo>
                  <a:pt x="45724" y="75972"/>
                </a:lnTo>
                <a:close/>
              </a:path>
              <a:path w="728345" h="152400">
                <a:moveTo>
                  <a:pt x="63326" y="66243"/>
                </a:moveTo>
                <a:lnTo>
                  <a:pt x="28320" y="66243"/>
                </a:lnTo>
                <a:lnTo>
                  <a:pt x="45724" y="75972"/>
                </a:lnTo>
                <a:lnTo>
                  <a:pt x="63326" y="66243"/>
                </a:lnTo>
                <a:close/>
              </a:path>
              <a:path w="728345" h="152400">
                <a:moveTo>
                  <a:pt x="65876" y="64833"/>
                </a:moveTo>
                <a:lnTo>
                  <a:pt x="27686" y="64833"/>
                </a:lnTo>
                <a:lnTo>
                  <a:pt x="65719" y="64920"/>
                </a:lnTo>
                <a:lnTo>
                  <a:pt x="65876" y="6483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976626" y="3409950"/>
            <a:ext cx="1270000" cy="1194435"/>
          </a:xfrm>
          <a:custGeom>
            <a:avLst/>
            <a:gdLst/>
            <a:ahLst/>
            <a:cxnLst/>
            <a:rect l="l" t="t" r="r" b="b"/>
            <a:pathLst>
              <a:path w="1270000" h="1194435">
                <a:moveTo>
                  <a:pt x="15240" y="0"/>
                </a:moveTo>
                <a:lnTo>
                  <a:pt x="0" y="16256"/>
                </a:lnTo>
                <a:lnTo>
                  <a:pt x="56768" y="69468"/>
                </a:lnTo>
                <a:lnTo>
                  <a:pt x="72009" y="53339"/>
                </a:lnTo>
                <a:lnTo>
                  <a:pt x="15240" y="0"/>
                </a:lnTo>
                <a:close/>
              </a:path>
              <a:path w="1270000" h="1194435">
                <a:moveTo>
                  <a:pt x="88137" y="68580"/>
                </a:moveTo>
                <a:lnTo>
                  <a:pt x="72898" y="84708"/>
                </a:lnTo>
                <a:lnTo>
                  <a:pt x="121538" y="130428"/>
                </a:lnTo>
                <a:lnTo>
                  <a:pt x="136779" y="114172"/>
                </a:lnTo>
                <a:lnTo>
                  <a:pt x="88137" y="68580"/>
                </a:lnTo>
                <a:close/>
              </a:path>
              <a:path w="1270000" h="1194435">
                <a:moveTo>
                  <a:pt x="152907" y="129412"/>
                </a:moveTo>
                <a:lnTo>
                  <a:pt x="137794" y="145541"/>
                </a:lnTo>
                <a:lnTo>
                  <a:pt x="186309" y="191262"/>
                </a:lnTo>
                <a:lnTo>
                  <a:pt x="201549" y="175006"/>
                </a:lnTo>
                <a:lnTo>
                  <a:pt x="152907" y="129412"/>
                </a:lnTo>
                <a:close/>
              </a:path>
              <a:path w="1270000" h="1194435">
                <a:moveTo>
                  <a:pt x="217805" y="190246"/>
                </a:moveTo>
                <a:lnTo>
                  <a:pt x="202565" y="206502"/>
                </a:lnTo>
                <a:lnTo>
                  <a:pt x="251206" y="252094"/>
                </a:lnTo>
                <a:lnTo>
                  <a:pt x="266319" y="235965"/>
                </a:lnTo>
                <a:lnTo>
                  <a:pt x="217805" y="190246"/>
                </a:lnTo>
                <a:close/>
              </a:path>
              <a:path w="1270000" h="1194435">
                <a:moveTo>
                  <a:pt x="282575" y="251078"/>
                </a:moveTo>
                <a:lnTo>
                  <a:pt x="267335" y="267334"/>
                </a:lnTo>
                <a:lnTo>
                  <a:pt x="315975" y="312928"/>
                </a:lnTo>
                <a:lnTo>
                  <a:pt x="331215" y="296799"/>
                </a:lnTo>
                <a:lnTo>
                  <a:pt x="282575" y="251078"/>
                </a:lnTo>
                <a:close/>
              </a:path>
              <a:path w="1270000" h="1194435">
                <a:moveTo>
                  <a:pt x="347345" y="312038"/>
                </a:moveTo>
                <a:lnTo>
                  <a:pt x="332104" y="328168"/>
                </a:lnTo>
                <a:lnTo>
                  <a:pt x="380746" y="373888"/>
                </a:lnTo>
                <a:lnTo>
                  <a:pt x="395986" y="357631"/>
                </a:lnTo>
                <a:lnTo>
                  <a:pt x="347345" y="312038"/>
                </a:lnTo>
                <a:close/>
              </a:path>
              <a:path w="1270000" h="1194435">
                <a:moveTo>
                  <a:pt x="412114" y="372872"/>
                </a:moveTo>
                <a:lnTo>
                  <a:pt x="396875" y="389000"/>
                </a:lnTo>
                <a:lnTo>
                  <a:pt x="445515" y="434721"/>
                </a:lnTo>
                <a:lnTo>
                  <a:pt x="460756" y="418465"/>
                </a:lnTo>
                <a:lnTo>
                  <a:pt x="412114" y="372872"/>
                </a:lnTo>
                <a:close/>
              </a:path>
              <a:path w="1270000" h="1194435">
                <a:moveTo>
                  <a:pt x="477012" y="433705"/>
                </a:moveTo>
                <a:lnTo>
                  <a:pt x="461772" y="449961"/>
                </a:lnTo>
                <a:lnTo>
                  <a:pt x="510286" y="495566"/>
                </a:lnTo>
                <a:lnTo>
                  <a:pt x="525526" y="479361"/>
                </a:lnTo>
                <a:lnTo>
                  <a:pt x="477012" y="433705"/>
                </a:lnTo>
                <a:close/>
              </a:path>
              <a:path w="1270000" h="1194435">
                <a:moveTo>
                  <a:pt x="541782" y="494588"/>
                </a:moveTo>
                <a:lnTo>
                  <a:pt x="526541" y="510781"/>
                </a:lnTo>
                <a:lnTo>
                  <a:pt x="575183" y="556425"/>
                </a:lnTo>
                <a:lnTo>
                  <a:pt x="590296" y="540232"/>
                </a:lnTo>
                <a:lnTo>
                  <a:pt x="541782" y="494588"/>
                </a:lnTo>
                <a:close/>
              </a:path>
              <a:path w="1270000" h="1194435">
                <a:moveTo>
                  <a:pt x="606551" y="555447"/>
                </a:moveTo>
                <a:lnTo>
                  <a:pt x="591312" y="571652"/>
                </a:lnTo>
                <a:lnTo>
                  <a:pt x="639952" y="617296"/>
                </a:lnTo>
                <a:lnTo>
                  <a:pt x="655193" y="601103"/>
                </a:lnTo>
                <a:lnTo>
                  <a:pt x="606551" y="555447"/>
                </a:lnTo>
                <a:close/>
              </a:path>
              <a:path w="1270000" h="1194435">
                <a:moveTo>
                  <a:pt x="671322" y="616318"/>
                </a:moveTo>
                <a:lnTo>
                  <a:pt x="656082" y="632510"/>
                </a:lnTo>
                <a:lnTo>
                  <a:pt x="704723" y="678167"/>
                </a:lnTo>
                <a:lnTo>
                  <a:pt x="719963" y="661962"/>
                </a:lnTo>
                <a:lnTo>
                  <a:pt x="671322" y="616318"/>
                </a:lnTo>
                <a:close/>
              </a:path>
              <a:path w="1270000" h="1194435">
                <a:moveTo>
                  <a:pt x="736091" y="677176"/>
                </a:moveTo>
                <a:lnTo>
                  <a:pt x="720978" y="693381"/>
                </a:lnTo>
                <a:lnTo>
                  <a:pt x="769493" y="739025"/>
                </a:lnTo>
                <a:lnTo>
                  <a:pt x="784733" y="722833"/>
                </a:lnTo>
                <a:lnTo>
                  <a:pt x="736091" y="677176"/>
                </a:lnTo>
                <a:close/>
              </a:path>
              <a:path w="1270000" h="1194435">
                <a:moveTo>
                  <a:pt x="800988" y="738047"/>
                </a:moveTo>
                <a:lnTo>
                  <a:pt x="785749" y="754240"/>
                </a:lnTo>
                <a:lnTo>
                  <a:pt x="834263" y="799896"/>
                </a:lnTo>
                <a:lnTo>
                  <a:pt x="849502" y="783691"/>
                </a:lnTo>
                <a:lnTo>
                  <a:pt x="800988" y="738047"/>
                </a:lnTo>
                <a:close/>
              </a:path>
              <a:path w="1270000" h="1194435">
                <a:moveTo>
                  <a:pt x="865759" y="798906"/>
                </a:moveTo>
                <a:lnTo>
                  <a:pt x="850519" y="815111"/>
                </a:lnTo>
                <a:lnTo>
                  <a:pt x="899160" y="860755"/>
                </a:lnTo>
                <a:lnTo>
                  <a:pt x="914273" y="844562"/>
                </a:lnTo>
                <a:lnTo>
                  <a:pt x="865759" y="798906"/>
                </a:lnTo>
                <a:close/>
              </a:path>
              <a:path w="1270000" h="1194435">
                <a:moveTo>
                  <a:pt x="930528" y="859777"/>
                </a:moveTo>
                <a:lnTo>
                  <a:pt x="915288" y="875969"/>
                </a:lnTo>
                <a:lnTo>
                  <a:pt x="963929" y="921626"/>
                </a:lnTo>
                <a:lnTo>
                  <a:pt x="979170" y="905421"/>
                </a:lnTo>
                <a:lnTo>
                  <a:pt x="930528" y="859777"/>
                </a:lnTo>
                <a:close/>
              </a:path>
              <a:path w="1270000" h="1194435">
                <a:moveTo>
                  <a:pt x="995299" y="920635"/>
                </a:moveTo>
                <a:lnTo>
                  <a:pt x="980059" y="936840"/>
                </a:lnTo>
                <a:lnTo>
                  <a:pt x="1028700" y="982484"/>
                </a:lnTo>
                <a:lnTo>
                  <a:pt x="1043939" y="966292"/>
                </a:lnTo>
                <a:lnTo>
                  <a:pt x="995299" y="920635"/>
                </a:lnTo>
                <a:close/>
              </a:path>
              <a:path w="1270000" h="1194435">
                <a:moveTo>
                  <a:pt x="1060069" y="981506"/>
                </a:moveTo>
                <a:lnTo>
                  <a:pt x="1044956" y="997712"/>
                </a:lnTo>
                <a:lnTo>
                  <a:pt x="1093470" y="1043355"/>
                </a:lnTo>
                <a:lnTo>
                  <a:pt x="1108710" y="1027163"/>
                </a:lnTo>
                <a:lnTo>
                  <a:pt x="1060069" y="981506"/>
                </a:lnTo>
                <a:close/>
              </a:path>
              <a:path w="1270000" h="1194435">
                <a:moveTo>
                  <a:pt x="1123314" y="1133957"/>
                </a:moveTo>
                <a:lnTo>
                  <a:pt x="1117219" y="1137564"/>
                </a:lnTo>
                <a:lnTo>
                  <a:pt x="1114171" y="1149477"/>
                </a:lnTo>
                <a:lnTo>
                  <a:pt x="1117853" y="1155509"/>
                </a:lnTo>
                <a:lnTo>
                  <a:pt x="1270000" y="1193876"/>
                </a:lnTo>
                <a:lnTo>
                  <a:pt x="1267580" y="1186319"/>
                </a:lnTo>
                <a:lnTo>
                  <a:pt x="1245743" y="1186319"/>
                </a:lnTo>
                <a:lnTo>
                  <a:pt x="1239265" y="1180299"/>
                </a:lnTo>
                <a:lnTo>
                  <a:pt x="1241515" y="1177910"/>
                </a:lnTo>
                <a:lnTo>
                  <a:pt x="1237408" y="1165085"/>
                </a:lnTo>
                <a:lnTo>
                  <a:pt x="1223137" y="1165085"/>
                </a:lnTo>
                <a:lnTo>
                  <a:pt x="1214468" y="1156950"/>
                </a:lnTo>
                <a:lnTo>
                  <a:pt x="1123314" y="1133957"/>
                </a:lnTo>
                <a:close/>
              </a:path>
              <a:path w="1270000" h="1194435">
                <a:moveTo>
                  <a:pt x="1241515" y="1177910"/>
                </a:moveTo>
                <a:lnTo>
                  <a:pt x="1239265" y="1180299"/>
                </a:lnTo>
                <a:lnTo>
                  <a:pt x="1245743" y="1186319"/>
                </a:lnTo>
                <a:lnTo>
                  <a:pt x="1250148" y="1181595"/>
                </a:lnTo>
                <a:lnTo>
                  <a:pt x="1242695" y="1181595"/>
                </a:lnTo>
                <a:lnTo>
                  <a:pt x="1241515" y="1177910"/>
                </a:lnTo>
                <a:close/>
              </a:path>
              <a:path w="1270000" h="1194435">
                <a:moveTo>
                  <a:pt x="1260468" y="1164107"/>
                </a:moveTo>
                <a:lnTo>
                  <a:pt x="1254506" y="1164107"/>
                </a:lnTo>
                <a:lnTo>
                  <a:pt x="1260856" y="1170114"/>
                </a:lnTo>
                <a:lnTo>
                  <a:pt x="1245743" y="1186319"/>
                </a:lnTo>
                <a:lnTo>
                  <a:pt x="1267580" y="1186319"/>
                </a:lnTo>
                <a:lnTo>
                  <a:pt x="1260468" y="1164107"/>
                </a:lnTo>
                <a:close/>
              </a:path>
              <a:path w="1270000" h="1194435">
                <a:moveTo>
                  <a:pt x="1252267" y="1166485"/>
                </a:moveTo>
                <a:lnTo>
                  <a:pt x="1241515" y="1177910"/>
                </a:lnTo>
                <a:lnTo>
                  <a:pt x="1242695" y="1181595"/>
                </a:lnTo>
                <a:lnTo>
                  <a:pt x="1256029" y="1167434"/>
                </a:lnTo>
                <a:lnTo>
                  <a:pt x="1252267" y="1166485"/>
                </a:lnTo>
                <a:close/>
              </a:path>
              <a:path w="1270000" h="1194435">
                <a:moveTo>
                  <a:pt x="1254506" y="1164107"/>
                </a:moveTo>
                <a:lnTo>
                  <a:pt x="1252267" y="1166485"/>
                </a:lnTo>
                <a:lnTo>
                  <a:pt x="1256029" y="1167434"/>
                </a:lnTo>
                <a:lnTo>
                  <a:pt x="1242695" y="1181595"/>
                </a:lnTo>
                <a:lnTo>
                  <a:pt x="1250148" y="1181595"/>
                </a:lnTo>
                <a:lnTo>
                  <a:pt x="1260856" y="1170114"/>
                </a:lnTo>
                <a:lnTo>
                  <a:pt x="1254506" y="1164107"/>
                </a:lnTo>
                <a:close/>
              </a:path>
              <a:path w="1270000" h="1194435">
                <a:moveTo>
                  <a:pt x="1236590" y="1162531"/>
                </a:moveTo>
                <a:lnTo>
                  <a:pt x="1241515" y="1177910"/>
                </a:lnTo>
                <a:lnTo>
                  <a:pt x="1252267" y="1166485"/>
                </a:lnTo>
                <a:lnTo>
                  <a:pt x="1236590" y="1162531"/>
                </a:lnTo>
                <a:close/>
              </a:path>
              <a:path w="1270000" h="1194435">
                <a:moveTo>
                  <a:pt x="1215898" y="1041222"/>
                </a:moveTo>
                <a:lnTo>
                  <a:pt x="1204214" y="1044956"/>
                </a:lnTo>
                <a:lnTo>
                  <a:pt x="1201039" y="1051204"/>
                </a:lnTo>
                <a:lnTo>
                  <a:pt x="1202816" y="1057059"/>
                </a:lnTo>
                <a:lnTo>
                  <a:pt x="1229623" y="1140774"/>
                </a:lnTo>
                <a:lnTo>
                  <a:pt x="1238250" y="1148892"/>
                </a:lnTo>
                <a:lnTo>
                  <a:pt x="1233762" y="1153700"/>
                </a:lnTo>
                <a:lnTo>
                  <a:pt x="1236590" y="1162531"/>
                </a:lnTo>
                <a:lnTo>
                  <a:pt x="1252267" y="1166485"/>
                </a:lnTo>
                <a:lnTo>
                  <a:pt x="1254506" y="1164107"/>
                </a:lnTo>
                <a:lnTo>
                  <a:pt x="1260468" y="1164107"/>
                </a:lnTo>
                <a:lnTo>
                  <a:pt x="1224026" y="1050290"/>
                </a:lnTo>
                <a:lnTo>
                  <a:pt x="1222121" y="1044435"/>
                </a:lnTo>
                <a:lnTo>
                  <a:pt x="1215898" y="1041222"/>
                </a:lnTo>
                <a:close/>
              </a:path>
              <a:path w="1270000" h="1194435">
                <a:moveTo>
                  <a:pt x="1214468" y="1156950"/>
                </a:moveTo>
                <a:lnTo>
                  <a:pt x="1223137" y="1165085"/>
                </a:lnTo>
                <a:lnTo>
                  <a:pt x="1227630" y="1160271"/>
                </a:lnTo>
                <a:lnTo>
                  <a:pt x="1214468" y="1156950"/>
                </a:lnTo>
                <a:close/>
              </a:path>
              <a:path w="1270000" h="1194435">
                <a:moveTo>
                  <a:pt x="1227630" y="1160271"/>
                </a:moveTo>
                <a:lnTo>
                  <a:pt x="1223137" y="1165085"/>
                </a:lnTo>
                <a:lnTo>
                  <a:pt x="1237408" y="1165085"/>
                </a:lnTo>
                <a:lnTo>
                  <a:pt x="1236590" y="1162531"/>
                </a:lnTo>
                <a:lnTo>
                  <a:pt x="1227630" y="1160271"/>
                </a:lnTo>
                <a:close/>
              </a:path>
              <a:path w="1270000" h="1194435">
                <a:moveTo>
                  <a:pt x="1189736" y="1103236"/>
                </a:moveTo>
                <a:lnTo>
                  <a:pt x="1174496" y="1119441"/>
                </a:lnTo>
                <a:lnTo>
                  <a:pt x="1214468" y="1156950"/>
                </a:lnTo>
                <a:lnTo>
                  <a:pt x="1227630" y="1160271"/>
                </a:lnTo>
                <a:lnTo>
                  <a:pt x="1233762" y="1153700"/>
                </a:lnTo>
                <a:lnTo>
                  <a:pt x="1229623" y="1140774"/>
                </a:lnTo>
                <a:lnTo>
                  <a:pt x="1189736" y="1103236"/>
                </a:lnTo>
                <a:close/>
              </a:path>
              <a:path w="1270000" h="1194435">
                <a:moveTo>
                  <a:pt x="1229623" y="1140774"/>
                </a:moveTo>
                <a:lnTo>
                  <a:pt x="1233762" y="1153700"/>
                </a:lnTo>
                <a:lnTo>
                  <a:pt x="1238250" y="1148892"/>
                </a:lnTo>
                <a:lnTo>
                  <a:pt x="1229623" y="1140774"/>
                </a:lnTo>
                <a:close/>
              </a:path>
              <a:path w="1270000" h="1194435">
                <a:moveTo>
                  <a:pt x="1124965" y="1042377"/>
                </a:moveTo>
                <a:lnTo>
                  <a:pt x="1109726" y="1058570"/>
                </a:lnTo>
                <a:lnTo>
                  <a:pt x="1158239" y="1104226"/>
                </a:lnTo>
                <a:lnTo>
                  <a:pt x="1173479" y="1088021"/>
                </a:lnTo>
                <a:lnTo>
                  <a:pt x="1124965" y="104237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154423" y="4099140"/>
            <a:ext cx="151765" cy="504825"/>
          </a:xfrm>
          <a:custGeom>
            <a:avLst/>
            <a:gdLst/>
            <a:ahLst/>
            <a:cxnLst/>
            <a:rect l="l" t="t" r="r" b="b"/>
            <a:pathLst>
              <a:path w="151764" h="504825">
                <a:moveTo>
                  <a:pt x="42163" y="0"/>
                </a:moveTo>
                <a:lnTo>
                  <a:pt x="20065" y="2679"/>
                </a:lnTo>
                <a:lnTo>
                  <a:pt x="29463" y="79895"/>
                </a:lnTo>
                <a:lnTo>
                  <a:pt x="51562" y="77215"/>
                </a:lnTo>
                <a:lnTo>
                  <a:pt x="42163" y="0"/>
                </a:lnTo>
                <a:close/>
              </a:path>
              <a:path w="151764" h="504825">
                <a:moveTo>
                  <a:pt x="54228" y="99275"/>
                </a:moveTo>
                <a:lnTo>
                  <a:pt x="32130" y="101955"/>
                </a:lnTo>
                <a:lnTo>
                  <a:pt x="40131" y="168148"/>
                </a:lnTo>
                <a:lnTo>
                  <a:pt x="62229" y="165468"/>
                </a:lnTo>
                <a:lnTo>
                  <a:pt x="54228" y="99275"/>
                </a:lnTo>
                <a:close/>
              </a:path>
              <a:path w="151764" h="504825">
                <a:moveTo>
                  <a:pt x="64897" y="187528"/>
                </a:moveTo>
                <a:lnTo>
                  <a:pt x="42799" y="190207"/>
                </a:lnTo>
                <a:lnTo>
                  <a:pt x="50926" y="256400"/>
                </a:lnTo>
                <a:lnTo>
                  <a:pt x="72898" y="253720"/>
                </a:lnTo>
                <a:lnTo>
                  <a:pt x="64897" y="187528"/>
                </a:lnTo>
                <a:close/>
              </a:path>
              <a:path w="151764" h="504825">
                <a:moveTo>
                  <a:pt x="75564" y="275793"/>
                </a:moveTo>
                <a:lnTo>
                  <a:pt x="53593" y="278460"/>
                </a:lnTo>
                <a:lnTo>
                  <a:pt x="61595" y="344652"/>
                </a:lnTo>
                <a:lnTo>
                  <a:pt x="83692" y="341972"/>
                </a:lnTo>
                <a:lnTo>
                  <a:pt x="75564" y="275793"/>
                </a:lnTo>
                <a:close/>
              </a:path>
              <a:path w="151764" h="504825">
                <a:moveTo>
                  <a:pt x="11049" y="363550"/>
                </a:moveTo>
                <a:lnTo>
                  <a:pt x="1142" y="370751"/>
                </a:lnTo>
                <a:lnTo>
                  <a:pt x="0" y="377710"/>
                </a:lnTo>
                <a:lnTo>
                  <a:pt x="3683" y="382676"/>
                </a:lnTo>
                <a:lnTo>
                  <a:pt x="92201" y="504685"/>
                </a:lnTo>
                <a:lnTo>
                  <a:pt x="100895" y="483298"/>
                </a:lnTo>
                <a:lnTo>
                  <a:pt x="78359" y="483298"/>
                </a:lnTo>
                <a:lnTo>
                  <a:pt x="74929" y="454964"/>
                </a:lnTo>
                <a:lnTo>
                  <a:pt x="82864" y="454007"/>
                </a:lnTo>
                <a:lnTo>
                  <a:pt x="21589" y="369620"/>
                </a:lnTo>
                <a:lnTo>
                  <a:pt x="18034" y="364655"/>
                </a:lnTo>
                <a:lnTo>
                  <a:pt x="11049" y="363550"/>
                </a:lnTo>
                <a:close/>
              </a:path>
              <a:path w="151764" h="504825">
                <a:moveTo>
                  <a:pt x="82864" y="454007"/>
                </a:moveTo>
                <a:lnTo>
                  <a:pt x="74929" y="454964"/>
                </a:lnTo>
                <a:lnTo>
                  <a:pt x="78359" y="483298"/>
                </a:lnTo>
                <a:lnTo>
                  <a:pt x="100456" y="480631"/>
                </a:lnTo>
                <a:lnTo>
                  <a:pt x="100111" y="477774"/>
                </a:lnTo>
                <a:lnTo>
                  <a:pt x="79121" y="477774"/>
                </a:lnTo>
                <a:lnTo>
                  <a:pt x="86662" y="459238"/>
                </a:lnTo>
                <a:lnTo>
                  <a:pt x="82864" y="454007"/>
                </a:lnTo>
                <a:close/>
              </a:path>
              <a:path w="151764" h="504825">
                <a:moveTo>
                  <a:pt x="113498" y="452297"/>
                </a:moveTo>
                <a:lnTo>
                  <a:pt x="97027" y="452297"/>
                </a:lnTo>
                <a:lnTo>
                  <a:pt x="100456" y="480631"/>
                </a:lnTo>
                <a:lnTo>
                  <a:pt x="78359" y="483298"/>
                </a:lnTo>
                <a:lnTo>
                  <a:pt x="100895" y="483298"/>
                </a:lnTo>
                <a:lnTo>
                  <a:pt x="113498" y="452297"/>
                </a:lnTo>
                <a:close/>
              </a:path>
              <a:path w="151764" h="504825">
                <a:moveTo>
                  <a:pt x="86662" y="459238"/>
                </a:moveTo>
                <a:lnTo>
                  <a:pt x="79121" y="477774"/>
                </a:lnTo>
                <a:lnTo>
                  <a:pt x="98425" y="475437"/>
                </a:lnTo>
                <a:lnTo>
                  <a:pt x="86662" y="459238"/>
                </a:lnTo>
                <a:close/>
              </a:path>
              <a:path w="151764" h="504825">
                <a:moveTo>
                  <a:pt x="97027" y="452297"/>
                </a:moveTo>
                <a:lnTo>
                  <a:pt x="89097" y="453254"/>
                </a:lnTo>
                <a:lnTo>
                  <a:pt x="86662" y="459238"/>
                </a:lnTo>
                <a:lnTo>
                  <a:pt x="98425" y="475437"/>
                </a:lnTo>
                <a:lnTo>
                  <a:pt x="79121" y="477774"/>
                </a:lnTo>
                <a:lnTo>
                  <a:pt x="100111" y="477774"/>
                </a:lnTo>
                <a:lnTo>
                  <a:pt x="97027" y="452297"/>
                </a:lnTo>
                <a:close/>
              </a:path>
              <a:path w="151764" h="504825">
                <a:moveTo>
                  <a:pt x="89097" y="453254"/>
                </a:moveTo>
                <a:lnTo>
                  <a:pt x="82864" y="454007"/>
                </a:lnTo>
                <a:lnTo>
                  <a:pt x="86662" y="459238"/>
                </a:lnTo>
                <a:lnTo>
                  <a:pt x="89097" y="453254"/>
                </a:lnTo>
                <a:close/>
              </a:path>
              <a:path w="151764" h="504825">
                <a:moveTo>
                  <a:pt x="137160" y="348246"/>
                </a:moveTo>
                <a:lnTo>
                  <a:pt x="130683" y="350977"/>
                </a:lnTo>
                <a:lnTo>
                  <a:pt x="128397" y="356666"/>
                </a:lnTo>
                <a:lnTo>
                  <a:pt x="89097" y="453254"/>
                </a:lnTo>
                <a:lnTo>
                  <a:pt x="97027" y="452297"/>
                </a:lnTo>
                <a:lnTo>
                  <a:pt x="113498" y="452297"/>
                </a:lnTo>
                <a:lnTo>
                  <a:pt x="148971" y="365036"/>
                </a:lnTo>
                <a:lnTo>
                  <a:pt x="151256" y="359346"/>
                </a:lnTo>
                <a:lnTo>
                  <a:pt x="148589" y="352869"/>
                </a:lnTo>
                <a:lnTo>
                  <a:pt x="137160" y="348246"/>
                </a:lnTo>
                <a:close/>
              </a:path>
              <a:path w="151764" h="504825">
                <a:moveTo>
                  <a:pt x="86360" y="364045"/>
                </a:moveTo>
                <a:lnTo>
                  <a:pt x="64262" y="366712"/>
                </a:lnTo>
                <a:lnTo>
                  <a:pt x="72262" y="432904"/>
                </a:lnTo>
                <a:lnTo>
                  <a:pt x="94361" y="430225"/>
                </a:lnTo>
                <a:lnTo>
                  <a:pt x="86360" y="36404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992373" y="2898267"/>
            <a:ext cx="1028700" cy="267335"/>
          </a:xfrm>
          <a:custGeom>
            <a:avLst/>
            <a:gdLst/>
            <a:ahLst/>
            <a:cxnLst/>
            <a:rect l="l" t="t" r="r" b="b"/>
            <a:pathLst>
              <a:path w="1028700" h="267335">
                <a:moveTo>
                  <a:pt x="1024001" y="0"/>
                </a:moveTo>
                <a:lnTo>
                  <a:pt x="947801" y="15493"/>
                </a:lnTo>
                <a:lnTo>
                  <a:pt x="952246" y="37210"/>
                </a:lnTo>
                <a:lnTo>
                  <a:pt x="1028446" y="21716"/>
                </a:lnTo>
                <a:lnTo>
                  <a:pt x="1024001" y="0"/>
                </a:lnTo>
                <a:close/>
              </a:path>
              <a:path w="1028700" h="267335">
                <a:moveTo>
                  <a:pt x="925956" y="19938"/>
                </a:moveTo>
                <a:lnTo>
                  <a:pt x="860678" y="33274"/>
                </a:lnTo>
                <a:lnTo>
                  <a:pt x="865124" y="54990"/>
                </a:lnTo>
                <a:lnTo>
                  <a:pt x="930401" y="41656"/>
                </a:lnTo>
                <a:lnTo>
                  <a:pt x="925956" y="19938"/>
                </a:lnTo>
                <a:close/>
              </a:path>
              <a:path w="1028700" h="267335">
                <a:moveTo>
                  <a:pt x="838835" y="37591"/>
                </a:moveTo>
                <a:lnTo>
                  <a:pt x="773556" y="50926"/>
                </a:lnTo>
                <a:lnTo>
                  <a:pt x="778001" y="72770"/>
                </a:lnTo>
                <a:lnTo>
                  <a:pt x="843279" y="59435"/>
                </a:lnTo>
                <a:lnTo>
                  <a:pt x="838835" y="37591"/>
                </a:lnTo>
                <a:close/>
              </a:path>
              <a:path w="1028700" h="267335">
                <a:moveTo>
                  <a:pt x="751713" y="55371"/>
                </a:moveTo>
                <a:lnTo>
                  <a:pt x="686435" y="68706"/>
                </a:lnTo>
                <a:lnTo>
                  <a:pt x="690879" y="90424"/>
                </a:lnTo>
                <a:lnTo>
                  <a:pt x="756158" y="77215"/>
                </a:lnTo>
                <a:lnTo>
                  <a:pt x="751713" y="55371"/>
                </a:lnTo>
                <a:close/>
              </a:path>
              <a:path w="1028700" h="267335">
                <a:moveTo>
                  <a:pt x="664717" y="73151"/>
                </a:moveTo>
                <a:lnTo>
                  <a:pt x="599313" y="86359"/>
                </a:lnTo>
                <a:lnTo>
                  <a:pt x="603758" y="108203"/>
                </a:lnTo>
                <a:lnTo>
                  <a:pt x="669036" y="94868"/>
                </a:lnTo>
                <a:lnTo>
                  <a:pt x="664717" y="73151"/>
                </a:lnTo>
                <a:close/>
              </a:path>
              <a:path w="1028700" h="267335">
                <a:moveTo>
                  <a:pt x="577596" y="90805"/>
                </a:moveTo>
                <a:lnTo>
                  <a:pt x="512190" y="104139"/>
                </a:lnTo>
                <a:lnTo>
                  <a:pt x="516636" y="125856"/>
                </a:lnTo>
                <a:lnTo>
                  <a:pt x="581913" y="112649"/>
                </a:lnTo>
                <a:lnTo>
                  <a:pt x="577596" y="90805"/>
                </a:lnTo>
                <a:close/>
              </a:path>
              <a:path w="1028700" h="267335">
                <a:moveTo>
                  <a:pt x="490474" y="108584"/>
                </a:moveTo>
                <a:lnTo>
                  <a:pt x="425068" y="121793"/>
                </a:lnTo>
                <a:lnTo>
                  <a:pt x="429513" y="143637"/>
                </a:lnTo>
                <a:lnTo>
                  <a:pt x="494791" y="130301"/>
                </a:lnTo>
                <a:lnTo>
                  <a:pt x="490474" y="108584"/>
                </a:lnTo>
                <a:close/>
              </a:path>
              <a:path w="1028700" h="267335">
                <a:moveTo>
                  <a:pt x="403351" y="126237"/>
                </a:moveTo>
                <a:lnTo>
                  <a:pt x="337947" y="139572"/>
                </a:lnTo>
                <a:lnTo>
                  <a:pt x="342391" y="161289"/>
                </a:lnTo>
                <a:lnTo>
                  <a:pt x="407797" y="148081"/>
                </a:lnTo>
                <a:lnTo>
                  <a:pt x="403351" y="126237"/>
                </a:lnTo>
                <a:close/>
              </a:path>
              <a:path w="1028700" h="267335">
                <a:moveTo>
                  <a:pt x="316229" y="144018"/>
                </a:moveTo>
                <a:lnTo>
                  <a:pt x="250825" y="157225"/>
                </a:lnTo>
                <a:lnTo>
                  <a:pt x="255269" y="179069"/>
                </a:lnTo>
                <a:lnTo>
                  <a:pt x="320675" y="165734"/>
                </a:lnTo>
                <a:lnTo>
                  <a:pt x="316229" y="144018"/>
                </a:lnTo>
                <a:close/>
              </a:path>
              <a:path w="1028700" h="267335">
                <a:moveTo>
                  <a:pt x="229107" y="161670"/>
                </a:moveTo>
                <a:lnTo>
                  <a:pt x="163702" y="175006"/>
                </a:lnTo>
                <a:lnTo>
                  <a:pt x="168148" y="196850"/>
                </a:lnTo>
                <a:lnTo>
                  <a:pt x="233552" y="183514"/>
                </a:lnTo>
                <a:lnTo>
                  <a:pt x="229107" y="161670"/>
                </a:lnTo>
                <a:close/>
              </a:path>
              <a:path w="1028700" h="267335">
                <a:moveTo>
                  <a:pt x="119252" y="117601"/>
                </a:moveTo>
                <a:lnTo>
                  <a:pt x="0" y="219709"/>
                </a:lnTo>
                <a:lnTo>
                  <a:pt x="143763" y="265175"/>
                </a:lnTo>
                <a:lnTo>
                  <a:pt x="149606" y="266953"/>
                </a:lnTo>
                <a:lnTo>
                  <a:pt x="155828" y="263778"/>
                </a:lnTo>
                <a:lnTo>
                  <a:pt x="157733" y="257937"/>
                </a:lnTo>
                <a:lnTo>
                  <a:pt x="159512" y="252094"/>
                </a:lnTo>
                <a:lnTo>
                  <a:pt x="156337" y="245744"/>
                </a:lnTo>
                <a:lnTo>
                  <a:pt x="150494" y="243966"/>
                </a:lnTo>
                <a:lnTo>
                  <a:pt x="93551" y="225932"/>
                </a:lnTo>
                <a:lnTo>
                  <a:pt x="24637" y="225932"/>
                </a:lnTo>
                <a:lnTo>
                  <a:pt x="20193" y="204215"/>
                </a:lnTo>
                <a:lnTo>
                  <a:pt x="54863" y="197231"/>
                </a:lnTo>
                <a:lnTo>
                  <a:pt x="60447" y="197231"/>
                </a:lnTo>
                <a:lnTo>
                  <a:pt x="133731" y="134493"/>
                </a:lnTo>
                <a:lnTo>
                  <a:pt x="134238" y="127507"/>
                </a:lnTo>
                <a:lnTo>
                  <a:pt x="130301" y="122808"/>
                </a:lnTo>
                <a:lnTo>
                  <a:pt x="126237" y="118237"/>
                </a:lnTo>
                <a:lnTo>
                  <a:pt x="119252" y="117601"/>
                </a:lnTo>
                <a:close/>
              </a:path>
              <a:path w="1028700" h="267335">
                <a:moveTo>
                  <a:pt x="54863" y="197231"/>
                </a:moveTo>
                <a:lnTo>
                  <a:pt x="20193" y="204215"/>
                </a:lnTo>
                <a:lnTo>
                  <a:pt x="24637" y="225932"/>
                </a:lnTo>
                <a:lnTo>
                  <a:pt x="36615" y="223519"/>
                </a:lnTo>
                <a:lnTo>
                  <a:pt x="29718" y="223519"/>
                </a:lnTo>
                <a:lnTo>
                  <a:pt x="25781" y="204469"/>
                </a:lnTo>
                <a:lnTo>
                  <a:pt x="51985" y="204469"/>
                </a:lnTo>
                <a:lnTo>
                  <a:pt x="55695" y="201295"/>
                </a:lnTo>
                <a:lnTo>
                  <a:pt x="54863" y="197231"/>
                </a:lnTo>
                <a:close/>
              </a:path>
              <a:path w="1028700" h="267335">
                <a:moveTo>
                  <a:pt x="58464" y="214820"/>
                </a:moveTo>
                <a:lnTo>
                  <a:pt x="59308" y="218947"/>
                </a:lnTo>
                <a:lnTo>
                  <a:pt x="24637" y="225932"/>
                </a:lnTo>
                <a:lnTo>
                  <a:pt x="93551" y="225932"/>
                </a:lnTo>
                <a:lnTo>
                  <a:pt x="58464" y="214820"/>
                </a:lnTo>
                <a:close/>
              </a:path>
              <a:path w="1028700" h="267335">
                <a:moveTo>
                  <a:pt x="25781" y="204469"/>
                </a:moveTo>
                <a:lnTo>
                  <a:pt x="29718" y="223519"/>
                </a:lnTo>
                <a:lnTo>
                  <a:pt x="44905" y="210526"/>
                </a:lnTo>
                <a:lnTo>
                  <a:pt x="25781" y="204469"/>
                </a:lnTo>
                <a:close/>
              </a:path>
              <a:path w="1028700" h="267335">
                <a:moveTo>
                  <a:pt x="44905" y="210526"/>
                </a:moveTo>
                <a:lnTo>
                  <a:pt x="29718" y="223519"/>
                </a:lnTo>
                <a:lnTo>
                  <a:pt x="36615" y="223519"/>
                </a:lnTo>
                <a:lnTo>
                  <a:pt x="59308" y="218947"/>
                </a:lnTo>
                <a:lnTo>
                  <a:pt x="58464" y="214820"/>
                </a:lnTo>
                <a:lnTo>
                  <a:pt x="44905" y="210526"/>
                </a:lnTo>
                <a:close/>
              </a:path>
              <a:path w="1028700" h="267335">
                <a:moveTo>
                  <a:pt x="55695" y="201295"/>
                </a:moveTo>
                <a:lnTo>
                  <a:pt x="44905" y="210526"/>
                </a:lnTo>
                <a:lnTo>
                  <a:pt x="58464" y="214820"/>
                </a:lnTo>
                <a:lnTo>
                  <a:pt x="55695" y="201295"/>
                </a:lnTo>
                <a:close/>
              </a:path>
              <a:path w="1028700" h="267335">
                <a:moveTo>
                  <a:pt x="141986" y="179450"/>
                </a:moveTo>
                <a:lnTo>
                  <a:pt x="76581" y="192785"/>
                </a:lnTo>
                <a:lnTo>
                  <a:pt x="81025" y="214502"/>
                </a:lnTo>
                <a:lnTo>
                  <a:pt x="146431" y="201168"/>
                </a:lnTo>
                <a:lnTo>
                  <a:pt x="141986" y="179450"/>
                </a:lnTo>
                <a:close/>
              </a:path>
              <a:path w="1028700" h="267335">
                <a:moveTo>
                  <a:pt x="51985" y="204469"/>
                </a:moveTo>
                <a:lnTo>
                  <a:pt x="25781" y="204469"/>
                </a:lnTo>
                <a:lnTo>
                  <a:pt x="44905" y="210526"/>
                </a:lnTo>
                <a:lnTo>
                  <a:pt x="51985" y="204469"/>
                </a:lnTo>
                <a:close/>
              </a:path>
              <a:path w="1028700" h="267335">
                <a:moveTo>
                  <a:pt x="60447" y="197231"/>
                </a:moveTo>
                <a:lnTo>
                  <a:pt x="54863" y="197231"/>
                </a:lnTo>
                <a:lnTo>
                  <a:pt x="55695" y="201295"/>
                </a:lnTo>
                <a:lnTo>
                  <a:pt x="60447" y="19723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979297" y="2238501"/>
            <a:ext cx="3028950" cy="424815"/>
          </a:xfrm>
          <a:custGeom>
            <a:avLst/>
            <a:gdLst/>
            <a:ahLst/>
            <a:cxnLst/>
            <a:rect l="l" t="t" r="r" b="b"/>
            <a:pathLst>
              <a:path w="3028950" h="424814">
                <a:moveTo>
                  <a:pt x="2590" y="0"/>
                </a:moveTo>
                <a:lnTo>
                  <a:pt x="0" y="22098"/>
                </a:lnTo>
                <a:lnTo>
                  <a:pt x="77266" y="31115"/>
                </a:lnTo>
                <a:lnTo>
                  <a:pt x="79844" y="9017"/>
                </a:lnTo>
                <a:lnTo>
                  <a:pt x="2590" y="0"/>
                </a:lnTo>
                <a:close/>
              </a:path>
              <a:path w="3028950" h="424814">
                <a:moveTo>
                  <a:pt x="101917" y="11684"/>
                </a:moveTo>
                <a:lnTo>
                  <a:pt x="99339" y="33781"/>
                </a:lnTo>
                <a:lnTo>
                  <a:pt x="165557" y="41529"/>
                </a:lnTo>
                <a:lnTo>
                  <a:pt x="168147" y="19431"/>
                </a:lnTo>
                <a:lnTo>
                  <a:pt x="101917" y="11684"/>
                </a:lnTo>
                <a:close/>
              </a:path>
              <a:path w="3028950" h="424814">
                <a:moveTo>
                  <a:pt x="190220" y="21971"/>
                </a:moveTo>
                <a:lnTo>
                  <a:pt x="187642" y="44068"/>
                </a:lnTo>
                <a:lnTo>
                  <a:pt x="253860" y="51816"/>
                </a:lnTo>
                <a:lnTo>
                  <a:pt x="256438" y="29718"/>
                </a:lnTo>
                <a:lnTo>
                  <a:pt x="190220" y="21971"/>
                </a:lnTo>
                <a:close/>
              </a:path>
              <a:path w="3028950" h="424814">
                <a:moveTo>
                  <a:pt x="278511" y="32258"/>
                </a:moveTo>
                <a:lnTo>
                  <a:pt x="275932" y="54356"/>
                </a:lnTo>
                <a:lnTo>
                  <a:pt x="342138" y="62103"/>
                </a:lnTo>
                <a:lnTo>
                  <a:pt x="344678" y="40005"/>
                </a:lnTo>
                <a:lnTo>
                  <a:pt x="278511" y="32258"/>
                </a:lnTo>
                <a:close/>
              </a:path>
              <a:path w="3028950" h="424814">
                <a:moveTo>
                  <a:pt x="366775" y="42672"/>
                </a:moveTo>
                <a:lnTo>
                  <a:pt x="364236" y="64770"/>
                </a:lnTo>
                <a:lnTo>
                  <a:pt x="430403" y="72517"/>
                </a:lnTo>
                <a:lnTo>
                  <a:pt x="433069" y="50418"/>
                </a:lnTo>
                <a:lnTo>
                  <a:pt x="366775" y="42672"/>
                </a:lnTo>
                <a:close/>
              </a:path>
              <a:path w="3028950" h="424814">
                <a:moveTo>
                  <a:pt x="455168" y="52959"/>
                </a:moveTo>
                <a:lnTo>
                  <a:pt x="452500" y="75056"/>
                </a:lnTo>
                <a:lnTo>
                  <a:pt x="518794" y="82804"/>
                </a:lnTo>
                <a:lnTo>
                  <a:pt x="521334" y="60706"/>
                </a:lnTo>
                <a:lnTo>
                  <a:pt x="455168" y="52959"/>
                </a:lnTo>
                <a:close/>
              </a:path>
              <a:path w="3028950" h="424814">
                <a:moveTo>
                  <a:pt x="543433" y="63246"/>
                </a:moveTo>
                <a:lnTo>
                  <a:pt x="540893" y="85343"/>
                </a:lnTo>
                <a:lnTo>
                  <a:pt x="607060" y="93091"/>
                </a:lnTo>
                <a:lnTo>
                  <a:pt x="609600" y="70993"/>
                </a:lnTo>
                <a:lnTo>
                  <a:pt x="543433" y="63246"/>
                </a:lnTo>
                <a:close/>
              </a:path>
              <a:path w="3028950" h="424814">
                <a:moveTo>
                  <a:pt x="631697" y="73660"/>
                </a:moveTo>
                <a:lnTo>
                  <a:pt x="629158" y="95631"/>
                </a:lnTo>
                <a:lnTo>
                  <a:pt x="695325" y="103378"/>
                </a:lnTo>
                <a:lnTo>
                  <a:pt x="697991" y="81406"/>
                </a:lnTo>
                <a:lnTo>
                  <a:pt x="631697" y="73660"/>
                </a:lnTo>
                <a:close/>
              </a:path>
              <a:path w="3028950" h="424814">
                <a:moveTo>
                  <a:pt x="719963" y="83947"/>
                </a:moveTo>
                <a:lnTo>
                  <a:pt x="717422" y="106045"/>
                </a:lnTo>
                <a:lnTo>
                  <a:pt x="783590" y="113792"/>
                </a:lnTo>
                <a:lnTo>
                  <a:pt x="786257" y="91693"/>
                </a:lnTo>
                <a:lnTo>
                  <a:pt x="719963" y="83947"/>
                </a:lnTo>
                <a:close/>
              </a:path>
              <a:path w="3028950" h="424814">
                <a:moveTo>
                  <a:pt x="808354" y="94234"/>
                </a:moveTo>
                <a:lnTo>
                  <a:pt x="805688" y="116331"/>
                </a:lnTo>
                <a:lnTo>
                  <a:pt x="871982" y="124079"/>
                </a:lnTo>
                <a:lnTo>
                  <a:pt x="874522" y="101981"/>
                </a:lnTo>
                <a:lnTo>
                  <a:pt x="808354" y="94234"/>
                </a:lnTo>
                <a:close/>
              </a:path>
              <a:path w="3028950" h="424814">
                <a:moveTo>
                  <a:pt x="896620" y="104648"/>
                </a:moveTo>
                <a:lnTo>
                  <a:pt x="894079" y="126618"/>
                </a:lnTo>
                <a:lnTo>
                  <a:pt x="960247" y="134366"/>
                </a:lnTo>
                <a:lnTo>
                  <a:pt x="962786" y="112395"/>
                </a:lnTo>
                <a:lnTo>
                  <a:pt x="896620" y="104648"/>
                </a:lnTo>
                <a:close/>
              </a:path>
              <a:path w="3028950" h="424814">
                <a:moveTo>
                  <a:pt x="984885" y="114935"/>
                </a:moveTo>
                <a:lnTo>
                  <a:pt x="982345" y="137033"/>
                </a:lnTo>
                <a:lnTo>
                  <a:pt x="1048511" y="144780"/>
                </a:lnTo>
                <a:lnTo>
                  <a:pt x="1051179" y="122681"/>
                </a:lnTo>
                <a:lnTo>
                  <a:pt x="984885" y="114935"/>
                </a:lnTo>
                <a:close/>
              </a:path>
              <a:path w="3028950" h="424814">
                <a:moveTo>
                  <a:pt x="1073150" y="125222"/>
                </a:moveTo>
                <a:lnTo>
                  <a:pt x="1070610" y="147320"/>
                </a:lnTo>
                <a:lnTo>
                  <a:pt x="1136904" y="155067"/>
                </a:lnTo>
                <a:lnTo>
                  <a:pt x="1139444" y="132969"/>
                </a:lnTo>
                <a:lnTo>
                  <a:pt x="1073150" y="125222"/>
                </a:lnTo>
                <a:close/>
              </a:path>
              <a:path w="3028950" h="424814">
                <a:moveTo>
                  <a:pt x="1161542" y="135509"/>
                </a:moveTo>
                <a:lnTo>
                  <a:pt x="1158875" y="157606"/>
                </a:lnTo>
                <a:lnTo>
                  <a:pt x="1225169" y="165354"/>
                </a:lnTo>
                <a:lnTo>
                  <a:pt x="1227709" y="143256"/>
                </a:lnTo>
                <a:lnTo>
                  <a:pt x="1161542" y="135509"/>
                </a:lnTo>
                <a:close/>
              </a:path>
              <a:path w="3028950" h="424814">
                <a:moveTo>
                  <a:pt x="1249807" y="145923"/>
                </a:moveTo>
                <a:lnTo>
                  <a:pt x="1247267" y="168021"/>
                </a:lnTo>
                <a:lnTo>
                  <a:pt x="1313434" y="175768"/>
                </a:lnTo>
                <a:lnTo>
                  <a:pt x="1315973" y="153670"/>
                </a:lnTo>
                <a:lnTo>
                  <a:pt x="1249807" y="145923"/>
                </a:lnTo>
                <a:close/>
              </a:path>
              <a:path w="3028950" h="424814">
                <a:moveTo>
                  <a:pt x="1338072" y="156210"/>
                </a:moveTo>
                <a:lnTo>
                  <a:pt x="1335532" y="178308"/>
                </a:lnTo>
                <a:lnTo>
                  <a:pt x="1401698" y="186055"/>
                </a:lnTo>
                <a:lnTo>
                  <a:pt x="1404366" y="163956"/>
                </a:lnTo>
                <a:lnTo>
                  <a:pt x="1338072" y="156210"/>
                </a:lnTo>
                <a:close/>
              </a:path>
              <a:path w="3028950" h="424814">
                <a:moveTo>
                  <a:pt x="1426336" y="166497"/>
                </a:moveTo>
                <a:lnTo>
                  <a:pt x="1423797" y="188595"/>
                </a:lnTo>
                <a:lnTo>
                  <a:pt x="1490091" y="196342"/>
                </a:lnTo>
                <a:lnTo>
                  <a:pt x="1492630" y="174244"/>
                </a:lnTo>
                <a:lnTo>
                  <a:pt x="1426336" y="166497"/>
                </a:lnTo>
                <a:close/>
              </a:path>
              <a:path w="3028950" h="424814">
                <a:moveTo>
                  <a:pt x="1514729" y="176911"/>
                </a:moveTo>
                <a:lnTo>
                  <a:pt x="1512061" y="199009"/>
                </a:lnTo>
                <a:lnTo>
                  <a:pt x="1578355" y="206629"/>
                </a:lnTo>
                <a:lnTo>
                  <a:pt x="1580896" y="184658"/>
                </a:lnTo>
                <a:lnTo>
                  <a:pt x="1514729" y="176911"/>
                </a:lnTo>
                <a:close/>
              </a:path>
              <a:path w="3028950" h="424814">
                <a:moveTo>
                  <a:pt x="1602994" y="187198"/>
                </a:moveTo>
                <a:lnTo>
                  <a:pt x="1600454" y="209296"/>
                </a:lnTo>
                <a:lnTo>
                  <a:pt x="1666621" y="217043"/>
                </a:lnTo>
                <a:lnTo>
                  <a:pt x="1669161" y="194945"/>
                </a:lnTo>
                <a:lnTo>
                  <a:pt x="1602994" y="187198"/>
                </a:lnTo>
                <a:close/>
              </a:path>
              <a:path w="3028950" h="424814">
                <a:moveTo>
                  <a:pt x="1691259" y="197485"/>
                </a:moveTo>
                <a:lnTo>
                  <a:pt x="1688719" y="219583"/>
                </a:lnTo>
                <a:lnTo>
                  <a:pt x="1754886" y="227330"/>
                </a:lnTo>
                <a:lnTo>
                  <a:pt x="1757552" y="205231"/>
                </a:lnTo>
                <a:lnTo>
                  <a:pt x="1691259" y="197485"/>
                </a:lnTo>
                <a:close/>
              </a:path>
              <a:path w="3028950" h="424814">
                <a:moveTo>
                  <a:pt x="1779524" y="207899"/>
                </a:moveTo>
                <a:lnTo>
                  <a:pt x="1776984" y="229870"/>
                </a:lnTo>
                <a:lnTo>
                  <a:pt x="1843277" y="237617"/>
                </a:lnTo>
                <a:lnTo>
                  <a:pt x="1845817" y="215646"/>
                </a:lnTo>
                <a:lnTo>
                  <a:pt x="1779524" y="207899"/>
                </a:lnTo>
                <a:close/>
              </a:path>
              <a:path w="3028950" h="424814">
                <a:moveTo>
                  <a:pt x="1867915" y="218186"/>
                </a:moveTo>
                <a:lnTo>
                  <a:pt x="1865249" y="240284"/>
                </a:lnTo>
                <a:lnTo>
                  <a:pt x="1931542" y="248031"/>
                </a:lnTo>
                <a:lnTo>
                  <a:pt x="1934083" y="225933"/>
                </a:lnTo>
                <a:lnTo>
                  <a:pt x="1867915" y="218186"/>
                </a:lnTo>
                <a:close/>
              </a:path>
              <a:path w="3028950" h="424814">
                <a:moveTo>
                  <a:pt x="1956180" y="228473"/>
                </a:moveTo>
                <a:lnTo>
                  <a:pt x="1953640" y="250571"/>
                </a:lnTo>
                <a:lnTo>
                  <a:pt x="2019808" y="258318"/>
                </a:lnTo>
                <a:lnTo>
                  <a:pt x="2022348" y="236220"/>
                </a:lnTo>
                <a:lnTo>
                  <a:pt x="1956180" y="228473"/>
                </a:lnTo>
                <a:close/>
              </a:path>
              <a:path w="3028950" h="424814">
                <a:moveTo>
                  <a:pt x="2044446" y="238887"/>
                </a:moveTo>
                <a:lnTo>
                  <a:pt x="2041905" y="260858"/>
                </a:lnTo>
                <a:lnTo>
                  <a:pt x="2108073" y="268605"/>
                </a:lnTo>
                <a:lnTo>
                  <a:pt x="2110740" y="246634"/>
                </a:lnTo>
                <a:lnTo>
                  <a:pt x="2044446" y="238887"/>
                </a:lnTo>
                <a:close/>
              </a:path>
              <a:path w="3028950" h="424814">
                <a:moveTo>
                  <a:pt x="2132838" y="249174"/>
                </a:moveTo>
                <a:lnTo>
                  <a:pt x="2130171" y="271272"/>
                </a:lnTo>
                <a:lnTo>
                  <a:pt x="2196465" y="279019"/>
                </a:lnTo>
                <a:lnTo>
                  <a:pt x="2199004" y="256921"/>
                </a:lnTo>
                <a:lnTo>
                  <a:pt x="2132838" y="249174"/>
                </a:lnTo>
                <a:close/>
              </a:path>
              <a:path w="3028950" h="424814">
                <a:moveTo>
                  <a:pt x="2221103" y="259461"/>
                </a:moveTo>
                <a:lnTo>
                  <a:pt x="2218436" y="281559"/>
                </a:lnTo>
                <a:lnTo>
                  <a:pt x="2284729" y="289306"/>
                </a:lnTo>
                <a:lnTo>
                  <a:pt x="2287269" y="267208"/>
                </a:lnTo>
                <a:lnTo>
                  <a:pt x="2221103" y="259461"/>
                </a:lnTo>
                <a:close/>
              </a:path>
              <a:path w="3028950" h="424814">
                <a:moveTo>
                  <a:pt x="2309367" y="269748"/>
                </a:moveTo>
                <a:lnTo>
                  <a:pt x="2306828" y="291846"/>
                </a:lnTo>
                <a:lnTo>
                  <a:pt x="2372994" y="299593"/>
                </a:lnTo>
                <a:lnTo>
                  <a:pt x="2375662" y="277495"/>
                </a:lnTo>
                <a:lnTo>
                  <a:pt x="2309367" y="269748"/>
                </a:lnTo>
                <a:close/>
              </a:path>
              <a:path w="3028950" h="424814">
                <a:moveTo>
                  <a:pt x="2397632" y="280162"/>
                </a:moveTo>
                <a:lnTo>
                  <a:pt x="2395092" y="302260"/>
                </a:lnTo>
                <a:lnTo>
                  <a:pt x="2461260" y="310006"/>
                </a:lnTo>
                <a:lnTo>
                  <a:pt x="2463927" y="287909"/>
                </a:lnTo>
                <a:lnTo>
                  <a:pt x="2397632" y="280162"/>
                </a:lnTo>
                <a:close/>
              </a:path>
              <a:path w="3028950" h="424814">
                <a:moveTo>
                  <a:pt x="2486025" y="290449"/>
                </a:moveTo>
                <a:lnTo>
                  <a:pt x="2483357" y="312547"/>
                </a:lnTo>
                <a:lnTo>
                  <a:pt x="2549652" y="320294"/>
                </a:lnTo>
                <a:lnTo>
                  <a:pt x="2552191" y="298196"/>
                </a:lnTo>
                <a:lnTo>
                  <a:pt x="2486025" y="290449"/>
                </a:lnTo>
                <a:close/>
              </a:path>
              <a:path w="3028950" h="424814">
                <a:moveTo>
                  <a:pt x="2574290" y="300736"/>
                </a:moveTo>
                <a:lnTo>
                  <a:pt x="2571750" y="322834"/>
                </a:lnTo>
                <a:lnTo>
                  <a:pt x="2637916" y="330581"/>
                </a:lnTo>
                <a:lnTo>
                  <a:pt x="2640456" y="308483"/>
                </a:lnTo>
                <a:lnTo>
                  <a:pt x="2574290" y="300736"/>
                </a:lnTo>
                <a:close/>
              </a:path>
              <a:path w="3028950" h="424814">
                <a:moveTo>
                  <a:pt x="2662554" y="311150"/>
                </a:moveTo>
                <a:lnTo>
                  <a:pt x="2660015" y="333121"/>
                </a:lnTo>
                <a:lnTo>
                  <a:pt x="2726181" y="340868"/>
                </a:lnTo>
                <a:lnTo>
                  <a:pt x="2728849" y="318897"/>
                </a:lnTo>
                <a:lnTo>
                  <a:pt x="2662554" y="311150"/>
                </a:lnTo>
                <a:close/>
              </a:path>
              <a:path w="3028950" h="424814">
                <a:moveTo>
                  <a:pt x="2750819" y="321437"/>
                </a:moveTo>
                <a:lnTo>
                  <a:pt x="2748279" y="343535"/>
                </a:lnTo>
                <a:lnTo>
                  <a:pt x="2814447" y="351281"/>
                </a:lnTo>
                <a:lnTo>
                  <a:pt x="2817114" y="329184"/>
                </a:lnTo>
                <a:lnTo>
                  <a:pt x="2750819" y="321437"/>
                </a:lnTo>
                <a:close/>
              </a:path>
              <a:path w="3028950" h="424814">
                <a:moveTo>
                  <a:pt x="2961891" y="368435"/>
                </a:moveTo>
                <a:lnTo>
                  <a:pt x="2874899" y="404241"/>
                </a:lnTo>
                <a:lnTo>
                  <a:pt x="2872104" y="410718"/>
                </a:lnTo>
                <a:lnTo>
                  <a:pt x="2874517" y="416433"/>
                </a:lnTo>
                <a:lnTo>
                  <a:pt x="2876804" y="422148"/>
                </a:lnTo>
                <a:lnTo>
                  <a:pt x="2883280" y="424815"/>
                </a:lnTo>
                <a:lnTo>
                  <a:pt x="2888995" y="422529"/>
                </a:lnTo>
                <a:lnTo>
                  <a:pt x="3012091" y="371856"/>
                </a:lnTo>
                <a:lnTo>
                  <a:pt x="2991104" y="371856"/>
                </a:lnTo>
                <a:lnTo>
                  <a:pt x="2961891" y="368435"/>
                </a:lnTo>
                <a:close/>
              </a:path>
              <a:path w="3028950" h="424814">
                <a:moveTo>
                  <a:pt x="2982945" y="359766"/>
                </a:moveTo>
                <a:lnTo>
                  <a:pt x="2961891" y="368435"/>
                </a:lnTo>
                <a:lnTo>
                  <a:pt x="2991104" y="371856"/>
                </a:lnTo>
                <a:lnTo>
                  <a:pt x="2991768" y="366109"/>
                </a:lnTo>
                <a:lnTo>
                  <a:pt x="2982945" y="359766"/>
                </a:lnTo>
                <a:close/>
              </a:path>
              <a:path w="3028950" h="424814">
                <a:moveTo>
                  <a:pt x="2991768" y="366109"/>
                </a:moveTo>
                <a:lnTo>
                  <a:pt x="2991104" y="371856"/>
                </a:lnTo>
                <a:lnTo>
                  <a:pt x="3012091" y="371856"/>
                </a:lnTo>
                <a:lnTo>
                  <a:pt x="3013016" y="371475"/>
                </a:lnTo>
                <a:lnTo>
                  <a:pt x="2999231" y="371475"/>
                </a:lnTo>
                <a:lnTo>
                  <a:pt x="2991768" y="366109"/>
                </a:lnTo>
                <a:close/>
              </a:path>
              <a:path w="3028950" h="424814">
                <a:moveTo>
                  <a:pt x="3001391" y="352171"/>
                </a:moveTo>
                <a:lnTo>
                  <a:pt x="2992979" y="355634"/>
                </a:lnTo>
                <a:lnTo>
                  <a:pt x="2991768" y="366109"/>
                </a:lnTo>
                <a:lnTo>
                  <a:pt x="2999231" y="371475"/>
                </a:lnTo>
                <a:lnTo>
                  <a:pt x="3001391" y="352171"/>
                </a:lnTo>
                <a:close/>
              </a:path>
              <a:path w="3028950" h="424814">
                <a:moveTo>
                  <a:pt x="3010422" y="352171"/>
                </a:moveTo>
                <a:lnTo>
                  <a:pt x="3001391" y="352171"/>
                </a:lnTo>
                <a:lnTo>
                  <a:pt x="2999231" y="371475"/>
                </a:lnTo>
                <a:lnTo>
                  <a:pt x="3013016" y="371475"/>
                </a:lnTo>
                <a:lnTo>
                  <a:pt x="3028441" y="365125"/>
                </a:lnTo>
                <a:lnTo>
                  <a:pt x="3010422" y="352171"/>
                </a:lnTo>
                <a:close/>
              </a:path>
              <a:path w="3028950" h="424814">
                <a:moveTo>
                  <a:pt x="2927477" y="342138"/>
                </a:moveTo>
                <a:lnTo>
                  <a:pt x="2924937" y="364109"/>
                </a:lnTo>
                <a:lnTo>
                  <a:pt x="2961891" y="368435"/>
                </a:lnTo>
                <a:lnTo>
                  <a:pt x="2982945" y="359766"/>
                </a:lnTo>
                <a:lnTo>
                  <a:pt x="2964444" y="346466"/>
                </a:lnTo>
                <a:lnTo>
                  <a:pt x="2927477" y="342138"/>
                </a:lnTo>
                <a:close/>
              </a:path>
              <a:path w="3028950" h="424814">
                <a:moveTo>
                  <a:pt x="2992979" y="355634"/>
                </a:moveTo>
                <a:lnTo>
                  <a:pt x="2982945" y="359766"/>
                </a:lnTo>
                <a:lnTo>
                  <a:pt x="2991768" y="366109"/>
                </a:lnTo>
                <a:lnTo>
                  <a:pt x="2992979" y="355634"/>
                </a:lnTo>
                <a:close/>
              </a:path>
              <a:path w="3028950" h="424814">
                <a:moveTo>
                  <a:pt x="2839212" y="331724"/>
                </a:moveTo>
                <a:lnTo>
                  <a:pt x="2836544" y="353822"/>
                </a:lnTo>
                <a:lnTo>
                  <a:pt x="2902839" y="361569"/>
                </a:lnTo>
                <a:lnTo>
                  <a:pt x="2905379" y="339471"/>
                </a:lnTo>
                <a:lnTo>
                  <a:pt x="2839212" y="331724"/>
                </a:lnTo>
                <a:close/>
              </a:path>
              <a:path w="3028950" h="424814">
                <a:moveTo>
                  <a:pt x="2964444" y="346466"/>
                </a:moveTo>
                <a:lnTo>
                  <a:pt x="2982945" y="359766"/>
                </a:lnTo>
                <a:lnTo>
                  <a:pt x="2992979" y="355634"/>
                </a:lnTo>
                <a:lnTo>
                  <a:pt x="2993643" y="349885"/>
                </a:lnTo>
                <a:lnTo>
                  <a:pt x="2964444" y="346466"/>
                </a:lnTo>
                <a:close/>
              </a:path>
              <a:path w="3028950" h="424814">
                <a:moveTo>
                  <a:pt x="2901061" y="273431"/>
                </a:moveTo>
                <a:lnTo>
                  <a:pt x="2894076" y="274574"/>
                </a:lnTo>
                <a:lnTo>
                  <a:pt x="2890519" y="279527"/>
                </a:lnTo>
                <a:lnTo>
                  <a:pt x="2886964" y="284606"/>
                </a:lnTo>
                <a:lnTo>
                  <a:pt x="2888106" y="291465"/>
                </a:lnTo>
                <a:lnTo>
                  <a:pt x="2893060" y="295148"/>
                </a:lnTo>
                <a:lnTo>
                  <a:pt x="2964444" y="346466"/>
                </a:lnTo>
                <a:lnTo>
                  <a:pt x="2993643" y="349885"/>
                </a:lnTo>
                <a:lnTo>
                  <a:pt x="2992979" y="355634"/>
                </a:lnTo>
                <a:lnTo>
                  <a:pt x="3001391" y="352171"/>
                </a:lnTo>
                <a:lnTo>
                  <a:pt x="3010422" y="352171"/>
                </a:lnTo>
                <a:lnTo>
                  <a:pt x="2906014" y="277114"/>
                </a:lnTo>
                <a:lnTo>
                  <a:pt x="2901061" y="27343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994658" y="2898267"/>
            <a:ext cx="240029" cy="905510"/>
          </a:xfrm>
          <a:custGeom>
            <a:avLst/>
            <a:gdLst/>
            <a:ahLst/>
            <a:cxnLst/>
            <a:rect l="l" t="t" r="r" b="b"/>
            <a:pathLst>
              <a:path w="240029" h="905510">
                <a:moveTo>
                  <a:pt x="21716" y="0"/>
                </a:moveTo>
                <a:lnTo>
                  <a:pt x="0" y="4444"/>
                </a:lnTo>
                <a:lnTo>
                  <a:pt x="15239" y="80644"/>
                </a:lnTo>
                <a:lnTo>
                  <a:pt x="37083" y="76326"/>
                </a:lnTo>
                <a:lnTo>
                  <a:pt x="21716" y="0"/>
                </a:lnTo>
                <a:close/>
              </a:path>
              <a:path w="240029" h="905510">
                <a:moveTo>
                  <a:pt x="41401" y="98043"/>
                </a:moveTo>
                <a:lnTo>
                  <a:pt x="19684" y="102488"/>
                </a:lnTo>
                <a:lnTo>
                  <a:pt x="32765" y="167766"/>
                </a:lnTo>
                <a:lnTo>
                  <a:pt x="54609" y="163449"/>
                </a:lnTo>
                <a:lnTo>
                  <a:pt x="41401" y="98043"/>
                </a:lnTo>
                <a:close/>
              </a:path>
              <a:path w="240029" h="905510">
                <a:moveTo>
                  <a:pt x="58927" y="185165"/>
                </a:moveTo>
                <a:lnTo>
                  <a:pt x="37211" y="189610"/>
                </a:lnTo>
                <a:lnTo>
                  <a:pt x="50291" y="255015"/>
                </a:lnTo>
                <a:lnTo>
                  <a:pt x="72008" y="250570"/>
                </a:lnTo>
                <a:lnTo>
                  <a:pt x="58927" y="185165"/>
                </a:lnTo>
                <a:close/>
              </a:path>
              <a:path w="240029" h="905510">
                <a:moveTo>
                  <a:pt x="76453" y="272414"/>
                </a:moveTo>
                <a:lnTo>
                  <a:pt x="54609" y="276732"/>
                </a:lnTo>
                <a:lnTo>
                  <a:pt x="67817" y="342138"/>
                </a:lnTo>
                <a:lnTo>
                  <a:pt x="89534" y="337693"/>
                </a:lnTo>
                <a:lnTo>
                  <a:pt x="76453" y="272414"/>
                </a:lnTo>
                <a:close/>
              </a:path>
              <a:path w="240029" h="905510">
                <a:moveTo>
                  <a:pt x="93979" y="359537"/>
                </a:moveTo>
                <a:lnTo>
                  <a:pt x="72136" y="363981"/>
                </a:lnTo>
                <a:lnTo>
                  <a:pt x="85216" y="429259"/>
                </a:lnTo>
                <a:lnTo>
                  <a:pt x="107061" y="424941"/>
                </a:lnTo>
                <a:lnTo>
                  <a:pt x="93979" y="359537"/>
                </a:lnTo>
                <a:close/>
              </a:path>
              <a:path w="240029" h="905510">
                <a:moveTo>
                  <a:pt x="111505" y="446658"/>
                </a:moveTo>
                <a:lnTo>
                  <a:pt x="89662" y="451103"/>
                </a:lnTo>
                <a:lnTo>
                  <a:pt x="102742" y="516508"/>
                </a:lnTo>
                <a:lnTo>
                  <a:pt x="124587" y="512063"/>
                </a:lnTo>
                <a:lnTo>
                  <a:pt x="111505" y="446658"/>
                </a:lnTo>
                <a:close/>
              </a:path>
              <a:path w="240029" h="905510">
                <a:moveTo>
                  <a:pt x="128904" y="533907"/>
                </a:moveTo>
                <a:lnTo>
                  <a:pt x="107187" y="538226"/>
                </a:lnTo>
                <a:lnTo>
                  <a:pt x="120268" y="603631"/>
                </a:lnTo>
                <a:lnTo>
                  <a:pt x="142112" y="599185"/>
                </a:lnTo>
                <a:lnTo>
                  <a:pt x="128904" y="533907"/>
                </a:lnTo>
                <a:close/>
              </a:path>
              <a:path w="240029" h="905510">
                <a:moveTo>
                  <a:pt x="146430" y="621029"/>
                </a:moveTo>
                <a:lnTo>
                  <a:pt x="124713" y="625347"/>
                </a:lnTo>
                <a:lnTo>
                  <a:pt x="137794" y="690752"/>
                </a:lnTo>
                <a:lnTo>
                  <a:pt x="159512" y="686435"/>
                </a:lnTo>
                <a:lnTo>
                  <a:pt x="146430" y="621029"/>
                </a:lnTo>
                <a:close/>
              </a:path>
              <a:path w="240029" h="905510">
                <a:moveTo>
                  <a:pt x="100456" y="771016"/>
                </a:moveTo>
                <a:lnTo>
                  <a:pt x="95757" y="774954"/>
                </a:lnTo>
                <a:lnTo>
                  <a:pt x="91058" y="779017"/>
                </a:lnTo>
                <a:lnTo>
                  <a:pt x="90550" y="786002"/>
                </a:lnTo>
                <a:lnTo>
                  <a:pt x="94487" y="790701"/>
                </a:lnTo>
                <a:lnTo>
                  <a:pt x="192277" y="905510"/>
                </a:lnTo>
                <a:lnTo>
                  <a:pt x="200524" y="879601"/>
                </a:lnTo>
                <a:lnTo>
                  <a:pt x="177164" y="879601"/>
                </a:lnTo>
                <a:lnTo>
                  <a:pt x="181789" y="865123"/>
                </a:lnTo>
                <a:lnTo>
                  <a:pt x="172719" y="865123"/>
                </a:lnTo>
                <a:lnTo>
                  <a:pt x="168301" y="843031"/>
                </a:lnTo>
                <a:lnTo>
                  <a:pt x="111378" y="776223"/>
                </a:lnTo>
                <a:lnTo>
                  <a:pt x="107441" y="771524"/>
                </a:lnTo>
                <a:lnTo>
                  <a:pt x="100456" y="771016"/>
                </a:lnTo>
                <a:close/>
              </a:path>
              <a:path w="240029" h="905510">
                <a:moveTo>
                  <a:pt x="184996" y="862625"/>
                </a:moveTo>
                <a:lnTo>
                  <a:pt x="182419" y="863150"/>
                </a:lnTo>
                <a:lnTo>
                  <a:pt x="177164" y="879601"/>
                </a:lnTo>
                <a:lnTo>
                  <a:pt x="196214" y="875791"/>
                </a:lnTo>
                <a:lnTo>
                  <a:pt x="184996" y="862625"/>
                </a:lnTo>
                <a:close/>
              </a:path>
              <a:path w="240029" h="905510">
                <a:moveTo>
                  <a:pt x="225043" y="745997"/>
                </a:moveTo>
                <a:lnTo>
                  <a:pt x="218693" y="749172"/>
                </a:lnTo>
                <a:lnTo>
                  <a:pt x="216915" y="755141"/>
                </a:lnTo>
                <a:lnTo>
                  <a:pt x="190186" y="838832"/>
                </a:lnTo>
                <a:lnTo>
                  <a:pt x="194563" y="860679"/>
                </a:lnTo>
                <a:lnTo>
                  <a:pt x="184996" y="862625"/>
                </a:lnTo>
                <a:lnTo>
                  <a:pt x="196214" y="875791"/>
                </a:lnTo>
                <a:lnTo>
                  <a:pt x="177164" y="879601"/>
                </a:lnTo>
                <a:lnTo>
                  <a:pt x="200524" y="879601"/>
                </a:lnTo>
                <a:lnTo>
                  <a:pt x="237997" y="761872"/>
                </a:lnTo>
                <a:lnTo>
                  <a:pt x="239902" y="756030"/>
                </a:lnTo>
                <a:lnTo>
                  <a:pt x="236727" y="749680"/>
                </a:lnTo>
                <a:lnTo>
                  <a:pt x="230886" y="747902"/>
                </a:lnTo>
                <a:lnTo>
                  <a:pt x="225043" y="745997"/>
                </a:lnTo>
                <a:close/>
              </a:path>
              <a:path w="240029" h="905510">
                <a:moveTo>
                  <a:pt x="168301" y="843031"/>
                </a:moveTo>
                <a:lnTo>
                  <a:pt x="172719" y="865123"/>
                </a:lnTo>
                <a:lnTo>
                  <a:pt x="182419" y="863150"/>
                </a:lnTo>
                <a:lnTo>
                  <a:pt x="183244" y="860568"/>
                </a:lnTo>
                <a:lnTo>
                  <a:pt x="168301" y="843031"/>
                </a:lnTo>
                <a:close/>
              </a:path>
              <a:path w="240029" h="905510">
                <a:moveTo>
                  <a:pt x="182419" y="863150"/>
                </a:moveTo>
                <a:lnTo>
                  <a:pt x="172719" y="865123"/>
                </a:lnTo>
                <a:lnTo>
                  <a:pt x="181789" y="865123"/>
                </a:lnTo>
                <a:lnTo>
                  <a:pt x="182419" y="863150"/>
                </a:lnTo>
                <a:close/>
              </a:path>
              <a:path w="240029" h="905510">
                <a:moveTo>
                  <a:pt x="183244" y="860568"/>
                </a:moveTo>
                <a:lnTo>
                  <a:pt x="182419" y="863150"/>
                </a:lnTo>
                <a:lnTo>
                  <a:pt x="184996" y="862625"/>
                </a:lnTo>
                <a:lnTo>
                  <a:pt x="183244" y="860568"/>
                </a:lnTo>
                <a:close/>
              </a:path>
              <a:path w="240029" h="905510">
                <a:moveTo>
                  <a:pt x="190186" y="838832"/>
                </a:moveTo>
                <a:lnTo>
                  <a:pt x="183244" y="860568"/>
                </a:lnTo>
                <a:lnTo>
                  <a:pt x="184996" y="862625"/>
                </a:lnTo>
                <a:lnTo>
                  <a:pt x="194563" y="860679"/>
                </a:lnTo>
                <a:lnTo>
                  <a:pt x="190186" y="838832"/>
                </a:lnTo>
                <a:close/>
              </a:path>
              <a:path w="240029" h="905510">
                <a:moveTo>
                  <a:pt x="181482" y="795401"/>
                </a:moveTo>
                <a:lnTo>
                  <a:pt x="159638" y="799719"/>
                </a:lnTo>
                <a:lnTo>
                  <a:pt x="168301" y="843031"/>
                </a:lnTo>
                <a:lnTo>
                  <a:pt x="183244" y="860568"/>
                </a:lnTo>
                <a:lnTo>
                  <a:pt x="190186" y="838832"/>
                </a:lnTo>
                <a:lnTo>
                  <a:pt x="181482" y="795401"/>
                </a:lnTo>
                <a:close/>
              </a:path>
              <a:path w="240029" h="905510">
                <a:moveTo>
                  <a:pt x="163956" y="708151"/>
                </a:moveTo>
                <a:lnTo>
                  <a:pt x="142112" y="712596"/>
                </a:lnTo>
                <a:lnTo>
                  <a:pt x="155320" y="777874"/>
                </a:lnTo>
                <a:lnTo>
                  <a:pt x="177037" y="773557"/>
                </a:lnTo>
                <a:lnTo>
                  <a:pt x="163956" y="7081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186171" y="2235835"/>
            <a:ext cx="868680" cy="1568450"/>
          </a:xfrm>
          <a:custGeom>
            <a:avLst/>
            <a:gdLst/>
            <a:ahLst/>
            <a:cxnLst/>
            <a:rect l="l" t="t" r="r" b="b"/>
            <a:pathLst>
              <a:path w="868679" h="1568450">
                <a:moveTo>
                  <a:pt x="848870" y="0"/>
                </a:moveTo>
                <a:lnTo>
                  <a:pt x="811405" y="68198"/>
                </a:lnTo>
                <a:lnTo>
                  <a:pt x="830963" y="78866"/>
                </a:lnTo>
                <a:lnTo>
                  <a:pt x="868428" y="10667"/>
                </a:lnTo>
                <a:lnTo>
                  <a:pt x="848870" y="0"/>
                </a:lnTo>
                <a:close/>
              </a:path>
              <a:path w="868679" h="1568450">
                <a:moveTo>
                  <a:pt x="800737" y="87629"/>
                </a:moveTo>
                <a:lnTo>
                  <a:pt x="768733" y="146050"/>
                </a:lnTo>
                <a:lnTo>
                  <a:pt x="788164" y="156717"/>
                </a:lnTo>
                <a:lnTo>
                  <a:pt x="820295" y="98297"/>
                </a:lnTo>
                <a:lnTo>
                  <a:pt x="800737" y="87629"/>
                </a:lnTo>
                <a:close/>
              </a:path>
              <a:path w="868679" h="1568450">
                <a:moveTo>
                  <a:pt x="757938" y="165607"/>
                </a:moveTo>
                <a:lnTo>
                  <a:pt x="725934" y="224027"/>
                </a:lnTo>
                <a:lnTo>
                  <a:pt x="745365" y="234695"/>
                </a:lnTo>
                <a:lnTo>
                  <a:pt x="777496" y="176275"/>
                </a:lnTo>
                <a:lnTo>
                  <a:pt x="757938" y="165607"/>
                </a:lnTo>
                <a:close/>
              </a:path>
              <a:path w="868679" h="1568450">
                <a:moveTo>
                  <a:pt x="715139" y="243458"/>
                </a:moveTo>
                <a:lnTo>
                  <a:pt x="683135" y="301878"/>
                </a:lnTo>
                <a:lnTo>
                  <a:pt x="702566" y="312673"/>
                </a:lnTo>
                <a:lnTo>
                  <a:pt x="734697" y="254126"/>
                </a:lnTo>
                <a:lnTo>
                  <a:pt x="715139" y="243458"/>
                </a:lnTo>
                <a:close/>
              </a:path>
              <a:path w="868679" h="1568450">
                <a:moveTo>
                  <a:pt x="672467" y="321437"/>
                </a:moveTo>
                <a:lnTo>
                  <a:pt x="640336" y="379856"/>
                </a:lnTo>
                <a:lnTo>
                  <a:pt x="659767" y="390525"/>
                </a:lnTo>
                <a:lnTo>
                  <a:pt x="691898" y="332104"/>
                </a:lnTo>
                <a:lnTo>
                  <a:pt x="672467" y="321437"/>
                </a:lnTo>
                <a:close/>
              </a:path>
              <a:path w="868679" h="1568450">
                <a:moveTo>
                  <a:pt x="629668" y="399288"/>
                </a:moveTo>
                <a:lnTo>
                  <a:pt x="597537" y="457834"/>
                </a:lnTo>
                <a:lnTo>
                  <a:pt x="616968" y="468502"/>
                </a:lnTo>
                <a:lnTo>
                  <a:pt x="649099" y="410082"/>
                </a:lnTo>
                <a:lnTo>
                  <a:pt x="629668" y="399288"/>
                </a:lnTo>
                <a:close/>
              </a:path>
              <a:path w="868679" h="1568450">
                <a:moveTo>
                  <a:pt x="586869" y="477265"/>
                </a:moveTo>
                <a:lnTo>
                  <a:pt x="554738" y="535685"/>
                </a:lnTo>
                <a:lnTo>
                  <a:pt x="574169" y="546353"/>
                </a:lnTo>
                <a:lnTo>
                  <a:pt x="606300" y="487933"/>
                </a:lnTo>
                <a:lnTo>
                  <a:pt x="586869" y="477265"/>
                </a:lnTo>
                <a:close/>
              </a:path>
              <a:path w="868679" h="1568450">
                <a:moveTo>
                  <a:pt x="544070" y="555244"/>
                </a:moveTo>
                <a:lnTo>
                  <a:pt x="511939" y="613663"/>
                </a:lnTo>
                <a:lnTo>
                  <a:pt x="531497" y="624332"/>
                </a:lnTo>
                <a:lnTo>
                  <a:pt x="563501" y="565912"/>
                </a:lnTo>
                <a:lnTo>
                  <a:pt x="544070" y="555244"/>
                </a:lnTo>
                <a:close/>
              </a:path>
              <a:path w="868679" h="1568450">
                <a:moveTo>
                  <a:pt x="501271" y="633094"/>
                </a:moveTo>
                <a:lnTo>
                  <a:pt x="469140" y="691514"/>
                </a:lnTo>
                <a:lnTo>
                  <a:pt x="488698" y="702309"/>
                </a:lnTo>
                <a:lnTo>
                  <a:pt x="520702" y="643763"/>
                </a:lnTo>
                <a:lnTo>
                  <a:pt x="501271" y="633094"/>
                </a:lnTo>
                <a:close/>
              </a:path>
              <a:path w="868679" h="1568450">
                <a:moveTo>
                  <a:pt x="458472" y="711072"/>
                </a:moveTo>
                <a:lnTo>
                  <a:pt x="426341" y="769492"/>
                </a:lnTo>
                <a:lnTo>
                  <a:pt x="445899" y="780160"/>
                </a:lnTo>
                <a:lnTo>
                  <a:pt x="477903" y="721740"/>
                </a:lnTo>
                <a:lnTo>
                  <a:pt x="458472" y="711072"/>
                </a:lnTo>
                <a:close/>
              </a:path>
              <a:path w="868679" h="1568450">
                <a:moveTo>
                  <a:pt x="415673" y="788923"/>
                </a:moveTo>
                <a:lnTo>
                  <a:pt x="383542" y="847344"/>
                </a:lnTo>
                <a:lnTo>
                  <a:pt x="403100" y="858138"/>
                </a:lnTo>
                <a:lnTo>
                  <a:pt x="435231" y="799719"/>
                </a:lnTo>
                <a:lnTo>
                  <a:pt x="415673" y="788923"/>
                </a:lnTo>
                <a:close/>
              </a:path>
              <a:path w="868679" h="1568450">
                <a:moveTo>
                  <a:pt x="372874" y="866901"/>
                </a:moveTo>
                <a:lnTo>
                  <a:pt x="340870" y="925321"/>
                </a:lnTo>
                <a:lnTo>
                  <a:pt x="360301" y="935989"/>
                </a:lnTo>
                <a:lnTo>
                  <a:pt x="392432" y="877569"/>
                </a:lnTo>
                <a:lnTo>
                  <a:pt x="372874" y="866901"/>
                </a:lnTo>
                <a:close/>
              </a:path>
              <a:path w="868679" h="1568450">
                <a:moveTo>
                  <a:pt x="330075" y="944752"/>
                </a:moveTo>
                <a:lnTo>
                  <a:pt x="298071" y="1003300"/>
                </a:lnTo>
                <a:lnTo>
                  <a:pt x="317502" y="1013967"/>
                </a:lnTo>
                <a:lnTo>
                  <a:pt x="349633" y="955547"/>
                </a:lnTo>
                <a:lnTo>
                  <a:pt x="330075" y="944752"/>
                </a:lnTo>
                <a:close/>
              </a:path>
              <a:path w="868679" h="1568450">
                <a:moveTo>
                  <a:pt x="287276" y="1022731"/>
                </a:moveTo>
                <a:lnTo>
                  <a:pt x="255272" y="1081151"/>
                </a:lnTo>
                <a:lnTo>
                  <a:pt x="274703" y="1091945"/>
                </a:lnTo>
                <a:lnTo>
                  <a:pt x="306834" y="1033398"/>
                </a:lnTo>
                <a:lnTo>
                  <a:pt x="287276" y="1022731"/>
                </a:lnTo>
                <a:close/>
              </a:path>
              <a:path w="868679" h="1568450">
                <a:moveTo>
                  <a:pt x="244604" y="1100708"/>
                </a:moveTo>
                <a:lnTo>
                  <a:pt x="212473" y="1159128"/>
                </a:lnTo>
                <a:lnTo>
                  <a:pt x="231904" y="1169796"/>
                </a:lnTo>
                <a:lnTo>
                  <a:pt x="264035" y="1111377"/>
                </a:lnTo>
                <a:lnTo>
                  <a:pt x="244604" y="1100708"/>
                </a:lnTo>
                <a:close/>
              </a:path>
              <a:path w="868679" h="1568450">
                <a:moveTo>
                  <a:pt x="201805" y="1178559"/>
                </a:moveTo>
                <a:lnTo>
                  <a:pt x="169674" y="1236979"/>
                </a:lnTo>
                <a:lnTo>
                  <a:pt x="189105" y="1247775"/>
                </a:lnTo>
                <a:lnTo>
                  <a:pt x="221236" y="1189354"/>
                </a:lnTo>
                <a:lnTo>
                  <a:pt x="201805" y="1178559"/>
                </a:lnTo>
                <a:close/>
              </a:path>
              <a:path w="868679" h="1568450">
                <a:moveTo>
                  <a:pt x="159006" y="1256538"/>
                </a:moveTo>
                <a:lnTo>
                  <a:pt x="126875" y="1314958"/>
                </a:lnTo>
                <a:lnTo>
                  <a:pt x="146433" y="1325626"/>
                </a:lnTo>
                <a:lnTo>
                  <a:pt x="178437" y="1267206"/>
                </a:lnTo>
                <a:lnTo>
                  <a:pt x="159006" y="1256538"/>
                </a:lnTo>
                <a:close/>
              </a:path>
              <a:path w="868679" h="1568450">
                <a:moveTo>
                  <a:pt x="116207" y="1334389"/>
                </a:moveTo>
                <a:lnTo>
                  <a:pt x="84076" y="1392936"/>
                </a:lnTo>
                <a:lnTo>
                  <a:pt x="103634" y="1403603"/>
                </a:lnTo>
                <a:lnTo>
                  <a:pt x="135638" y="1345183"/>
                </a:lnTo>
                <a:lnTo>
                  <a:pt x="116207" y="1334389"/>
                </a:lnTo>
                <a:close/>
              </a:path>
              <a:path w="868679" h="1568450">
                <a:moveTo>
                  <a:pt x="17147" y="1405889"/>
                </a:moveTo>
                <a:lnTo>
                  <a:pt x="11051" y="1406017"/>
                </a:lnTo>
                <a:lnTo>
                  <a:pt x="4828" y="1406017"/>
                </a:lnTo>
                <a:lnTo>
                  <a:pt x="2" y="1410842"/>
                </a:lnTo>
                <a:lnTo>
                  <a:pt x="0" y="1417065"/>
                </a:lnTo>
                <a:lnTo>
                  <a:pt x="764" y="1567942"/>
                </a:lnTo>
                <a:lnTo>
                  <a:pt x="24130" y="1553209"/>
                </a:lnTo>
                <a:lnTo>
                  <a:pt x="21465" y="1553209"/>
                </a:lnTo>
                <a:lnTo>
                  <a:pt x="2034" y="1542542"/>
                </a:lnTo>
                <a:lnTo>
                  <a:pt x="22654" y="1504876"/>
                </a:lnTo>
                <a:lnTo>
                  <a:pt x="22256" y="1423034"/>
                </a:lnTo>
                <a:lnTo>
                  <a:pt x="22100" y="1410842"/>
                </a:lnTo>
                <a:lnTo>
                  <a:pt x="17147" y="1405889"/>
                </a:lnTo>
                <a:close/>
              </a:path>
              <a:path w="868679" h="1568450">
                <a:moveTo>
                  <a:pt x="22654" y="1504876"/>
                </a:moveTo>
                <a:lnTo>
                  <a:pt x="2034" y="1542542"/>
                </a:lnTo>
                <a:lnTo>
                  <a:pt x="21465" y="1553209"/>
                </a:lnTo>
                <a:lnTo>
                  <a:pt x="24468" y="1547748"/>
                </a:lnTo>
                <a:lnTo>
                  <a:pt x="22862" y="1547748"/>
                </a:lnTo>
                <a:lnTo>
                  <a:pt x="5844" y="1538477"/>
                </a:lnTo>
                <a:lnTo>
                  <a:pt x="22765" y="1527812"/>
                </a:lnTo>
                <a:lnTo>
                  <a:pt x="22654" y="1504876"/>
                </a:lnTo>
                <a:close/>
              </a:path>
              <a:path w="868679" h="1568450">
                <a:moveTo>
                  <a:pt x="121668" y="1465580"/>
                </a:moveTo>
                <a:lnTo>
                  <a:pt x="116461" y="1468755"/>
                </a:lnTo>
                <a:lnTo>
                  <a:pt x="42149" y="1515594"/>
                </a:lnTo>
                <a:lnTo>
                  <a:pt x="21465" y="1553209"/>
                </a:lnTo>
                <a:lnTo>
                  <a:pt x="24130" y="1553209"/>
                </a:lnTo>
                <a:lnTo>
                  <a:pt x="128272" y="1487551"/>
                </a:lnTo>
                <a:lnTo>
                  <a:pt x="133479" y="1484376"/>
                </a:lnTo>
                <a:lnTo>
                  <a:pt x="135130" y="1477517"/>
                </a:lnTo>
                <a:lnTo>
                  <a:pt x="128526" y="1467103"/>
                </a:lnTo>
                <a:lnTo>
                  <a:pt x="121668" y="1465580"/>
                </a:lnTo>
                <a:close/>
              </a:path>
              <a:path w="868679" h="1568450">
                <a:moveTo>
                  <a:pt x="22765" y="1527812"/>
                </a:moveTo>
                <a:lnTo>
                  <a:pt x="5844" y="1538477"/>
                </a:lnTo>
                <a:lnTo>
                  <a:pt x="22862" y="1547748"/>
                </a:lnTo>
                <a:lnTo>
                  <a:pt x="22765" y="1527812"/>
                </a:lnTo>
                <a:close/>
              </a:path>
              <a:path w="868679" h="1568450">
                <a:moveTo>
                  <a:pt x="42149" y="1515594"/>
                </a:moveTo>
                <a:lnTo>
                  <a:pt x="22765" y="1527812"/>
                </a:lnTo>
                <a:lnTo>
                  <a:pt x="22862" y="1547748"/>
                </a:lnTo>
                <a:lnTo>
                  <a:pt x="24468" y="1547748"/>
                </a:lnTo>
                <a:lnTo>
                  <a:pt x="42149" y="1515594"/>
                </a:lnTo>
                <a:close/>
              </a:path>
              <a:path w="868679" h="1568450">
                <a:moveTo>
                  <a:pt x="30609" y="1490345"/>
                </a:moveTo>
                <a:lnTo>
                  <a:pt x="22654" y="1504876"/>
                </a:lnTo>
                <a:lnTo>
                  <a:pt x="22765" y="1527812"/>
                </a:lnTo>
                <a:lnTo>
                  <a:pt x="42149" y="1515594"/>
                </a:lnTo>
                <a:lnTo>
                  <a:pt x="50167" y="1501012"/>
                </a:lnTo>
                <a:lnTo>
                  <a:pt x="30609" y="1490345"/>
                </a:lnTo>
                <a:close/>
              </a:path>
              <a:path w="868679" h="1568450">
                <a:moveTo>
                  <a:pt x="73408" y="1412367"/>
                </a:moveTo>
                <a:lnTo>
                  <a:pt x="41277" y="1470786"/>
                </a:lnTo>
                <a:lnTo>
                  <a:pt x="60835" y="1481581"/>
                </a:lnTo>
                <a:lnTo>
                  <a:pt x="92839" y="1423034"/>
                </a:lnTo>
                <a:lnTo>
                  <a:pt x="73408" y="14123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026025" y="2237485"/>
            <a:ext cx="427355" cy="1566545"/>
          </a:xfrm>
          <a:custGeom>
            <a:avLst/>
            <a:gdLst/>
            <a:ahLst/>
            <a:cxnLst/>
            <a:rect l="l" t="t" r="r" b="b"/>
            <a:pathLst>
              <a:path w="427354" h="1566545">
                <a:moveTo>
                  <a:pt x="21716" y="0"/>
                </a:moveTo>
                <a:lnTo>
                  <a:pt x="0" y="5206"/>
                </a:lnTo>
                <a:lnTo>
                  <a:pt x="18161" y="80771"/>
                </a:lnTo>
                <a:lnTo>
                  <a:pt x="39750" y="75691"/>
                </a:lnTo>
                <a:lnTo>
                  <a:pt x="21716" y="0"/>
                </a:lnTo>
                <a:close/>
              </a:path>
              <a:path w="427354" h="1566545">
                <a:moveTo>
                  <a:pt x="44958" y="97281"/>
                </a:moveTo>
                <a:lnTo>
                  <a:pt x="23367" y="102488"/>
                </a:lnTo>
                <a:lnTo>
                  <a:pt x="38862" y="167258"/>
                </a:lnTo>
                <a:lnTo>
                  <a:pt x="60451" y="162051"/>
                </a:lnTo>
                <a:lnTo>
                  <a:pt x="44958" y="97281"/>
                </a:lnTo>
                <a:close/>
              </a:path>
              <a:path w="427354" h="1566545">
                <a:moveTo>
                  <a:pt x="65659" y="183769"/>
                </a:moveTo>
                <a:lnTo>
                  <a:pt x="44069" y="188849"/>
                </a:lnTo>
                <a:lnTo>
                  <a:pt x="59562" y="253745"/>
                </a:lnTo>
                <a:lnTo>
                  <a:pt x="81152" y="248538"/>
                </a:lnTo>
                <a:lnTo>
                  <a:pt x="65659" y="183769"/>
                </a:lnTo>
                <a:close/>
              </a:path>
              <a:path w="427354" h="1566545">
                <a:moveTo>
                  <a:pt x="86360" y="270128"/>
                </a:moveTo>
                <a:lnTo>
                  <a:pt x="64770" y="275336"/>
                </a:lnTo>
                <a:lnTo>
                  <a:pt x="80263" y="340232"/>
                </a:lnTo>
                <a:lnTo>
                  <a:pt x="101853" y="335025"/>
                </a:lnTo>
                <a:lnTo>
                  <a:pt x="86360" y="270128"/>
                </a:lnTo>
                <a:close/>
              </a:path>
              <a:path w="427354" h="1566545">
                <a:moveTo>
                  <a:pt x="107061" y="356615"/>
                </a:moveTo>
                <a:lnTo>
                  <a:pt x="85471" y="361822"/>
                </a:lnTo>
                <a:lnTo>
                  <a:pt x="100964" y="426593"/>
                </a:lnTo>
                <a:lnTo>
                  <a:pt x="122554" y="421513"/>
                </a:lnTo>
                <a:lnTo>
                  <a:pt x="107061" y="356615"/>
                </a:lnTo>
                <a:close/>
              </a:path>
              <a:path w="427354" h="1566545">
                <a:moveTo>
                  <a:pt x="127762" y="443102"/>
                </a:moveTo>
                <a:lnTo>
                  <a:pt x="106172" y="448309"/>
                </a:lnTo>
                <a:lnTo>
                  <a:pt x="121665" y="513080"/>
                </a:lnTo>
                <a:lnTo>
                  <a:pt x="143255" y="507872"/>
                </a:lnTo>
                <a:lnTo>
                  <a:pt x="127762" y="443102"/>
                </a:lnTo>
                <a:close/>
              </a:path>
              <a:path w="427354" h="1566545">
                <a:moveTo>
                  <a:pt x="148462" y="529589"/>
                </a:moveTo>
                <a:lnTo>
                  <a:pt x="126873" y="534669"/>
                </a:lnTo>
                <a:lnTo>
                  <a:pt x="142366" y="599566"/>
                </a:lnTo>
                <a:lnTo>
                  <a:pt x="163957" y="594359"/>
                </a:lnTo>
                <a:lnTo>
                  <a:pt x="148462" y="529589"/>
                </a:lnTo>
                <a:close/>
              </a:path>
              <a:path w="427354" h="1566545">
                <a:moveTo>
                  <a:pt x="169163" y="615950"/>
                </a:moveTo>
                <a:lnTo>
                  <a:pt x="147574" y="621157"/>
                </a:lnTo>
                <a:lnTo>
                  <a:pt x="163067" y="686053"/>
                </a:lnTo>
                <a:lnTo>
                  <a:pt x="184658" y="680846"/>
                </a:lnTo>
                <a:lnTo>
                  <a:pt x="169163" y="615950"/>
                </a:lnTo>
                <a:close/>
              </a:path>
              <a:path w="427354" h="1566545">
                <a:moveTo>
                  <a:pt x="189864" y="702437"/>
                </a:moveTo>
                <a:lnTo>
                  <a:pt x="168275" y="707644"/>
                </a:lnTo>
                <a:lnTo>
                  <a:pt x="183769" y="772413"/>
                </a:lnTo>
                <a:lnTo>
                  <a:pt x="205359" y="767333"/>
                </a:lnTo>
                <a:lnTo>
                  <a:pt x="189864" y="702437"/>
                </a:lnTo>
                <a:close/>
              </a:path>
              <a:path w="427354" h="1566545">
                <a:moveTo>
                  <a:pt x="210565" y="788924"/>
                </a:moveTo>
                <a:lnTo>
                  <a:pt x="188849" y="794131"/>
                </a:lnTo>
                <a:lnTo>
                  <a:pt x="204470" y="858901"/>
                </a:lnTo>
                <a:lnTo>
                  <a:pt x="226060" y="853694"/>
                </a:lnTo>
                <a:lnTo>
                  <a:pt x="210565" y="788924"/>
                </a:lnTo>
                <a:close/>
              </a:path>
              <a:path w="427354" h="1566545">
                <a:moveTo>
                  <a:pt x="231266" y="875411"/>
                </a:moveTo>
                <a:lnTo>
                  <a:pt x="209550" y="880490"/>
                </a:lnTo>
                <a:lnTo>
                  <a:pt x="225171" y="945388"/>
                </a:lnTo>
                <a:lnTo>
                  <a:pt x="246761" y="940181"/>
                </a:lnTo>
                <a:lnTo>
                  <a:pt x="231266" y="875411"/>
                </a:lnTo>
                <a:close/>
              </a:path>
              <a:path w="427354" h="1566545">
                <a:moveTo>
                  <a:pt x="251967" y="961770"/>
                </a:moveTo>
                <a:lnTo>
                  <a:pt x="230250" y="966977"/>
                </a:lnTo>
                <a:lnTo>
                  <a:pt x="245872" y="1031875"/>
                </a:lnTo>
                <a:lnTo>
                  <a:pt x="267462" y="1026668"/>
                </a:lnTo>
                <a:lnTo>
                  <a:pt x="251967" y="961770"/>
                </a:lnTo>
                <a:close/>
              </a:path>
              <a:path w="427354" h="1566545">
                <a:moveTo>
                  <a:pt x="272669" y="1048257"/>
                </a:moveTo>
                <a:lnTo>
                  <a:pt x="250951" y="1053464"/>
                </a:lnTo>
                <a:lnTo>
                  <a:pt x="266573" y="1118362"/>
                </a:lnTo>
                <a:lnTo>
                  <a:pt x="288163" y="1113155"/>
                </a:lnTo>
                <a:lnTo>
                  <a:pt x="272669" y="1048257"/>
                </a:lnTo>
                <a:close/>
              </a:path>
              <a:path w="427354" h="1566545">
                <a:moveTo>
                  <a:pt x="293370" y="1134745"/>
                </a:moveTo>
                <a:lnTo>
                  <a:pt x="271652" y="1139952"/>
                </a:lnTo>
                <a:lnTo>
                  <a:pt x="287274" y="1204721"/>
                </a:lnTo>
                <a:lnTo>
                  <a:pt x="308863" y="1199641"/>
                </a:lnTo>
                <a:lnTo>
                  <a:pt x="293370" y="1134745"/>
                </a:lnTo>
                <a:close/>
              </a:path>
              <a:path w="427354" h="1566545">
                <a:moveTo>
                  <a:pt x="314071" y="1221232"/>
                </a:moveTo>
                <a:lnTo>
                  <a:pt x="292353" y="1226312"/>
                </a:lnTo>
                <a:lnTo>
                  <a:pt x="307975" y="1291208"/>
                </a:lnTo>
                <a:lnTo>
                  <a:pt x="329564" y="1286002"/>
                </a:lnTo>
                <a:lnTo>
                  <a:pt x="314071" y="1221232"/>
                </a:lnTo>
                <a:close/>
              </a:path>
              <a:path w="427354" h="1566545">
                <a:moveTo>
                  <a:pt x="334772" y="1307592"/>
                </a:moveTo>
                <a:lnTo>
                  <a:pt x="313054" y="1312798"/>
                </a:lnTo>
                <a:lnTo>
                  <a:pt x="328675" y="1377695"/>
                </a:lnTo>
                <a:lnTo>
                  <a:pt x="350265" y="1372489"/>
                </a:lnTo>
                <a:lnTo>
                  <a:pt x="334772" y="1307592"/>
                </a:lnTo>
                <a:close/>
              </a:path>
              <a:path w="427354" h="1566545">
                <a:moveTo>
                  <a:pt x="288544" y="1435227"/>
                </a:moveTo>
                <a:lnTo>
                  <a:pt x="283972" y="1439417"/>
                </a:lnTo>
                <a:lnTo>
                  <a:pt x="279526" y="1443608"/>
                </a:lnTo>
                <a:lnTo>
                  <a:pt x="279146" y="1450594"/>
                </a:lnTo>
                <a:lnTo>
                  <a:pt x="385190" y="1566291"/>
                </a:lnTo>
                <a:lnTo>
                  <a:pt x="390680" y="1546605"/>
                </a:lnTo>
                <a:lnTo>
                  <a:pt x="369062" y="1546605"/>
                </a:lnTo>
                <a:lnTo>
                  <a:pt x="359001" y="1504700"/>
                </a:lnTo>
                <a:lnTo>
                  <a:pt x="299720" y="1440052"/>
                </a:lnTo>
                <a:lnTo>
                  <a:pt x="295528" y="1435608"/>
                </a:lnTo>
                <a:lnTo>
                  <a:pt x="288544" y="1435227"/>
                </a:lnTo>
                <a:close/>
              </a:path>
              <a:path w="427354" h="1566545">
                <a:moveTo>
                  <a:pt x="359001" y="1504700"/>
                </a:moveTo>
                <a:lnTo>
                  <a:pt x="369062" y="1546605"/>
                </a:lnTo>
                <a:lnTo>
                  <a:pt x="390651" y="1541398"/>
                </a:lnTo>
                <a:lnTo>
                  <a:pt x="390561" y="1541017"/>
                </a:lnTo>
                <a:lnTo>
                  <a:pt x="369188" y="1541017"/>
                </a:lnTo>
                <a:lnTo>
                  <a:pt x="374584" y="1521694"/>
                </a:lnTo>
                <a:lnTo>
                  <a:pt x="359001" y="1504700"/>
                </a:lnTo>
                <a:close/>
              </a:path>
              <a:path w="427354" h="1566545">
                <a:moveTo>
                  <a:pt x="412114" y="1405636"/>
                </a:moveTo>
                <a:lnTo>
                  <a:pt x="406019" y="1409192"/>
                </a:lnTo>
                <a:lnTo>
                  <a:pt x="404332" y="1415161"/>
                </a:lnTo>
                <a:lnTo>
                  <a:pt x="380727" y="1499697"/>
                </a:lnTo>
                <a:lnTo>
                  <a:pt x="390651" y="1541398"/>
                </a:lnTo>
                <a:lnTo>
                  <a:pt x="369062" y="1546605"/>
                </a:lnTo>
                <a:lnTo>
                  <a:pt x="390680" y="1546605"/>
                </a:lnTo>
                <a:lnTo>
                  <a:pt x="425703" y="1421002"/>
                </a:lnTo>
                <a:lnTo>
                  <a:pt x="427354" y="1415161"/>
                </a:lnTo>
                <a:lnTo>
                  <a:pt x="423925" y="1408938"/>
                </a:lnTo>
                <a:lnTo>
                  <a:pt x="412114" y="1405636"/>
                </a:lnTo>
                <a:close/>
              </a:path>
              <a:path w="427354" h="1566545">
                <a:moveTo>
                  <a:pt x="374584" y="1521694"/>
                </a:moveTo>
                <a:lnTo>
                  <a:pt x="369188" y="1541017"/>
                </a:lnTo>
                <a:lnTo>
                  <a:pt x="388112" y="1536445"/>
                </a:lnTo>
                <a:lnTo>
                  <a:pt x="374584" y="1521694"/>
                </a:lnTo>
                <a:close/>
              </a:path>
              <a:path w="427354" h="1566545">
                <a:moveTo>
                  <a:pt x="380727" y="1499697"/>
                </a:moveTo>
                <a:lnTo>
                  <a:pt x="374584" y="1521694"/>
                </a:lnTo>
                <a:lnTo>
                  <a:pt x="388112" y="1536445"/>
                </a:lnTo>
                <a:lnTo>
                  <a:pt x="369188" y="1541017"/>
                </a:lnTo>
                <a:lnTo>
                  <a:pt x="390561" y="1541017"/>
                </a:lnTo>
                <a:lnTo>
                  <a:pt x="380727" y="1499697"/>
                </a:lnTo>
                <a:close/>
              </a:path>
              <a:path w="427354" h="1566545">
                <a:moveTo>
                  <a:pt x="376174" y="1480566"/>
                </a:moveTo>
                <a:lnTo>
                  <a:pt x="354457" y="1485773"/>
                </a:lnTo>
                <a:lnTo>
                  <a:pt x="359001" y="1504700"/>
                </a:lnTo>
                <a:lnTo>
                  <a:pt x="374584" y="1521694"/>
                </a:lnTo>
                <a:lnTo>
                  <a:pt x="380727" y="1499697"/>
                </a:lnTo>
                <a:lnTo>
                  <a:pt x="376174" y="1480566"/>
                </a:lnTo>
                <a:close/>
              </a:path>
              <a:path w="427354" h="1566545">
                <a:moveTo>
                  <a:pt x="355473" y="1394079"/>
                </a:moveTo>
                <a:lnTo>
                  <a:pt x="333755" y="1399286"/>
                </a:lnTo>
                <a:lnTo>
                  <a:pt x="349376" y="1464183"/>
                </a:lnTo>
                <a:lnTo>
                  <a:pt x="370966" y="1458976"/>
                </a:lnTo>
                <a:lnTo>
                  <a:pt x="355473" y="13940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2693797" y="4097477"/>
            <a:ext cx="1507490" cy="535940"/>
          </a:xfrm>
          <a:custGeom>
            <a:avLst/>
            <a:gdLst/>
            <a:ahLst/>
            <a:cxnLst/>
            <a:rect l="l" t="t" r="r" b="b"/>
            <a:pathLst>
              <a:path w="1507489" h="535939">
                <a:moveTo>
                  <a:pt x="1500124" y="0"/>
                </a:moveTo>
                <a:lnTo>
                  <a:pt x="1426337" y="24358"/>
                </a:lnTo>
                <a:lnTo>
                  <a:pt x="1433194" y="45466"/>
                </a:lnTo>
                <a:lnTo>
                  <a:pt x="1507108" y="21107"/>
                </a:lnTo>
                <a:lnTo>
                  <a:pt x="1500124" y="0"/>
                </a:lnTo>
                <a:close/>
              </a:path>
              <a:path w="1507489" h="535939">
                <a:moveTo>
                  <a:pt x="1405127" y="31318"/>
                </a:moveTo>
                <a:lnTo>
                  <a:pt x="1341881" y="52197"/>
                </a:lnTo>
                <a:lnTo>
                  <a:pt x="1348866" y="73304"/>
                </a:lnTo>
                <a:lnTo>
                  <a:pt x="1412113" y="52425"/>
                </a:lnTo>
                <a:lnTo>
                  <a:pt x="1405127" y="31318"/>
                </a:lnTo>
                <a:close/>
              </a:path>
              <a:path w="1507489" h="535939">
                <a:moveTo>
                  <a:pt x="1320800" y="59156"/>
                </a:moveTo>
                <a:lnTo>
                  <a:pt x="1257427" y="80035"/>
                </a:lnTo>
                <a:lnTo>
                  <a:pt x="1264412" y="101142"/>
                </a:lnTo>
                <a:lnTo>
                  <a:pt x="1327657" y="80264"/>
                </a:lnTo>
                <a:lnTo>
                  <a:pt x="1320800" y="59156"/>
                </a:lnTo>
                <a:close/>
              </a:path>
              <a:path w="1507489" h="535939">
                <a:moveTo>
                  <a:pt x="1236344" y="86995"/>
                </a:moveTo>
                <a:lnTo>
                  <a:pt x="1172972" y="107873"/>
                </a:lnTo>
                <a:lnTo>
                  <a:pt x="1179956" y="128981"/>
                </a:lnTo>
                <a:lnTo>
                  <a:pt x="1243329" y="108102"/>
                </a:lnTo>
                <a:lnTo>
                  <a:pt x="1236344" y="86995"/>
                </a:lnTo>
                <a:close/>
              </a:path>
              <a:path w="1507489" h="535939">
                <a:moveTo>
                  <a:pt x="1151889" y="114833"/>
                </a:moveTo>
                <a:lnTo>
                  <a:pt x="1088516" y="135712"/>
                </a:lnTo>
                <a:lnTo>
                  <a:pt x="1095502" y="156819"/>
                </a:lnTo>
                <a:lnTo>
                  <a:pt x="1158875" y="135940"/>
                </a:lnTo>
                <a:lnTo>
                  <a:pt x="1151889" y="114833"/>
                </a:lnTo>
                <a:close/>
              </a:path>
              <a:path w="1507489" h="535939">
                <a:moveTo>
                  <a:pt x="1067435" y="142671"/>
                </a:moveTo>
                <a:lnTo>
                  <a:pt x="1004188" y="163550"/>
                </a:lnTo>
                <a:lnTo>
                  <a:pt x="1011047" y="184658"/>
                </a:lnTo>
                <a:lnTo>
                  <a:pt x="1074419" y="163779"/>
                </a:lnTo>
                <a:lnTo>
                  <a:pt x="1067435" y="142671"/>
                </a:lnTo>
                <a:close/>
              </a:path>
              <a:path w="1507489" h="535939">
                <a:moveTo>
                  <a:pt x="982979" y="170510"/>
                </a:moveTo>
                <a:lnTo>
                  <a:pt x="919733" y="191389"/>
                </a:lnTo>
                <a:lnTo>
                  <a:pt x="926718" y="212496"/>
                </a:lnTo>
                <a:lnTo>
                  <a:pt x="989964" y="191617"/>
                </a:lnTo>
                <a:lnTo>
                  <a:pt x="982979" y="170510"/>
                </a:lnTo>
                <a:close/>
              </a:path>
              <a:path w="1507489" h="535939">
                <a:moveTo>
                  <a:pt x="898651" y="198348"/>
                </a:moveTo>
                <a:lnTo>
                  <a:pt x="835278" y="219227"/>
                </a:lnTo>
                <a:lnTo>
                  <a:pt x="842263" y="240334"/>
                </a:lnTo>
                <a:lnTo>
                  <a:pt x="905510" y="219456"/>
                </a:lnTo>
                <a:lnTo>
                  <a:pt x="898651" y="198348"/>
                </a:lnTo>
                <a:close/>
              </a:path>
              <a:path w="1507489" h="535939">
                <a:moveTo>
                  <a:pt x="814197" y="226187"/>
                </a:moveTo>
                <a:lnTo>
                  <a:pt x="750824" y="247065"/>
                </a:lnTo>
                <a:lnTo>
                  <a:pt x="757808" y="268173"/>
                </a:lnTo>
                <a:lnTo>
                  <a:pt x="821181" y="247294"/>
                </a:lnTo>
                <a:lnTo>
                  <a:pt x="814197" y="226187"/>
                </a:lnTo>
                <a:close/>
              </a:path>
              <a:path w="1507489" h="535939">
                <a:moveTo>
                  <a:pt x="729741" y="254025"/>
                </a:moveTo>
                <a:lnTo>
                  <a:pt x="666368" y="274904"/>
                </a:lnTo>
                <a:lnTo>
                  <a:pt x="673353" y="296011"/>
                </a:lnTo>
                <a:lnTo>
                  <a:pt x="736726" y="275132"/>
                </a:lnTo>
                <a:lnTo>
                  <a:pt x="729741" y="254025"/>
                </a:lnTo>
                <a:close/>
              </a:path>
              <a:path w="1507489" h="535939">
                <a:moveTo>
                  <a:pt x="645287" y="281863"/>
                </a:moveTo>
                <a:lnTo>
                  <a:pt x="582040" y="302742"/>
                </a:lnTo>
                <a:lnTo>
                  <a:pt x="588899" y="323850"/>
                </a:lnTo>
                <a:lnTo>
                  <a:pt x="652272" y="302971"/>
                </a:lnTo>
                <a:lnTo>
                  <a:pt x="645287" y="281863"/>
                </a:lnTo>
                <a:close/>
              </a:path>
              <a:path w="1507489" h="535939">
                <a:moveTo>
                  <a:pt x="560831" y="309702"/>
                </a:moveTo>
                <a:lnTo>
                  <a:pt x="497585" y="330581"/>
                </a:lnTo>
                <a:lnTo>
                  <a:pt x="504570" y="351688"/>
                </a:lnTo>
                <a:lnTo>
                  <a:pt x="567816" y="330809"/>
                </a:lnTo>
                <a:lnTo>
                  <a:pt x="560831" y="309702"/>
                </a:lnTo>
                <a:close/>
              </a:path>
              <a:path w="1507489" h="535939">
                <a:moveTo>
                  <a:pt x="476503" y="337540"/>
                </a:moveTo>
                <a:lnTo>
                  <a:pt x="413130" y="358419"/>
                </a:lnTo>
                <a:lnTo>
                  <a:pt x="420115" y="379526"/>
                </a:lnTo>
                <a:lnTo>
                  <a:pt x="483361" y="358648"/>
                </a:lnTo>
                <a:lnTo>
                  <a:pt x="476503" y="337540"/>
                </a:lnTo>
                <a:close/>
              </a:path>
              <a:path w="1507489" h="535939">
                <a:moveTo>
                  <a:pt x="392048" y="365379"/>
                </a:moveTo>
                <a:lnTo>
                  <a:pt x="328675" y="386257"/>
                </a:lnTo>
                <a:lnTo>
                  <a:pt x="335660" y="407365"/>
                </a:lnTo>
                <a:lnTo>
                  <a:pt x="399033" y="386486"/>
                </a:lnTo>
                <a:lnTo>
                  <a:pt x="392048" y="365379"/>
                </a:lnTo>
                <a:close/>
              </a:path>
              <a:path w="1507489" h="535939">
                <a:moveTo>
                  <a:pt x="307594" y="393217"/>
                </a:moveTo>
                <a:lnTo>
                  <a:pt x="244220" y="414096"/>
                </a:lnTo>
                <a:lnTo>
                  <a:pt x="251205" y="435203"/>
                </a:lnTo>
                <a:lnTo>
                  <a:pt x="314578" y="414324"/>
                </a:lnTo>
                <a:lnTo>
                  <a:pt x="307594" y="393217"/>
                </a:lnTo>
                <a:close/>
              </a:path>
              <a:path w="1507489" h="535939">
                <a:moveTo>
                  <a:pt x="113410" y="390753"/>
                </a:moveTo>
                <a:lnTo>
                  <a:pt x="106425" y="391045"/>
                </a:lnTo>
                <a:lnTo>
                  <a:pt x="0" y="506349"/>
                </a:lnTo>
                <a:lnTo>
                  <a:pt x="154050" y="535762"/>
                </a:lnTo>
                <a:lnTo>
                  <a:pt x="159892" y="531812"/>
                </a:lnTo>
                <a:lnTo>
                  <a:pt x="162178" y="519760"/>
                </a:lnTo>
                <a:lnTo>
                  <a:pt x="158241" y="513930"/>
                </a:lnTo>
                <a:lnTo>
                  <a:pt x="136270" y="509739"/>
                </a:lnTo>
                <a:lnTo>
                  <a:pt x="25145" y="509739"/>
                </a:lnTo>
                <a:lnTo>
                  <a:pt x="18287" y="488632"/>
                </a:lnTo>
                <a:lnTo>
                  <a:pt x="54355" y="476732"/>
                </a:lnTo>
                <a:lnTo>
                  <a:pt x="57507" y="476732"/>
                </a:lnTo>
                <a:lnTo>
                  <a:pt x="122681" y="406107"/>
                </a:lnTo>
                <a:lnTo>
                  <a:pt x="122427" y="399084"/>
                </a:lnTo>
                <a:lnTo>
                  <a:pt x="117855" y="394919"/>
                </a:lnTo>
                <a:lnTo>
                  <a:pt x="113410" y="390753"/>
                </a:lnTo>
                <a:close/>
              </a:path>
              <a:path w="1507489" h="535939">
                <a:moveTo>
                  <a:pt x="54355" y="476732"/>
                </a:moveTo>
                <a:lnTo>
                  <a:pt x="18287" y="488632"/>
                </a:lnTo>
                <a:lnTo>
                  <a:pt x="25145" y="509739"/>
                </a:lnTo>
                <a:lnTo>
                  <a:pt x="34307" y="506717"/>
                </a:lnTo>
                <a:lnTo>
                  <a:pt x="29844" y="506717"/>
                </a:lnTo>
                <a:lnTo>
                  <a:pt x="23748" y="488276"/>
                </a:lnTo>
                <a:lnTo>
                  <a:pt x="46857" y="488276"/>
                </a:lnTo>
                <a:lnTo>
                  <a:pt x="55176" y="479258"/>
                </a:lnTo>
                <a:lnTo>
                  <a:pt x="54355" y="476732"/>
                </a:lnTo>
                <a:close/>
              </a:path>
              <a:path w="1507489" h="535939">
                <a:moveTo>
                  <a:pt x="60376" y="495263"/>
                </a:moveTo>
                <a:lnTo>
                  <a:pt x="61213" y="497840"/>
                </a:lnTo>
                <a:lnTo>
                  <a:pt x="25145" y="509739"/>
                </a:lnTo>
                <a:lnTo>
                  <a:pt x="136270" y="509739"/>
                </a:lnTo>
                <a:lnTo>
                  <a:pt x="60376" y="495263"/>
                </a:lnTo>
                <a:close/>
              </a:path>
              <a:path w="1507489" h="535939">
                <a:moveTo>
                  <a:pt x="23748" y="488276"/>
                </a:moveTo>
                <a:lnTo>
                  <a:pt x="29844" y="506717"/>
                </a:lnTo>
                <a:lnTo>
                  <a:pt x="43399" y="492025"/>
                </a:lnTo>
                <a:lnTo>
                  <a:pt x="23748" y="488276"/>
                </a:lnTo>
                <a:close/>
              </a:path>
              <a:path w="1507489" h="535939">
                <a:moveTo>
                  <a:pt x="43399" y="492025"/>
                </a:moveTo>
                <a:lnTo>
                  <a:pt x="29844" y="506717"/>
                </a:lnTo>
                <a:lnTo>
                  <a:pt x="34307" y="506717"/>
                </a:lnTo>
                <a:lnTo>
                  <a:pt x="61213" y="497840"/>
                </a:lnTo>
                <a:lnTo>
                  <a:pt x="60376" y="495263"/>
                </a:lnTo>
                <a:lnTo>
                  <a:pt x="43399" y="492025"/>
                </a:lnTo>
                <a:close/>
              </a:path>
              <a:path w="1507489" h="535939">
                <a:moveTo>
                  <a:pt x="55176" y="479258"/>
                </a:moveTo>
                <a:lnTo>
                  <a:pt x="43399" y="492025"/>
                </a:lnTo>
                <a:lnTo>
                  <a:pt x="60376" y="495263"/>
                </a:lnTo>
                <a:lnTo>
                  <a:pt x="55176" y="479258"/>
                </a:lnTo>
                <a:close/>
              </a:path>
              <a:path w="1507489" h="535939">
                <a:moveTo>
                  <a:pt x="46857" y="488276"/>
                </a:moveTo>
                <a:lnTo>
                  <a:pt x="23748" y="488276"/>
                </a:lnTo>
                <a:lnTo>
                  <a:pt x="43399" y="492025"/>
                </a:lnTo>
                <a:lnTo>
                  <a:pt x="46857" y="488276"/>
                </a:lnTo>
                <a:close/>
              </a:path>
              <a:path w="1507489" h="535939">
                <a:moveTo>
                  <a:pt x="138683" y="448894"/>
                </a:moveTo>
                <a:lnTo>
                  <a:pt x="75437" y="469773"/>
                </a:lnTo>
                <a:lnTo>
                  <a:pt x="82422" y="490880"/>
                </a:lnTo>
                <a:lnTo>
                  <a:pt x="145669" y="470001"/>
                </a:lnTo>
                <a:lnTo>
                  <a:pt x="138683" y="448894"/>
                </a:lnTo>
                <a:close/>
              </a:path>
              <a:path w="1507489" h="535939">
                <a:moveTo>
                  <a:pt x="57507" y="476732"/>
                </a:moveTo>
                <a:lnTo>
                  <a:pt x="54355" y="476732"/>
                </a:lnTo>
                <a:lnTo>
                  <a:pt x="55176" y="479258"/>
                </a:lnTo>
                <a:lnTo>
                  <a:pt x="57507" y="476732"/>
                </a:lnTo>
                <a:close/>
              </a:path>
              <a:path w="1507489" h="535939">
                <a:moveTo>
                  <a:pt x="223138" y="421055"/>
                </a:moveTo>
                <a:lnTo>
                  <a:pt x="159892" y="441934"/>
                </a:lnTo>
                <a:lnTo>
                  <a:pt x="166750" y="463042"/>
                </a:lnTo>
                <a:lnTo>
                  <a:pt x="230123" y="442163"/>
                </a:lnTo>
                <a:lnTo>
                  <a:pt x="223138" y="4210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976109" y="2235326"/>
            <a:ext cx="1718310" cy="2368550"/>
          </a:xfrm>
          <a:custGeom>
            <a:avLst/>
            <a:gdLst/>
            <a:ahLst/>
            <a:cxnLst/>
            <a:rect l="l" t="t" r="r" b="b"/>
            <a:pathLst>
              <a:path w="1718310" h="2368550">
                <a:moveTo>
                  <a:pt x="18008" y="0"/>
                </a:moveTo>
                <a:lnTo>
                  <a:pt x="0" y="13081"/>
                </a:lnTo>
                <a:lnTo>
                  <a:pt x="45593" y="76073"/>
                </a:lnTo>
                <a:lnTo>
                  <a:pt x="63601" y="62992"/>
                </a:lnTo>
                <a:lnTo>
                  <a:pt x="18008" y="0"/>
                </a:lnTo>
                <a:close/>
              </a:path>
              <a:path w="1718310" h="2368550">
                <a:moveTo>
                  <a:pt x="76631" y="81025"/>
                </a:moveTo>
                <a:lnTo>
                  <a:pt x="58623" y="94106"/>
                </a:lnTo>
                <a:lnTo>
                  <a:pt x="97701" y="148081"/>
                </a:lnTo>
                <a:lnTo>
                  <a:pt x="115709" y="135128"/>
                </a:lnTo>
                <a:lnTo>
                  <a:pt x="76631" y="81025"/>
                </a:lnTo>
                <a:close/>
              </a:path>
              <a:path w="1718310" h="2368550">
                <a:moveTo>
                  <a:pt x="128739" y="153035"/>
                </a:moveTo>
                <a:lnTo>
                  <a:pt x="110731" y="166116"/>
                </a:lnTo>
                <a:lnTo>
                  <a:pt x="149809" y="220091"/>
                </a:lnTo>
                <a:lnTo>
                  <a:pt x="167817" y="207137"/>
                </a:lnTo>
                <a:lnTo>
                  <a:pt x="128739" y="153035"/>
                </a:lnTo>
                <a:close/>
              </a:path>
              <a:path w="1718310" h="2368550">
                <a:moveTo>
                  <a:pt x="180848" y="225171"/>
                </a:moveTo>
                <a:lnTo>
                  <a:pt x="162839" y="238125"/>
                </a:lnTo>
                <a:lnTo>
                  <a:pt x="201917" y="292227"/>
                </a:lnTo>
                <a:lnTo>
                  <a:pt x="219925" y="279146"/>
                </a:lnTo>
                <a:lnTo>
                  <a:pt x="180848" y="225171"/>
                </a:lnTo>
                <a:close/>
              </a:path>
              <a:path w="1718310" h="2368550">
                <a:moveTo>
                  <a:pt x="232943" y="297180"/>
                </a:moveTo>
                <a:lnTo>
                  <a:pt x="214934" y="310134"/>
                </a:lnTo>
                <a:lnTo>
                  <a:pt x="254025" y="364236"/>
                </a:lnTo>
                <a:lnTo>
                  <a:pt x="272021" y="351155"/>
                </a:lnTo>
                <a:lnTo>
                  <a:pt x="232943" y="297180"/>
                </a:lnTo>
                <a:close/>
              </a:path>
              <a:path w="1718310" h="2368550">
                <a:moveTo>
                  <a:pt x="285051" y="369189"/>
                </a:moveTo>
                <a:lnTo>
                  <a:pt x="267042" y="382143"/>
                </a:lnTo>
                <a:lnTo>
                  <a:pt x="306082" y="436245"/>
                </a:lnTo>
                <a:lnTo>
                  <a:pt x="324116" y="423164"/>
                </a:lnTo>
                <a:lnTo>
                  <a:pt x="285051" y="369189"/>
                </a:lnTo>
                <a:close/>
              </a:path>
              <a:path w="1718310" h="2368550">
                <a:moveTo>
                  <a:pt x="337197" y="441198"/>
                </a:moveTo>
                <a:lnTo>
                  <a:pt x="319163" y="454279"/>
                </a:lnTo>
                <a:lnTo>
                  <a:pt x="358279" y="508254"/>
                </a:lnTo>
                <a:lnTo>
                  <a:pt x="376186" y="495173"/>
                </a:lnTo>
                <a:lnTo>
                  <a:pt x="337197" y="441198"/>
                </a:lnTo>
                <a:close/>
              </a:path>
              <a:path w="1718310" h="2368550">
                <a:moveTo>
                  <a:pt x="389267" y="513206"/>
                </a:moveTo>
                <a:lnTo>
                  <a:pt x="371233" y="526288"/>
                </a:lnTo>
                <a:lnTo>
                  <a:pt x="410349" y="580263"/>
                </a:lnTo>
                <a:lnTo>
                  <a:pt x="428383" y="567309"/>
                </a:lnTo>
                <a:lnTo>
                  <a:pt x="389267" y="513206"/>
                </a:lnTo>
                <a:close/>
              </a:path>
              <a:path w="1718310" h="2368550">
                <a:moveTo>
                  <a:pt x="441337" y="585216"/>
                </a:moveTo>
                <a:lnTo>
                  <a:pt x="423303" y="598297"/>
                </a:lnTo>
                <a:lnTo>
                  <a:pt x="462419" y="652272"/>
                </a:lnTo>
                <a:lnTo>
                  <a:pt x="480453" y="639318"/>
                </a:lnTo>
                <a:lnTo>
                  <a:pt x="441337" y="585216"/>
                </a:lnTo>
                <a:close/>
              </a:path>
              <a:path w="1718310" h="2368550">
                <a:moveTo>
                  <a:pt x="493534" y="657352"/>
                </a:moveTo>
                <a:lnTo>
                  <a:pt x="475500" y="670306"/>
                </a:lnTo>
                <a:lnTo>
                  <a:pt x="514489" y="724281"/>
                </a:lnTo>
                <a:lnTo>
                  <a:pt x="532523" y="711327"/>
                </a:lnTo>
                <a:lnTo>
                  <a:pt x="493534" y="657352"/>
                </a:lnTo>
                <a:close/>
              </a:path>
              <a:path w="1718310" h="2368550">
                <a:moveTo>
                  <a:pt x="545604" y="729361"/>
                </a:moveTo>
                <a:lnTo>
                  <a:pt x="527570" y="742315"/>
                </a:lnTo>
                <a:lnTo>
                  <a:pt x="566686" y="796417"/>
                </a:lnTo>
                <a:lnTo>
                  <a:pt x="584720" y="783336"/>
                </a:lnTo>
                <a:lnTo>
                  <a:pt x="545604" y="729361"/>
                </a:lnTo>
                <a:close/>
              </a:path>
              <a:path w="1718310" h="2368550">
                <a:moveTo>
                  <a:pt x="597674" y="801370"/>
                </a:moveTo>
                <a:lnTo>
                  <a:pt x="579640" y="814324"/>
                </a:lnTo>
                <a:lnTo>
                  <a:pt x="618756" y="868426"/>
                </a:lnTo>
                <a:lnTo>
                  <a:pt x="636790" y="855345"/>
                </a:lnTo>
                <a:lnTo>
                  <a:pt x="597674" y="801370"/>
                </a:lnTo>
                <a:close/>
              </a:path>
              <a:path w="1718310" h="2368550">
                <a:moveTo>
                  <a:pt x="649744" y="873379"/>
                </a:moveTo>
                <a:lnTo>
                  <a:pt x="631837" y="886460"/>
                </a:lnTo>
                <a:lnTo>
                  <a:pt x="670826" y="940435"/>
                </a:lnTo>
                <a:lnTo>
                  <a:pt x="688860" y="927354"/>
                </a:lnTo>
                <a:lnTo>
                  <a:pt x="649744" y="873379"/>
                </a:lnTo>
                <a:close/>
              </a:path>
              <a:path w="1718310" h="2368550">
                <a:moveTo>
                  <a:pt x="701941" y="945388"/>
                </a:moveTo>
                <a:lnTo>
                  <a:pt x="683907" y="958469"/>
                </a:lnTo>
                <a:lnTo>
                  <a:pt x="723023" y="1012444"/>
                </a:lnTo>
                <a:lnTo>
                  <a:pt x="740930" y="999490"/>
                </a:lnTo>
                <a:lnTo>
                  <a:pt x="701941" y="945388"/>
                </a:lnTo>
                <a:close/>
              </a:path>
              <a:path w="1718310" h="2368550">
                <a:moveTo>
                  <a:pt x="754011" y="1017397"/>
                </a:moveTo>
                <a:lnTo>
                  <a:pt x="735977" y="1030478"/>
                </a:lnTo>
                <a:lnTo>
                  <a:pt x="775093" y="1084453"/>
                </a:lnTo>
                <a:lnTo>
                  <a:pt x="793127" y="1071499"/>
                </a:lnTo>
                <a:lnTo>
                  <a:pt x="754011" y="1017397"/>
                </a:lnTo>
                <a:close/>
              </a:path>
              <a:path w="1718310" h="2368550">
                <a:moveTo>
                  <a:pt x="806081" y="1089406"/>
                </a:moveTo>
                <a:lnTo>
                  <a:pt x="788047" y="1102487"/>
                </a:lnTo>
                <a:lnTo>
                  <a:pt x="827163" y="1156462"/>
                </a:lnTo>
                <a:lnTo>
                  <a:pt x="845197" y="1143508"/>
                </a:lnTo>
                <a:lnTo>
                  <a:pt x="806081" y="1089406"/>
                </a:lnTo>
                <a:close/>
              </a:path>
              <a:path w="1718310" h="2368550">
                <a:moveTo>
                  <a:pt x="858278" y="1161542"/>
                </a:moveTo>
                <a:lnTo>
                  <a:pt x="840244" y="1174496"/>
                </a:lnTo>
                <a:lnTo>
                  <a:pt x="879233" y="1228598"/>
                </a:lnTo>
                <a:lnTo>
                  <a:pt x="897267" y="1215517"/>
                </a:lnTo>
                <a:lnTo>
                  <a:pt x="858278" y="1161542"/>
                </a:lnTo>
                <a:close/>
              </a:path>
              <a:path w="1718310" h="2368550">
                <a:moveTo>
                  <a:pt x="910348" y="1233551"/>
                </a:moveTo>
                <a:lnTo>
                  <a:pt x="892314" y="1246505"/>
                </a:lnTo>
                <a:lnTo>
                  <a:pt x="931430" y="1300607"/>
                </a:lnTo>
                <a:lnTo>
                  <a:pt x="949464" y="1287526"/>
                </a:lnTo>
                <a:lnTo>
                  <a:pt x="910348" y="1233551"/>
                </a:lnTo>
                <a:close/>
              </a:path>
              <a:path w="1718310" h="2368550">
                <a:moveTo>
                  <a:pt x="962418" y="1305560"/>
                </a:moveTo>
                <a:lnTo>
                  <a:pt x="944384" y="1318641"/>
                </a:lnTo>
                <a:lnTo>
                  <a:pt x="983500" y="1372616"/>
                </a:lnTo>
                <a:lnTo>
                  <a:pt x="1001534" y="1359535"/>
                </a:lnTo>
                <a:lnTo>
                  <a:pt x="962418" y="1305560"/>
                </a:lnTo>
                <a:close/>
              </a:path>
              <a:path w="1718310" h="2368550">
                <a:moveTo>
                  <a:pt x="1014488" y="1377569"/>
                </a:moveTo>
                <a:lnTo>
                  <a:pt x="996581" y="1390650"/>
                </a:lnTo>
                <a:lnTo>
                  <a:pt x="1035570" y="1444625"/>
                </a:lnTo>
                <a:lnTo>
                  <a:pt x="1053604" y="1431544"/>
                </a:lnTo>
                <a:lnTo>
                  <a:pt x="1014488" y="1377569"/>
                </a:lnTo>
                <a:close/>
              </a:path>
              <a:path w="1718310" h="2368550">
                <a:moveTo>
                  <a:pt x="1066685" y="1449578"/>
                </a:moveTo>
                <a:lnTo>
                  <a:pt x="1048651" y="1462659"/>
                </a:lnTo>
                <a:lnTo>
                  <a:pt x="1087767" y="1516634"/>
                </a:lnTo>
                <a:lnTo>
                  <a:pt x="1105674" y="1503680"/>
                </a:lnTo>
                <a:lnTo>
                  <a:pt x="1066685" y="1449578"/>
                </a:lnTo>
                <a:close/>
              </a:path>
              <a:path w="1718310" h="2368550">
                <a:moveTo>
                  <a:pt x="1118755" y="1521587"/>
                </a:moveTo>
                <a:lnTo>
                  <a:pt x="1100721" y="1534668"/>
                </a:lnTo>
                <a:lnTo>
                  <a:pt x="1139837" y="1588643"/>
                </a:lnTo>
                <a:lnTo>
                  <a:pt x="1157871" y="1575689"/>
                </a:lnTo>
                <a:lnTo>
                  <a:pt x="1118755" y="1521587"/>
                </a:lnTo>
                <a:close/>
              </a:path>
              <a:path w="1718310" h="2368550">
                <a:moveTo>
                  <a:pt x="1170825" y="1593723"/>
                </a:moveTo>
                <a:lnTo>
                  <a:pt x="1152791" y="1606677"/>
                </a:lnTo>
                <a:lnTo>
                  <a:pt x="1191907" y="1660715"/>
                </a:lnTo>
                <a:lnTo>
                  <a:pt x="1209941" y="1647685"/>
                </a:lnTo>
                <a:lnTo>
                  <a:pt x="1170825" y="1593723"/>
                </a:lnTo>
                <a:close/>
              </a:path>
              <a:path w="1718310" h="2368550">
                <a:moveTo>
                  <a:pt x="1223022" y="1665693"/>
                </a:moveTo>
                <a:lnTo>
                  <a:pt x="1204988" y="1678724"/>
                </a:lnTo>
                <a:lnTo>
                  <a:pt x="1243977" y="1732749"/>
                </a:lnTo>
                <a:lnTo>
                  <a:pt x="1262011" y="1719719"/>
                </a:lnTo>
                <a:lnTo>
                  <a:pt x="1223022" y="1665693"/>
                </a:lnTo>
                <a:close/>
              </a:path>
              <a:path w="1718310" h="2368550">
                <a:moveTo>
                  <a:pt x="1275092" y="1737728"/>
                </a:moveTo>
                <a:lnTo>
                  <a:pt x="1257058" y="1750745"/>
                </a:lnTo>
                <a:lnTo>
                  <a:pt x="1296174" y="1804771"/>
                </a:lnTo>
                <a:lnTo>
                  <a:pt x="1314208" y="1791741"/>
                </a:lnTo>
                <a:lnTo>
                  <a:pt x="1275092" y="1737728"/>
                </a:lnTo>
                <a:close/>
              </a:path>
              <a:path w="1718310" h="2368550">
                <a:moveTo>
                  <a:pt x="1327162" y="1809750"/>
                </a:moveTo>
                <a:lnTo>
                  <a:pt x="1309128" y="1822780"/>
                </a:lnTo>
                <a:lnTo>
                  <a:pt x="1348244" y="1876806"/>
                </a:lnTo>
                <a:lnTo>
                  <a:pt x="1366278" y="1863775"/>
                </a:lnTo>
                <a:lnTo>
                  <a:pt x="1327162" y="1809750"/>
                </a:lnTo>
                <a:close/>
              </a:path>
              <a:path w="1718310" h="2368550">
                <a:moveTo>
                  <a:pt x="1379232" y="1881784"/>
                </a:moveTo>
                <a:lnTo>
                  <a:pt x="1361325" y="1894814"/>
                </a:lnTo>
                <a:lnTo>
                  <a:pt x="1400314" y="1948827"/>
                </a:lnTo>
                <a:lnTo>
                  <a:pt x="1418348" y="1935810"/>
                </a:lnTo>
                <a:lnTo>
                  <a:pt x="1379232" y="1881784"/>
                </a:lnTo>
                <a:close/>
              </a:path>
              <a:path w="1718310" h="2368550">
                <a:moveTo>
                  <a:pt x="1431429" y="1953806"/>
                </a:moveTo>
                <a:lnTo>
                  <a:pt x="1413395" y="1966836"/>
                </a:lnTo>
                <a:lnTo>
                  <a:pt x="1452511" y="2020862"/>
                </a:lnTo>
                <a:lnTo>
                  <a:pt x="1470418" y="2007831"/>
                </a:lnTo>
                <a:lnTo>
                  <a:pt x="1431429" y="1953806"/>
                </a:lnTo>
                <a:close/>
              </a:path>
              <a:path w="1718310" h="2368550">
                <a:moveTo>
                  <a:pt x="1483499" y="2025840"/>
                </a:moveTo>
                <a:lnTo>
                  <a:pt x="1465465" y="2038870"/>
                </a:lnTo>
                <a:lnTo>
                  <a:pt x="1504581" y="2092883"/>
                </a:lnTo>
                <a:lnTo>
                  <a:pt x="1522615" y="2079866"/>
                </a:lnTo>
                <a:lnTo>
                  <a:pt x="1483499" y="2025840"/>
                </a:lnTo>
                <a:close/>
              </a:path>
              <a:path w="1718310" h="2368550">
                <a:moveTo>
                  <a:pt x="1535569" y="2097874"/>
                </a:moveTo>
                <a:lnTo>
                  <a:pt x="1517535" y="2110892"/>
                </a:lnTo>
                <a:lnTo>
                  <a:pt x="1556651" y="2164918"/>
                </a:lnTo>
                <a:lnTo>
                  <a:pt x="1574685" y="2151888"/>
                </a:lnTo>
                <a:lnTo>
                  <a:pt x="1535569" y="2097874"/>
                </a:lnTo>
                <a:close/>
              </a:path>
              <a:path w="1718310" h="2368550">
                <a:moveTo>
                  <a:pt x="1584972" y="2281897"/>
                </a:moveTo>
                <a:lnTo>
                  <a:pt x="1578368" y="2284298"/>
                </a:lnTo>
                <a:lnTo>
                  <a:pt x="1575701" y="2289860"/>
                </a:lnTo>
                <a:lnTo>
                  <a:pt x="1573161" y="2295423"/>
                </a:lnTo>
                <a:lnTo>
                  <a:pt x="1575574" y="2302027"/>
                </a:lnTo>
                <a:lnTo>
                  <a:pt x="1717687" y="2368499"/>
                </a:lnTo>
                <a:lnTo>
                  <a:pt x="1716252" y="2356497"/>
                </a:lnTo>
                <a:lnTo>
                  <a:pt x="1695208" y="2356497"/>
                </a:lnTo>
                <a:lnTo>
                  <a:pt x="1673872" y="2326982"/>
                </a:lnTo>
                <a:lnTo>
                  <a:pt x="1676808" y="2324861"/>
                </a:lnTo>
                <a:lnTo>
                  <a:pt x="1584972" y="2281897"/>
                </a:lnTo>
                <a:close/>
              </a:path>
              <a:path w="1718310" h="2368550">
                <a:moveTo>
                  <a:pt x="1676808" y="2324861"/>
                </a:moveTo>
                <a:lnTo>
                  <a:pt x="1673872" y="2326982"/>
                </a:lnTo>
                <a:lnTo>
                  <a:pt x="1695208" y="2356497"/>
                </a:lnTo>
                <a:lnTo>
                  <a:pt x="1702432" y="2351278"/>
                </a:lnTo>
                <a:lnTo>
                  <a:pt x="1693176" y="2351278"/>
                </a:lnTo>
                <a:lnTo>
                  <a:pt x="1690805" y="2331409"/>
                </a:lnTo>
                <a:lnTo>
                  <a:pt x="1676808" y="2324861"/>
                </a:lnTo>
                <a:close/>
              </a:path>
              <a:path w="1718310" h="2368550">
                <a:moveTo>
                  <a:pt x="1711162" y="2313952"/>
                </a:moveTo>
                <a:lnTo>
                  <a:pt x="1691906" y="2313952"/>
                </a:lnTo>
                <a:lnTo>
                  <a:pt x="1713242" y="2343467"/>
                </a:lnTo>
                <a:lnTo>
                  <a:pt x="1695208" y="2356497"/>
                </a:lnTo>
                <a:lnTo>
                  <a:pt x="1716252" y="2356497"/>
                </a:lnTo>
                <a:lnTo>
                  <a:pt x="1711162" y="2313952"/>
                </a:lnTo>
                <a:close/>
              </a:path>
              <a:path w="1718310" h="2368550">
                <a:moveTo>
                  <a:pt x="1690805" y="2331409"/>
                </a:moveTo>
                <a:lnTo>
                  <a:pt x="1693176" y="2351278"/>
                </a:lnTo>
                <a:lnTo>
                  <a:pt x="1708924" y="2339886"/>
                </a:lnTo>
                <a:lnTo>
                  <a:pt x="1690805" y="2331409"/>
                </a:lnTo>
                <a:close/>
              </a:path>
              <a:path w="1718310" h="2368550">
                <a:moveTo>
                  <a:pt x="1691906" y="2313952"/>
                </a:moveTo>
                <a:lnTo>
                  <a:pt x="1688975" y="2316070"/>
                </a:lnTo>
                <a:lnTo>
                  <a:pt x="1690805" y="2331409"/>
                </a:lnTo>
                <a:lnTo>
                  <a:pt x="1708924" y="2339886"/>
                </a:lnTo>
                <a:lnTo>
                  <a:pt x="1693176" y="2351278"/>
                </a:lnTo>
                <a:lnTo>
                  <a:pt x="1702432" y="2351278"/>
                </a:lnTo>
                <a:lnTo>
                  <a:pt x="1713242" y="2343467"/>
                </a:lnTo>
                <a:lnTo>
                  <a:pt x="1691906" y="2313952"/>
                </a:lnTo>
                <a:close/>
              </a:path>
              <a:path w="1718310" h="2368550">
                <a:moveTo>
                  <a:pt x="1688975" y="2316070"/>
                </a:moveTo>
                <a:lnTo>
                  <a:pt x="1676808" y="2324861"/>
                </a:lnTo>
                <a:lnTo>
                  <a:pt x="1690805" y="2331409"/>
                </a:lnTo>
                <a:lnTo>
                  <a:pt x="1688975" y="2316070"/>
                </a:lnTo>
                <a:close/>
              </a:path>
              <a:path w="1718310" h="2368550">
                <a:moveTo>
                  <a:pt x="1693430" y="2208364"/>
                </a:moveTo>
                <a:lnTo>
                  <a:pt x="1681238" y="2209825"/>
                </a:lnTo>
                <a:lnTo>
                  <a:pt x="1676920" y="2215349"/>
                </a:lnTo>
                <a:lnTo>
                  <a:pt x="1677682" y="2221445"/>
                </a:lnTo>
                <a:lnTo>
                  <a:pt x="1688975" y="2316070"/>
                </a:lnTo>
                <a:lnTo>
                  <a:pt x="1691906" y="2313952"/>
                </a:lnTo>
                <a:lnTo>
                  <a:pt x="1711162" y="2313952"/>
                </a:lnTo>
                <a:lnTo>
                  <a:pt x="1699780" y="2218804"/>
                </a:lnTo>
                <a:lnTo>
                  <a:pt x="1699018" y="2212708"/>
                </a:lnTo>
                <a:lnTo>
                  <a:pt x="1693430" y="2208364"/>
                </a:lnTo>
                <a:close/>
              </a:path>
              <a:path w="1718310" h="2368550">
                <a:moveTo>
                  <a:pt x="1639836" y="2241931"/>
                </a:moveTo>
                <a:lnTo>
                  <a:pt x="1621802" y="2254948"/>
                </a:lnTo>
                <a:lnTo>
                  <a:pt x="1660918" y="2308974"/>
                </a:lnTo>
                <a:lnTo>
                  <a:pt x="1678952" y="2295944"/>
                </a:lnTo>
                <a:lnTo>
                  <a:pt x="1639836" y="2241931"/>
                </a:lnTo>
                <a:close/>
              </a:path>
              <a:path w="1718310" h="2368550">
                <a:moveTo>
                  <a:pt x="1587766" y="2169896"/>
                </a:moveTo>
                <a:lnTo>
                  <a:pt x="1569732" y="2182926"/>
                </a:lnTo>
                <a:lnTo>
                  <a:pt x="1608721" y="2236952"/>
                </a:lnTo>
                <a:lnTo>
                  <a:pt x="1626755" y="2223922"/>
                </a:lnTo>
                <a:lnTo>
                  <a:pt x="1587766" y="21698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559052" y="4655858"/>
            <a:ext cx="728345" cy="152400"/>
          </a:xfrm>
          <a:custGeom>
            <a:avLst/>
            <a:gdLst/>
            <a:ahLst/>
            <a:cxnLst/>
            <a:rect l="l" t="t" r="r" b="b"/>
            <a:pathLst>
              <a:path w="728344" h="152400">
                <a:moveTo>
                  <a:pt x="650493" y="87795"/>
                </a:moveTo>
                <a:lnTo>
                  <a:pt x="649604" y="110007"/>
                </a:lnTo>
                <a:lnTo>
                  <a:pt x="727202" y="113461"/>
                </a:lnTo>
                <a:lnTo>
                  <a:pt x="728217" y="91249"/>
                </a:lnTo>
                <a:lnTo>
                  <a:pt x="650493" y="87795"/>
                </a:lnTo>
                <a:close/>
              </a:path>
              <a:path w="728344" h="152400">
                <a:moveTo>
                  <a:pt x="561721" y="83858"/>
                </a:moveTo>
                <a:lnTo>
                  <a:pt x="560704" y="106057"/>
                </a:lnTo>
                <a:lnTo>
                  <a:pt x="627379" y="109016"/>
                </a:lnTo>
                <a:lnTo>
                  <a:pt x="628268" y="86817"/>
                </a:lnTo>
                <a:lnTo>
                  <a:pt x="561721" y="83858"/>
                </a:lnTo>
                <a:close/>
              </a:path>
              <a:path w="728344" h="152400">
                <a:moveTo>
                  <a:pt x="472947" y="79908"/>
                </a:moveTo>
                <a:lnTo>
                  <a:pt x="471931" y="102107"/>
                </a:lnTo>
                <a:lnTo>
                  <a:pt x="538479" y="105067"/>
                </a:lnTo>
                <a:lnTo>
                  <a:pt x="539496" y="82867"/>
                </a:lnTo>
                <a:lnTo>
                  <a:pt x="472947" y="79908"/>
                </a:lnTo>
                <a:close/>
              </a:path>
              <a:path w="728344" h="152400">
                <a:moveTo>
                  <a:pt x="384047" y="75971"/>
                </a:moveTo>
                <a:lnTo>
                  <a:pt x="383159" y="98170"/>
                </a:lnTo>
                <a:lnTo>
                  <a:pt x="449706" y="101130"/>
                </a:lnTo>
                <a:lnTo>
                  <a:pt x="450722" y="78917"/>
                </a:lnTo>
                <a:lnTo>
                  <a:pt x="384047" y="75971"/>
                </a:lnTo>
                <a:close/>
              </a:path>
              <a:path w="728344" h="152400">
                <a:moveTo>
                  <a:pt x="295274" y="72021"/>
                </a:moveTo>
                <a:lnTo>
                  <a:pt x="294259" y="94221"/>
                </a:lnTo>
                <a:lnTo>
                  <a:pt x="360934" y="97180"/>
                </a:lnTo>
                <a:lnTo>
                  <a:pt x="361949" y="74980"/>
                </a:lnTo>
                <a:lnTo>
                  <a:pt x="295274" y="72021"/>
                </a:lnTo>
                <a:close/>
              </a:path>
              <a:path w="728344" h="152400">
                <a:moveTo>
                  <a:pt x="206502" y="68071"/>
                </a:moveTo>
                <a:lnTo>
                  <a:pt x="205485" y="90284"/>
                </a:lnTo>
                <a:lnTo>
                  <a:pt x="272034" y="93243"/>
                </a:lnTo>
                <a:lnTo>
                  <a:pt x="273049" y="71031"/>
                </a:lnTo>
                <a:lnTo>
                  <a:pt x="206502" y="68071"/>
                </a:lnTo>
                <a:close/>
              </a:path>
              <a:path w="728344" h="152400">
                <a:moveTo>
                  <a:pt x="140334" y="0"/>
                </a:moveTo>
                <a:lnTo>
                  <a:pt x="0" y="70027"/>
                </a:lnTo>
                <a:lnTo>
                  <a:pt x="133603" y="152234"/>
                </a:lnTo>
                <a:lnTo>
                  <a:pt x="140461" y="150596"/>
                </a:lnTo>
                <a:lnTo>
                  <a:pt x="143636" y="145376"/>
                </a:lnTo>
                <a:lnTo>
                  <a:pt x="146939" y="140144"/>
                </a:lnTo>
                <a:lnTo>
                  <a:pt x="145287" y="133299"/>
                </a:lnTo>
                <a:lnTo>
                  <a:pt x="65218" y="84044"/>
                </a:lnTo>
                <a:lnTo>
                  <a:pt x="27812" y="82384"/>
                </a:lnTo>
                <a:lnTo>
                  <a:pt x="27814" y="80955"/>
                </a:lnTo>
                <a:lnTo>
                  <a:pt x="28701" y="61582"/>
                </a:lnTo>
                <a:lnTo>
                  <a:pt x="28828" y="60185"/>
                </a:lnTo>
                <a:lnTo>
                  <a:pt x="69499" y="60185"/>
                </a:lnTo>
                <a:lnTo>
                  <a:pt x="150240" y="19875"/>
                </a:lnTo>
                <a:lnTo>
                  <a:pt x="152527" y="13207"/>
                </a:lnTo>
                <a:lnTo>
                  <a:pt x="149733" y="7721"/>
                </a:lnTo>
                <a:lnTo>
                  <a:pt x="147065" y="2222"/>
                </a:lnTo>
                <a:lnTo>
                  <a:pt x="140334" y="0"/>
                </a:lnTo>
                <a:close/>
              </a:path>
              <a:path w="728344" h="152400">
                <a:moveTo>
                  <a:pt x="117602" y="64134"/>
                </a:moveTo>
                <a:lnTo>
                  <a:pt x="116712" y="86334"/>
                </a:lnTo>
                <a:lnTo>
                  <a:pt x="183260" y="89293"/>
                </a:lnTo>
                <a:lnTo>
                  <a:pt x="184277" y="67094"/>
                </a:lnTo>
                <a:lnTo>
                  <a:pt x="117602" y="64134"/>
                </a:lnTo>
                <a:close/>
              </a:path>
              <a:path w="728344" h="152400">
                <a:moveTo>
                  <a:pt x="66178" y="61842"/>
                </a:moveTo>
                <a:lnTo>
                  <a:pt x="45721" y="72051"/>
                </a:lnTo>
                <a:lnTo>
                  <a:pt x="65218" y="84044"/>
                </a:lnTo>
                <a:lnTo>
                  <a:pt x="94487" y="85343"/>
                </a:lnTo>
                <a:lnTo>
                  <a:pt x="95503" y="63144"/>
                </a:lnTo>
                <a:lnTo>
                  <a:pt x="66178" y="61842"/>
                </a:lnTo>
                <a:close/>
              </a:path>
              <a:path w="728344" h="152400">
                <a:moveTo>
                  <a:pt x="45721" y="72051"/>
                </a:moveTo>
                <a:lnTo>
                  <a:pt x="27878" y="80955"/>
                </a:lnTo>
                <a:lnTo>
                  <a:pt x="27812" y="82384"/>
                </a:lnTo>
                <a:lnTo>
                  <a:pt x="65218" y="84044"/>
                </a:lnTo>
                <a:lnTo>
                  <a:pt x="45721" y="72051"/>
                </a:lnTo>
                <a:close/>
              </a:path>
              <a:path w="728344" h="152400">
                <a:moveTo>
                  <a:pt x="28701" y="61582"/>
                </a:moveTo>
                <a:lnTo>
                  <a:pt x="27812" y="80987"/>
                </a:lnTo>
                <a:lnTo>
                  <a:pt x="28648" y="64134"/>
                </a:lnTo>
                <a:lnTo>
                  <a:pt x="28701" y="61582"/>
                </a:lnTo>
                <a:close/>
              </a:path>
              <a:path w="728344" h="152400">
                <a:moveTo>
                  <a:pt x="27878" y="80955"/>
                </a:moveTo>
                <a:close/>
              </a:path>
              <a:path w="728344" h="152400">
                <a:moveTo>
                  <a:pt x="28763" y="61620"/>
                </a:moveTo>
                <a:lnTo>
                  <a:pt x="27878" y="80955"/>
                </a:lnTo>
                <a:lnTo>
                  <a:pt x="45721" y="72051"/>
                </a:lnTo>
                <a:lnTo>
                  <a:pt x="28763" y="61620"/>
                </a:lnTo>
                <a:close/>
              </a:path>
              <a:path w="728344" h="152400">
                <a:moveTo>
                  <a:pt x="28828" y="60185"/>
                </a:moveTo>
                <a:lnTo>
                  <a:pt x="28763" y="61620"/>
                </a:lnTo>
                <a:lnTo>
                  <a:pt x="45721" y="72051"/>
                </a:lnTo>
                <a:lnTo>
                  <a:pt x="66178" y="61842"/>
                </a:lnTo>
                <a:lnTo>
                  <a:pt x="28828" y="60185"/>
                </a:lnTo>
                <a:close/>
              </a:path>
              <a:path w="728344" h="152400">
                <a:moveTo>
                  <a:pt x="69499" y="60185"/>
                </a:moveTo>
                <a:lnTo>
                  <a:pt x="28828" y="60185"/>
                </a:lnTo>
                <a:lnTo>
                  <a:pt x="66178" y="61842"/>
                </a:lnTo>
                <a:lnTo>
                  <a:pt x="69499" y="60185"/>
                </a:lnTo>
                <a:close/>
              </a:path>
              <a:path w="728344" h="152400">
                <a:moveTo>
                  <a:pt x="28765" y="61582"/>
                </a:move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395595" y="4095826"/>
            <a:ext cx="583565" cy="508000"/>
          </a:xfrm>
          <a:custGeom>
            <a:avLst/>
            <a:gdLst/>
            <a:ahLst/>
            <a:cxnLst/>
            <a:rect l="l" t="t" r="r" b="b"/>
            <a:pathLst>
              <a:path w="583564" h="508000">
                <a:moveTo>
                  <a:pt x="14477" y="0"/>
                </a:moveTo>
                <a:lnTo>
                  <a:pt x="0" y="16789"/>
                </a:lnTo>
                <a:lnTo>
                  <a:pt x="58674" y="67767"/>
                </a:lnTo>
                <a:lnTo>
                  <a:pt x="73278" y="50990"/>
                </a:lnTo>
                <a:lnTo>
                  <a:pt x="14477" y="0"/>
                </a:lnTo>
                <a:close/>
              </a:path>
              <a:path w="583564" h="508000">
                <a:moveTo>
                  <a:pt x="90042" y="65557"/>
                </a:moveTo>
                <a:lnTo>
                  <a:pt x="75437" y="82334"/>
                </a:lnTo>
                <a:lnTo>
                  <a:pt x="125856" y="126034"/>
                </a:lnTo>
                <a:lnTo>
                  <a:pt x="140462" y="109245"/>
                </a:lnTo>
                <a:lnTo>
                  <a:pt x="90042" y="65557"/>
                </a:lnTo>
                <a:close/>
              </a:path>
              <a:path w="583564" h="508000">
                <a:moveTo>
                  <a:pt x="157225" y="123812"/>
                </a:moveTo>
                <a:lnTo>
                  <a:pt x="142620" y="140601"/>
                </a:lnTo>
                <a:lnTo>
                  <a:pt x="193039" y="184302"/>
                </a:lnTo>
                <a:lnTo>
                  <a:pt x="207517" y="167513"/>
                </a:lnTo>
                <a:lnTo>
                  <a:pt x="157225" y="123812"/>
                </a:lnTo>
                <a:close/>
              </a:path>
              <a:path w="583564" h="508000">
                <a:moveTo>
                  <a:pt x="224408" y="182079"/>
                </a:moveTo>
                <a:lnTo>
                  <a:pt x="209803" y="198869"/>
                </a:lnTo>
                <a:lnTo>
                  <a:pt x="260095" y="242557"/>
                </a:lnTo>
                <a:lnTo>
                  <a:pt x="274700" y="225780"/>
                </a:lnTo>
                <a:lnTo>
                  <a:pt x="224408" y="182079"/>
                </a:lnTo>
                <a:close/>
              </a:path>
              <a:path w="583564" h="508000">
                <a:moveTo>
                  <a:pt x="291464" y="240334"/>
                </a:moveTo>
                <a:lnTo>
                  <a:pt x="276987" y="257124"/>
                </a:lnTo>
                <a:lnTo>
                  <a:pt x="327278" y="300824"/>
                </a:lnTo>
                <a:lnTo>
                  <a:pt x="341883" y="284035"/>
                </a:lnTo>
                <a:lnTo>
                  <a:pt x="291464" y="240334"/>
                </a:lnTo>
                <a:close/>
              </a:path>
              <a:path w="583564" h="508000">
                <a:moveTo>
                  <a:pt x="358647" y="298602"/>
                </a:moveTo>
                <a:lnTo>
                  <a:pt x="344042" y="315391"/>
                </a:lnTo>
                <a:lnTo>
                  <a:pt x="394462" y="359092"/>
                </a:lnTo>
                <a:lnTo>
                  <a:pt x="409066" y="342303"/>
                </a:lnTo>
                <a:lnTo>
                  <a:pt x="358647" y="298602"/>
                </a:lnTo>
                <a:close/>
              </a:path>
              <a:path w="583564" h="508000">
                <a:moveTo>
                  <a:pt x="434085" y="453910"/>
                </a:moveTo>
                <a:lnTo>
                  <a:pt x="428116" y="457758"/>
                </a:lnTo>
                <a:lnTo>
                  <a:pt x="425576" y="469773"/>
                </a:lnTo>
                <a:lnTo>
                  <a:pt x="429513" y="475665"/>
                </a:lnTo>
                <a:lnTo>
                  <a:pt x="583056" y="508000"/>
                </a:lnTo>
                <a:lnTo>
                  <a:pt x="580653" y="501396"/>
                </a:lnTo>
                <a:lnTo>
                  <a:pt x="558418" y="501396"/>
                </a:lnTo>
                <a:lnTo>
                  <a:pt x="545464" y="490181"/>
                </a:lnTo>
                <a:lnTo>
                  <a:pt x="550662" y="484206"/>
                </a:lnTo>
                <a:lnTo>
                  <a:pt x="548399" y="477987"/>
                </a:lnTo>
                <a:lnTo>
                  <a:pt x="537137" y="475615"/>
                </a:lnTo>
                <a:lnTo>
                  <a:pt x="528701" y="475615"/>
                </a:lnTo>
                <a:lnTo>
                  <a:pt x="526001" y="473269"/>
                </a:lnTo>
                <a:lnTo>
                  <a:pt x="434085" y="453910"/>
                </a:lnTo>
                <a:close/>
              </a:path>
              <a:path w="583564" h="508000">
                <a:moveTo>
                  <a:pt x="550662" y="484206"/>
                </a:moveTo>
                <a:lnTo>
                  <a:pt x="545464" y="490181"/>
                </a:lnTo>
                <a:lnTo>
                  <a:pt x="558418" y="501396"/>
                </a:lnTo>
                <a:lnTo>
                  <a:pt x="562418" y="496798"/>
                </a:lnTo>
                <a:lnTo>
                  <a:pt x="555243" y="496798"/>
                </a:lnTo>
                <a:lnTo>
                  <a:pt x="550662" y="484206"/>
                </a:lnTo>
                <a:close/>
              </a:path>
              <a:path w="583564" h="508000">
                <a:moveTo>
                  <a:pt x="570461" y="473392"/>
                </a:moveTo>
                <a:lnTo>
                  <a:pt x="560069" y="473392"/>
                </a:lnTo>
                <a:lnTo>
                  <a:pt x="573024" y="484606"/>
                </a:lnTo>
                <a:lnTo>
                  <a:pt x="558418" y="501396"/>
                </a:lnTo>
                <a:lnTo>
                  <a:pt x="580653" y="501396"/>
                </a:lnTo>
                <a:lnTo>
                  <a:pt x="570461" y="473392"/>
                </a:lnTo>
                <a:close/>
              </a:path>
              <a:path w="583564" h="508000">
                <a:moveTo>
                  <a:pt x="554885" y="479352"/>
                </a:moveTo>
                <a:lnTo>
                  <a:pt x="550662" y="484206"/>
                </a:lnTo>
                <a:lnTo>
                  <a:pt x="555243" y="496798"/>
                </a:lnTo>
                <a:lnTo>
                  <a:pt x="568070" y="482130"/>
                </a:lnTo>
                <a:lnTo>
                  <a:pt x="554885" y="479352"/>
                </a:lnTo>
                <a:close/>
              </a:path>
              <a:path w="583564" h="508000">
                <a:moveTo>
                  <a:pt x="560069" y="473392"/>
                </a:moveTo>
                <a:lnTo>
                  <a:pt x="554885" y="479352"/>
                </a:lnTo>
                <a:lnTo>
                  <a:pt x="568070" y="482130"/>
                </a:lnTo>
                <a:lnTo>
                  <a:pt x="555243" y="496798"/>
                </a:lnTo>
                <a:lnTo>
                  <a:pt x="562418" y="496798"/>
                </a:lnTo>
                <a:lnTo>
                  <a:pt x="573024" y="484606"/>
                </a:lnTo>
                <a:lnTo>
                  <a:pt x="560069" y="473392"/>
                </a:lnTo>
                <a:close/>
              </a:path>
              <a:path w="583564" h="508000">
                <a:moveTo>
                  <a:pt x="548399" y="477987"/>
                </a:moveTo>
                <a:lnTo>
                  <a:pt x="550662" y="484206"/>
                </a:lnTo>
                <a:lnTo>
                  <a:pt x="554885" y="479352"/>
                </a:lnTo>
                <a:lnTo>
                  <a:pt x="548399" y="477987"/>
                </a:lnTo>
                <a:close/>
              </a:path>
              <a:path w="583564" h="508000">
                <a:moveTo>
                  <a:pt x="522985" y="357593"/>
                </a:moveTo>
                <a:lnTo>
                  <a:pt x="511428" y="361784"/>
                </a:lnTo>
                <a:lnTo>
                  <a:pt x="508507" y="368160"/>
                </a:lnTo>
                <a:lnTo>
                  <a:pt x="510539" y="373926"/>
                </a:lnTo>
                <a:lnTo>
                  <a:pt x="540563" y="456448"/>
                </a:lnTo>
                <a:lnTo>
                  <a:pt x="543305" y="458825"/>
                </a:lnTo>
                <a:lnTo>
                  <a:pt x="541982" y="460347"/>
                </a:lnTo>
                <a:lnTo>
                  <a:pt x="548399" y="477987"/>
                </a:lnTo>
                <a:lnTo>
                  <a:pt x="554885" y="479352"/>
                </a:lnTo>
                <a:lnTo>
                  <a:pt x="560069" y="473392"/>
                </a:lnTo>
                <a:lnTo>
                  <a:pt x="570461" y="473392"/>
                </a:lnTo>
                <a:lnTo>
                  <a:pt x="531494" y="366331"/>
                </a:lnTo>
                <a:lnTo>
                  <a:pt x="529335" y="360565"/>
                </a:lnTo>
                <a:lnTo>
                  <a:pt x="522985" y="357593"/>
                </a:lnTo>
                <a:close/>
              </a:path>
              <a:path w="583564" h="508000">
                <a:moveTo>
                  <a:pt x="526001" y="473269"/>
                </a:moveTo>
                <a:lnTo>
                  <a:pt x="528701" y="475615"/>
                </a:lnTo>
                <a:lnTo>
                  <a:pt x="530007" y="474113"/>
                </a:lnTo>
                <a:lnTo>
                  <a:pt x="526001" y="473269"/>
                </a:lnTo>
                <a:close/>
              </a:path>
              <a:path w="583564" h="508000">
                <a:moveTo>
                  <a:pt x="530007" y="474113"/>
                </a:moveTo>
                <a:lnTo>
                  <a:pt x="528701" y="475615"/>
                </a:lnTo>
                <a:lnTo>
                  <a:pt x="537137" y="475615"/>
                </a:lnTo>
                <a:lnTo>
                  <a:pt x="530007" y="474113"/>
                </a:lnTo>
                <a:close/>
              </a:path>
              <a:path w="583564" h="508000">
                <a:moveTo>
                  <a:pt x="492887" y="415124"/>
                </a:moveTo>
                <a:lnTo>
                  <a:pt x="478408" y="431914"/>
                </a:lnTo>
                <a:lnTo>
                  <a:pt x="526001" y="473269"/>
                </a:lnTo>
                <a:lnTo>
                  <a:pt x="530007" y="474113"/>
                </a:lnTo>
                <a:lnTo>
                  <a:pt x="541982" y="460347"/>
                </a:lnTo>
                <a:lnTo>
                  <a:pt x="540563" y="456448"/>
                </a:lnTo>
                <a:lnTo>
                  <a:pt x="492887" y="415124"/>
                </a:lnTo>
                <a:close/>
              </a:path>
              <a:path w="583564" h="508000">
                <a:moveTo>
                  <a:pt x="540563" y="456448"/>
                </a:moveTo>
                <a:lnTo>
                  <a:pt x="541982" y="460347"/>
                </a:lnTo>
                <a:lnTo>
                  <a:pt x="543305" y="458825"/>
                </a:lnTo>
                <a:lnTo>
                  <a:pt x="540563" y="456448"/>
                </a:lnTo>
                <a:close/>
              </a:path>
              <a:path w="583564" h="508000">
                <a:moveTo>
                  <a:pt x="425830" y="356870"/>
                </a:moveTo>
                <a:lnTo>
                  <a:pt x="411225" y="373659"/>
                </a:lnTo>
                <a:lnTo>
                  <a:pt x="461644" y="417347"/>
                </a:lnTo>
                <a:lnTo>
                  <a:pt x="476122" y="400570"/>
                </a:lnTo>
                <a:lnTo>
                  <a:pt x="425830" y="35687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5068315" y="1382522"/>
            <a:ext cx="1417955" cy="596265"/>
          </a:xfrm>
          <a:custGeom>
            <a:avLst/>
            <a:gdLst/>
            <a:ahLst/>
            <a:cxnLst/>
            <a:rect l="l" t="t" r="r" b="b"/>
            <a:pathLst>
              <a:path w="1417954" h="596264">
                <a:moveTo>
                  <a:pt x="8255" y="0"/>
                </a:moveTo>
                <a:lnTo>
                  <a:pt x="0" y="20574"/>
                </a:lnTo>
                <a:lnTo>
                  <a:pt x="72262" y="49529"/>
                </a:lnTo>
                <a:lnTo>
                  <a:pt x="80518" y="28828"/>
                </a:lnTo>
                <a:lnTo>
                  <a:pt x="8255" y="0"/>
                </a:lnTo>
                <a:close/>
              </a:path>
              <a:path w="1417954" h="596264">
                <a:moveTo>
                  <a:pt x="101092" y="37083"/>
                </a:moveTo>
                <a:lnTo>
                  <a:pt x="92837" y="57785"/>
                </a:lnTo>
                <a:lnTo>
                  <a:pt x="154686" y="82550"/>
                </a:lnTo>
                <a:lnTo>
                  <a:pt x="162941" y="61849"/>
                </a:lnTo>
                <a:lnTo>
                  <a:pt x="101092" y="37083"/>
                </a:lnTo>
                <a:close/>
              </a:path>
              <a:path w="1417954" h="596264">
                <a:moveTo>
                  <a:pt x="183642" y="70103"/>
                </a:moveTo>
                <a:lnTo>
                  <a:pt x="175387" y="90804"/>
                </a:lnTo>
                <a:lnTo>
                  <a:pt x="237236" y="115569"/>
                </a:lnTo>
                <a:lnTo>
                  <a:pt x="245491" y="94868"/>
                </a:lnTo>
                <a:lnTo>
                  <a:pt x="183642" y="70103"/>
                </a:lnTo>
                <a:close/>
              </a:path>
              <a:path w="1417954" h="596264">
                <a:moveTo>
                  <a:pt x="266192" y="103124"/>
                </a:moveTo>
                <a:lnTo>
                  <a:pt x="257937" y="123825"/>
                </a:lnTo>
                <a:lnTo>
                  <a:pt x="319786" y="148589"/>
                </a:lnTo>
                <a:lnTo>
                  <a:pt x="328041" y="127888"/>
                </a:lnTo>
                <a:lnTo>
                  <a:pt x="266192" y="103124"/>
                </a:lnTo>
                <a:close/>
              </a:path>
              <a:path w="1417954" h="596264">
                <a:moveTo>
                  <a:pt x="348742" y="136143"/>
                </a:moveTo>
                <a:lnTo>
                  <a:pt x="340487" y="156844"/>
                </a:lnTo>
                <a:lnTo>
                  <a:pt x="402336" y="181610"/>
                </a:lnTo>
                <a:lnTo>
                  <a:pt x="410591" y="160908"/>
                </a:lnTo>
                <a:lnTo>
                  <a:pt x="348742" y="136143"/>
                </a:lnTo>
                <a:close/>
              </a:path>
              <a:path w="1417954" h="596264">
                <a:moveTo>
                  <a:pt x="431292" y="169290"/>
                </a:moveTo>
                <a:lnTo>
                  <a:pt x="423037" y="189864"/>
                </a:lnTo>
                <a:lnTo>
                  <a:pt x="484886" y="214629"/>
                </a:lnTo>
                <a:lnTo>
                  <a:pt x="493141" y="194055"/>
                </a:lnTo>
                <a:lnTo>
                  <a:pt x="431292" y="169290"/>
                </a:lnTo>
                <a:close/>
              </a:path>
              <a:path w="1417954" h="596264">
                <a:moveTo>
                  <a:pt x="513714" y="202311"/>
                </a:moveTo>
                <a:lnTo>
                  <a:pt x="505460" y="222885"/>
                </a:lnTo>
                <a:lnTo>
                  <a:pt x="567436" y="247650"/>
                </a:lnTo>
                <a:lnTo>
                  <a:pt x="575691" y="227075"/>
                </a:lnTo>
                <a:lnTo>
                  <a:pt x="513714" y="202311"/>
                </a:lnTo>
                <a:close/>
              </a:path>
              <a:path w="1417954" h="596264">
                <a:moveTo>
                  <a:pt x="596264" y="235330"/>
                </a:moveTo>
                <a:lnTo>
                  <a:pt x="588010" y="255904"/>
                </a:lnTo>
                <a:lnTo>
                  <a:pt x="649986" y="280669"/>
                </a:lnTo>
                <a:lnTo>
                  <a:pt x="658241" y="260095"/>
                </a:lnTo>
                <a:lnTo>
                  <a:pt x="596264" y="235330"/>
                </a:lnTo>
                <a:close/>
              </a:path>
              <a:path w="1417954" h="596264">
                <a:moveTo>
                  <a:pt x="678814" y="268350"/>
                </a:moveTo>
                <a:lnTo>
                  <a:pt x="670560" y="288925"/>
                </a:lnTo>
                <a:lnTo>
                  <a:pt x="732536" y="313689"/>
                </a:lnTo>
                <a:lnTo>
                  <a:pt x="740791" y="293115"/>
                </a:lnTo>
                <a:lnTo>
                  <a:pt x="678814" y="268350"/>
                </a:lnTo>
                <a:close/>
              </a:path>
              <a:path w="1417954" h="596264">
                <a:moveTo>
                  <a:pt x="761364" y="301370"/>
                </a:moveTo>
                <a:lnTo>
                  <a:pt x="753110" y="321944"/>
                </a:lnTo>
                <a:lnTo>
                  <a:pt x="815086" y="346710"/>
                </a:lnTo>
                <a:lnTo>
                  <a:pt x="823341" y="326136"/>
                </a:lnTo>
                <a:lnTo>
                  <a:pt x="761364" y="301370"/>
                </a:lnTo>
                <a:close/>
              </a:path>
              <a:path w="1417954" h="596264">
                <a:moveTo>
                  <a:pt x="843914" y="334390"/>
                </a:moveTo>
                <a:lnTo>
                  <a:pt x="835660" y="354964"/>
                </a:lnTo>
                <a:lnTo>
                  <a:pt x="897509" y="379729"/>
                </a:lnTo>
                <a:lnTo>
                  <a:pt x="905763" y="359155"/>
                </a:lnTo>
                <a:lnTo>
                  <a:pt x="843914" y="334390"/>
                </a:lnTo>
                <a:close/>
              </a:path>
              <a:path w="1417954" h="596264">
                <a:moveTo>
                  <a:pt x="926464" y="367411"/>
                </a:moveTo>
                <a:lnTo>
                  <a:pt x="918210" y="387985"/>
                </a:lnTo>
                <a:lnTo>
                  <a:pt x="980059" y="412876"/>
                </a:lnTo>
                <a:lnTo>
                  <a:pt x="988313" y="392175"/>
                </a:lnTo>
                <a:lnTo>
                  <a:pt x="926464" y="367411"/>
                </a:lnTo>
                <a:close/>
              </a:path>
              <a:path w="1417954" h="596264">
                <a:moveTo>
                  <a:pt x="1009014" y="400430"/>
                </a:moveTo>
                <a:lnTo>
                  <a:pt x="1000760" y="421131"/>
                </a:lnTo>
                <a:lnTo>
                  <a:pt x="1062609" y="445897"/>
                </a:lnTo>
                <a:lnTo>
                  <a:pt x="1070864" y="425195"/>
                </a:lnTo>
                <a:lnTo>
                  <a:pt x="1009014" y="400430"/>
                </a:lnTo>
                <a:close/>
              </a:path>
              <a:path w="1417954" h="596264">
                <a:moveTo>
                  <a:pt x="1091564" y="433450"/>
                </a:moveTo>
                <a:lnTo>
                  <a:pt x="1083310" y="454151"/>
                </a:lnTo>
                <a:lnTo>
                  <a:pt x="1145159" y="478916"/>
                </a:lnTo>
                <a:lnTo>
                  <a:pt x="1153414" y="458215"/>
                </a:lnTo>
                <a:lnTo>
                  <a:pt x="1091564" y="433450"/>
                </a:lnTo>
                <a:close/>
              </a:path>
              <a:path w="1417954" h="596264">
                <a:moveTo>
                  <a:pt x="1174114" y="466470"/>
                </a:moveTo>
                <a:lnTo>
                  <a:pt x="1165860" y="487172"/>
                </a:lnTo>
                <a:lnTo>
                  <a:pt x="1227709" y="511936"/>
                </a:lnTo>
                <a:lnTo>
                  <a:pt x="1235964" y="491236"/>
                </a:lnTo>
                <a:lnTo>
                  <a:pt x="1174114" y="466470"/>
                </a:lnTo>
                <a:close/>
              </a:path>
              <a:path w="1417954" h="596264">
                <a:moveTo>
                  <a:pt x="1352696" y="561939"/>
                </a:moveTo>
                <a:lnTo>
                  <a:pt x="1259459" y="573785"/>
                </a:lnTo>
                <a:lnTo>
                  <a:pt x="1255141" y="579373"/>
                </a:lnTo>
                <a:lnTo>
                  <a:pt x="1255903" y="585469"/>
                </a:lnTo>
                <a:lnTo>
                  <a:pt x="1256792" y="591565"/>
                </a:lnTo>
                <a:lnTo>
                  <a:pt x="1262253" y="595883"/>
                </a:lnTo>
                <a:lnTo>
                  <a:pt x="1403991" y="577850"/>
                </a:lnTo>
                <a:lnTo>
                  <a:pt x="1392555" y="577850"/>
                </a:lnTo>
                <a:lnTo>
                  <a:pt x="1352696" y="561939"/>
                </a:lnTo>
                <a:close/>
              </a:path>
              <a:path w="1417954" h="596264">
                <a:moveTo>
                  <a:pt x="1375478" y="559041"/>
                </a:moveTo>
                <a:lnTo>
                  <a:pt x="1352696" y="561939"/>
                </a:lnTo>
                <a:lnTo>
                  <a:pt x="1392555" y="577850"/>
                </a:lnTo>
                <a:lnTo>
                  <a:pt x="1393879" y="574547"/>
                </a:lnTo>
                <a:lnTo>
                  <a:pt x="1388110" y="574547"/>
                </a:lnTo>
                <a:lnTo>
                  <a:pt x="1375478" y="559041"/>
                </a:lnTo>
                <a:close/>
              </a:path>
              <a:path w="1417954" h="596264">
                <a:moveTo>
                  <a:pt x="1311910" y="453643"/>
                </a:moveTo>
                <a:lnTo>
                  <a:pt x="1307211" y="457580"/>
                </a:lnTo>
                <a:lnTo>
                  <a:pt x="1302385" y="461390"/>
                </a:lnTo>
                <a:lnTo>
                  <a:pt x="1301623" y="468375"/>
                </a:lnTo>
                <a:lnTo>
                  <a:pt x="1361042" y="541319"/>
                </a:lnTo>
                <a:lnTo>
                  <a:pt x="1400810" y="557276"/>
                </a:lnTo>
                <a:lnTo>
                  <a:pt x="1392555" y="577850"/>
                </a:lnTo>
                <a:lnTo>
                  <a:pt x="1403991" y="577850"/>
                </a:lnTo>
                <a:lnTo>
                  <a:pt x="1417955" y="576071"/>
                </a:lnTo>
                <a:lnTo>
                  <a:pt x="1322832" y="459104"/>
                </a:lnTo>
                <a:lnTo>
                  <a:pt x="1318895" y="454405"/>
                </a:lnTo>
                <a:lnTo>
                  <a:pt x="1311910" y="453643"/>
                </a:lnTo>
                <a:close/>
              </a:path>
              <a:path w="1417954" h="596264">
                <a:moveTo>
                  <a:pt x="1395349" y="556513"/>
                </a:moveTo>
                <a:lnTo>
                  <a:pt x="1375478" y="559041"/>
                </a:lnTo>
                <a:lnTo>
                  <a:pt x="1388110" y="574547"/>
                </a:lnTo>
                <a:lnTo>
                  <a:pt x="1395349" y="556513"/>
                </a:lnTo>
                <a:close/>
              </a:path>
              <a:path w="1417954" h="596264">
                <a:moveTo>
                  <a:pt x="1398910" y="556513"/>
                </a:moveTo>
                <a:lnTo>
                  <a:pt x="1395349" y="556513"/>
                </a:lnTo>
                <a:lnTo>
                  <a:pt x="1388110" y="574547"/>
                </a:lnTo>
                <a:lnTo>
                  <a:pt x="1393879" y="574547"/>
                </a:lnTo>
                <a:lnTo>
                  <a:pt x="1400810" y="557276"/>
                </a:lnTo>
                <a:lnTo>
                  <a:pt x="1398910" y="556513"/>
                </a:lnTo>
                <a:close/>
              </a:path>
              <a:path w="1417954" h="596264">
                <a:moveTo>
                  <a:pt x="1339088" y="532510"/>
                </a:moveTo>
                <a:lnTo>
                  <a:pt x="1330833" y="553211"/>
                </a:lnTo>
                <a:lnTo>
                  <a:pt x="1352696" y="561939"/>
                </a:lnTo>
                <a:lnTo>
                  <a:pt x="1375478" y="559041"/>
                </a:lnTo>
                <a:lnTo>
                  <a:pt x="1361042" y="541319"/>
                </a:lnTo>
                <a:lnTo>
                  <a:pt x="1339088" y="532510"/>
                </a:lnTo>
                <a:close/>
              </a:path>
              <a:path w="1417954" h="596264">
                <a:moveTo>
                  <a:pt x="1361042" y="541319"/>
                </a:moveTo>
                <a:lnTo>
                  <a:pt x="1375478" y="559041"/>
                </a:lnTo>
                <a:lnTo>
                  <a:pt x="1395349" y="556513"/>
                </a:lnTo>
                <a:lnTo>
                  <a:pt x="1398910" y="556513"/>
                </a:lnTo>
                <a:lnTo>
                  <a:pt x="1361042" y="541319"/>
                </a:lnTo>
                <a:close/>
              </a:path>
              <a:path w="1417954" h="596264">
                <a:moveTo>
                  <a:pt x="1256538" y="499490"/>
                </a:moveTo>
                <a:lnTo>
                  <a:pt x="1248283" y="520191"/>
                </a:lnTo>
                <a:lnTo>
                  <a:pt x="1310259" y="544957"/>
                </a:lnTo>
                <a:lnTo>
                  <a:pt x="1318514" y="524255"/>
                </a:lnTo>
                <a:lnTo>
                  <a:pt x="1256538" y="49949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933313" y="2253107"/>
            <a:ext cx="566420" cy="2350770"/>
          </a:xfrm>
          <a:custGeom>
            <a:avLst/>
            <a:gdLst/>
            <a:ahLst/>
            <a:cxnLst/>
            <a:rect l="l" t="t" r="r" b="b"/>
            <a:pathLst>
              <a:path w="566420" h="2350770">
                <a:moveTo>
                  <a:pt x="544449" y="0"/>
                </a:moveTo>
                <a:lnTo>
                  <a:pt x="527938" y="76073"/>
                </a:lnTo>
                <a:lnTo>
                  <a:pt x="549656" y="80772"/>
                </a:lnTo>
                <a:lnTo>
                  <a:pt x="566165" y="4825"/>
                </a:lnTo>
                <a:lnTo>
                  <a:pt x="544449" y="0"/>
                </a:lnTo>
                <a:close/>
              </a:path>
              <a:path w="566420" h="2350770">
                <a:moveTo>
                  <a:pt x="523239" y="97790"/>
                </a:moveTo>
                <a:lnTo>
                  <a:pt x="509015" y="162941"/>
                </a:lnTo>
                <a:lnTo>
                  <a:pt x="530733" y="167640"/>
                </a:lnTo>
                <a:lnTo>
                  <a:pt x="544957" y="102488"/>
                </a:lnTo>
                <a:lnTo>
                  <a:pt x="523239" y="97790"/>
                </a:lnTo>
                <a:close/>
              </a:path>
              <a:path w="566420" h="2350770">
                <a:moveTo>
                  <a:pt x="504316" y="184657"/>
                </a:moveTo>
                <a:lnTo>
                  <a:pt x="490220" y="249809"/>
                </a:lnTo>
                <a:lnTo>
                  <a:pt x="511937" y="254507"/>
                </a:lnTo>
                <a:lnTo>
                  <a:pt x="526034" y="189356"/>
                </a:lnTo>
                <a:lnTo>
                  <a:pt x="504316" y="184657"/>
                </a:lnTo>
                <a:close/>
              </a:path>
              <a:path w="566420" h="2350770">
                <a:moveTo>
                  <a:pt x="485521" y="271525"/>
                </a:moveTo>
                <a:lnTo>
                  <a:pt x="471297" y="336676"/>
                </a:lnTo>
                <a:lnTo>
                  <a:pt x="493013" y="341375"/>
                </a:lnTo>
                <a:lnTo>
                  <a:pt x="507238" y="276225"/>
                </a:lnTo>
                <a:lnTo>
                  <a:pt x="485521" y="271525"/>
                </a:lnTo>
                <a:close/>
              </a:path>
              <a:path w="566420" h="2350770">
                <a:moveTo>
                  <a:pt x="466598" y="358394"/>
                </a:moveTo>
                <a:lnTo>
                  <a:pt x="452500" y="423544"/>
                </a:lnTo>
                <a:lnTo>
                  <a:pt x="474217" y="428244"/>
                </a:lnTo>
                <a:lnTo>
                  <a:pt x="488314" y="363093"/>
                </a:lnTo>
                <a:lnTo>
                  <a:pt x="466598" y="358394"/>
                </a:lnTo>
                <a:close/>
              </a:path>
              <a:path w="566420" h="2350770">
                <a:moveTo>
                  <a:pt x="447801" y="445262"/>
                </a:moveTo>
                <a:lnTo>
                  <a:pt x="433577" y="510413"/>
                </a:lnTo>
                <a:lnTo>
                  <a:pt x="455295" y="515112"/>
                </a:lnTo>
                <a:lnTo>
                  <a:pt x="469519" y="449961"/>
                </a:lnTo>
                <a:lnTo>
                  <a:pt x="447801" y="445262"/>
                </a:lnTo>
                <a:close/>
              </a:path>
              <a:path w="566420" h="2350770">
                <a:moveTo>
                  <a:pt x="428878" y="532130"/>
                </a:moveTo>
                <a:lnTo>
                  <a:pt x="414782" y="597281"/>
                </a:lnTo>
                <a:lnTo>
                  <a:pt x="436499" y="601980"/>
                </a:lnTo>
                <a:lnTo>
                  <a:pt x="450596" y="536829"/>
                </a:lnTo>
                <a:lnTo>
                  <a:pt x="428878" y="532130"/>
                </a:lnTo>
                <a:close/>
              </a:path>
              <a:path w="566420" h="2350770">
                <a:moveTo>
                  <a:pt x="409956" y="618998"/>
                </a:moveTo>
                <a:lnTo>
                  <a:pt x="395859" y="684149"/>
                </a:lnTo>
                <a:lnTo>
                  <a:pt x="417575" y="688848"/>
                </a:lnTo>
                <a:lnTo>
                  <a:pt x="431673" y="623697"/>
                </a:lnTo>
                <a:lnTo>
                  <a:pt x="409956" y="618998"/>
                </a:lnTo>
                <a:close/>
              </a:path>
              <a:path w="566420" h="2350770">
                <a:moveTo>
                  <a:pt x="391160" y="705866"/>
                </a:moveTo>
                <a:lnTo>
                  <a:pt x="376936" y="771017"/>
                </a:lnTo>
                <a:lnTo>
                  <a:pt x="398652" y="775843"/>
                </a:lnTo>
                <a:lnTo>
                  <a:pt x="412876" y="710565"/>
                </a:lnTo>
                <a:lnTo>
                  <a:pt x="391160" y="705866"/>
                </a:lnTo>
                <a:close/>
              </a:path>
              <a:path w="566420" h="2350770">
                <a:moveTo>
                  <a:pt x="372237" y="792734"/>
                </a:moveTo>
                <a:lnTo>
                  <a:pt x="358139" y="857885"/>
                </a:lnTo>
                <a:lnTo>
                  <a:pt x="379857" y="862711"/>
                </a:lnTo>
                <a:lnTo>
                  <a:pt x="393953" y="797560"/>
                </a:lnTo>
                <a:lnTo>
                  <a:pt x="372237" y="792734"/>
                </a:lnTo>
                <a:close/>
              </a:path>
              <a:path w="566420" h="2350770">
                <a:moveTo>
                  <a:pt x="353440" y="879601"/>
                </a:moveTo>
                <a:lnTo>
                  <a:pt x="339216" y="944753"/>
                </a:lnTo>
                <a:lnTo>
                  <a:pt x="360934" y="949579"/>
                </a:lnTo>
                <a:lnTo>
                  <a:pt x="375158" y="884428"/>
                </a:lnTo>
                <a:lnTo>
                  <a:pt x="353440" y="879601"/>
                </a:lnTo>
                <a:close/>
              </a:path>
              <a:path w="566420" h="2350770">
                <a:moveTo>
                  <a:pt x="334517" y="966469"/>
                </a:moveTo>
                <a:lnTo>
                  <a:pt x="320421" y="1031748"/>
                </a:lnTo>
                <a:lnTo>
                  <a:pt x="342138" y="1036447"/>
                </a:lnTo>
                <a:lnTo>
                  <a:pt x="356235" y="971295"/>
                </a:lnTo>
                <a:lnTo>
                  <a:pt x="334517" y="966469"/>
                </a:lnTo>
                <a:close/>
              </a:path>
              <a:path w="566420" h="2350770">
                <a:moveTo>
                  <a:pt x="315722" y="1053465"/>
                </a:moveTo>
                <a:lnTo>
                  <a:pt x="301498" y="1118616"/>
                </a:lnTo>
                <a:lnTo>
                  <a:pt x="323214" y="1123315"/>
                </a:lnTo>
                <a:lnTo>
                  <a:pt x="337438" y="1058164"/>
                </a:lnTo>
                <a:lnTo>
                  <a:pt x="315722" y="1053465"/>
                </a:lnTo>
                <a:close/>
              </a:path>
              <a:path w="566420" h="2350770">
                <a:moveTo>
                  <a:pt x="296799" y="1140333"/>
                </a:moveTo>
                <a:lnTo>
                  <a:pt x="282701" y="1205484"/>
                </a:lnTo>
                <a:lnTo>
                  <a:pt x="304419" y="1210183"/>
                </a:lnTo>
                <a:lnTo>
                  <a:pt x="318515" y="1145032"/>
                </a:lnTo>
                <a:lnTo>
                  <a:pt x="296799" y="1140333"/>
                </a:lnTo>
                <a:close/>
              </a:path>
              <a:path w="566420" h="2350770">
                <a:moveTo>
                  <a:pt x="278002" y="1227201"/>
                </a:moveTo>
                <a:lnTo>
                  <a:pt x="263778" y="1292352"/>
                </a:lnTo>
                <a:lnTo>
                  <a:pt x="285496" y="1297051"/>
                </a:lnTo>
                <a:lnTo>
                  <a:pt x="299720" y="1231900"/>
                </a:lnTo>
                <a:lnTo>
                  <a:pt x="278002" y="1227201"/>
                </a:lnTo>
                <a:close/>
              </a:path>
              <a:path w="566420" h="2350770">
                <a:moveTo>
                  <a:pt x="259079" y="1314069"/>
                </a:moveTo>
                <a:lnTo>
                  <a:pt x="244983" y="1379220"/>
                </a:lnTo>
                <a:lnTo>
                  <a:pt x="266700" y="1383919"/>
                </a:lnTo>
                <a:lnTo>
                  <a:pt x="280797" y="1318768"/>
                </a:lnTo>
                <a:lnTo>
                  <a:pt x="259079" y="1314069"/>
                </a:lnTo>
                <a:close/>
              </a:path>
              <a:path w="566420" h="2350770">
                <a:moveTo>
                  <a:pt x="240157" y="1400937"/>
                </a:moveTo>
                <a:lnTo>
                  <a:pt x="226060" y="1466088"/>
                </a:lnTo>
                <a:lnTo>
                  <a:pt x="247776" y="1470787"/>
                </a:lnTo>
                <a:lnTo>
                  <a:pt x="261874" y="1405636"/>
                </a:lnTo>
                <a:lnTo>
                  <a:pt x="240157" y="1400937"/>
                </a:lnTo>
                <a:close/>
              </a:path>
              <a:path w="566420" h="2350770">
                <a:moveTo>
                  <a:pt x="221361" y="1487805"/>
                </a:moveTo>
                <a:lnTo>
                  <a:pt x="207137" y="1552956"/>
                </a:lnTo>
                <a:lnTo>
                  <a:pt x="228853" y="1557655"/>
                </a:lnTo>
                <a:lnTo>
                  <a:pt x="243077" y="1492504"/>
                </a:lnTo>
                <a:lnTo>
                  <a:pt x="221361" y="1487805"/>
                </a:lnTo>
                <a:close/>
              </a:path>
              <a:path w="566420" h="2350770">
                <a:moveTo>
                  <a:pt x="202437" y="1574673"/>
                </a:moveTo>
                <a:lnTo>
                  <a:pt x="188340" y="1639811"/>
                </a:lnTo>
                <a:lnTo>
                  <a:pt x="210058" y="1644523"/>
                </a:lnTo>
                <a:lnTo>
                  <a:pt x="224154" y="1579372"/>
                </a:lnTo>
                <a:lnTo>
                  <a:pt x="202437" y="1574673"/>
                </a:lnTo>
                <a:close/>
              </a:path>
              <a:path w="566420" h="2350770">
                <a:moveTo>
                  <a:pt x="183641" y="1661528"/>
                </a:moveTo>
                <a:lnTo>
                  <a:pt x="169417" y="1726692"/>
                </a:lnTo>
                <a:lnTo>
                  <a:pt x="191135" y="1731403"/>
                </a:lnTo>
                <a:lnTo>
                  <a:pt x="205359" y="1666252"/>
                </a:lnTo>
                <a:lnTo>
                  <a:pt x="183641" y="1661528"/>
                </a:lnTo>
                <a:close/>
              </a:path>
              <a:path w="566420" h="2350770">
                <a:moveTo>
                  <a:pt x="164719" y="1748409"/>
                </a:moveTo>
                <a:lnTo>
                  <a:pt x="150622" y="1813560"/>
                </a:lnTo>
                <a:lnTo>
                  <a:pt x="172338" y="1818284"/>
                </a:lnTo>
                <a:lnTo>
                  <a:pt x="186436" y="1753120"/>
                </a:lnTo>
                <a:lnTo>
                  <a:pt x="164719" y="1748409"/>
                </a:lnTo>
                <a:close/>
              </a:path>
              <a:path w="566420" h="2350770">
                <a:moveTo>
                  <a:pt x="145923" y="1835277"/>
                </a:moveTo>
                <a:lnTo>
                  <a:pt x="131699" y="1900440"/>
                </a:lnTo>
                <a:lnTo>
                  <a:pt x="153415" y="1905152"/>
                </a:lnTo>
                <a:lnTo>
                  <a:pt x="167639" y="1840001"/>
                </a:lnTo>
                <a:lnTo>
                  <a:pt x="145923" y="1835277"/>
                </a:lnTo>
                <a:close/>
              </a:path>
              <a:path w="566420" h="2350770">
                <a:moveTo>
                  <a:pt x="127000" y="1922157"/>
                </a:moveTo>
                <a:lnTo>
                  <a:pt x="112902" y="1987308"/>
                </a:lnTo>
                <a:lnTo>
                  <a:pt x="134620" y="1992033"/>
                </a:lnTo>
                <a:lnTo>
                  <a:pt x="148716" y="1926869"/>
                </a:lnTo>
                <a:lnTo>
                  <a:pt x="127000" y="1922157"/>
                </a:lnTo>
                <a:close/>
              </a:path>
              <a:path w="566420" h="2350770">
                <a:moveTo>
                  <a:pt x="108076" y="2009025"/>
                </a:moveTo>
                <a:lnTo>
                  <a:pt x="93979" y="2074189"/>
                </a:lnTo>
                <a:lnTo>
                  <a:pt x="115697" y="2078901"/>
                </a:lnTo>
                <a:lnTo>
                  <a:pt x="129794" y="2013750"/>
                </a:lnTo>
                <a:lnTo>
                  <a:pt x="108076" y="2009025"/>
                </a:lnTo>
                <a:close/>
              </a:path>
              <a:path w="566420" h="2350770">
                <a:moveTo>
                  <a:pt x="89281" y="2095906"/>
                </a:moveTo>
                <a:lnTo>
                  <a:pt x="75057" y="2161057"/>
                </a:lnTo>
                <a:lnTo>
                  <a:pt x="96774" y="2165781"/>
                </a:lnTo>
                <a:lnTo>
                  <a:pt x="110998" y="2100618"/>
                </a:lnTo>
                <a:lnTo>
                  <a:pt x="89281" y="2095906"/>
                </a:lnTo>
                <a:close/>
              </a:path>
              <a:path w="566420" h="2350770">
                <a:moveTo>
                  <a:pt x="14986" y="2190762"/>
                </a:moveTo>
                <a:lnTo>
                  <a:pt x="3301" y="2194318"/>
                </a:lnTo>
                <a:lnTo>
                  <a:pt x="0" y="2200516"/>
                </a:lnTo>
                <a:lnTo>
                  <a:pt x="45338" y="2350719"/>
                </a:lnTo>
                <a:lnTo>
                  <a:pt x="62892" y="2330729"/>
                </a:lnTo>
                <a:lnTo>
                  <a:pt x="60960" y="2330729"/>
                </a:lnTo>
                <a:lnTo>
                  <a:pt x="39242" y="2326005"/>
                </a:lnTo>
                <a:lnTo>
                  <a:pt x="48412" y="2284061"/>
                </a:lnTo>
                <a:lnTo>
                  <a:pt x="21209" y="2194090"/>
                </a:lnTo>
                <a:lnTo>
                  <a:pt x="14986" y="2190762"/>
                </a:lnTo>
                <a:close/>
              </a:path>
              <a:path w="566420" h="2350770">
                <a:moveTo>
                  <a:pt x="48412" y="2284061"/>
                </a:moveTo>
                <a:lnTo>
                  <a:pt x="39242" y="2326005"/>
                </a:lnTo>
                <a:lnTo>
                  <a:pt x="60960" y="2330729"/>
                </a:lnTo>
                <a:lnTo>
                  <a:pt x="62181" y="2325141"/>
                </a:lnTo>
                <a:lnTo>
                  <a:pt x="60833" y="2325141"/>
                </a:lnTo>
                <a:lnTo>
                  <a:pt x="41783" y="2321013"/>
                </a:lnTo>
                <a:lnTo>
                  <a:pt x="55030" y="2305950"/>
                </a:lnTo>
                <a:lnTo>
                  <a:pt x="48412" y="2284061"/>
                </a:lnTo>
                <a:close/>
              </a:path>
              <a:path w="566420" h="2350770">
                <a:moveTo>
                  <a:pt x="139191" y="2217737"/>
                </a:moveTo>
                <a:lnTo>
                  <a:pt x="132207" y="2218194"/>
                </a:lnTo>
                <a:lnTo>
                  <a:pt x="70128" y="2288783"/>
                </a:lnTo>
                <a:lnTo>
                  <a:pt x="60960" y="2330729"/>
                </a:lnTo>
                <a:lnTo>
                  <a:pt x="62892" y="2330729"/>
                </a:lnTo>
                <a:lnTo>
                  <a:pt x="148844" y="2232863"/>
                </a:lnTo>
                <a:lnTo>
                  <a:pt x="148462" y="2225840"/>
                </a:lnTo>
                <a:lnTo>
                  <a:pt x="143763" y="2221788"/>
                </a:lnTo>
                <a:lnTo>
                  <a:pt x="139191" y="2217737"/>
                </a:lnTo>
                <a:close/>
              </a:path>
              <a:path w="566420" h="2350770">
                <a:moveTo>
                  <a:pt x="55030" y="2305950"/>
                </a:moveTo>
                <a:lnTo>
                  <a:pt x="41783" y="2321013"/>
                </a:lnTo>
                <a:lnTo>
                  <a:pt x="60833" y="2325141"/>
                </a:lnTo>
                <a:lnTo>
                  <a:pt x="55030" y="2305950"/>
                </a:lnTo>
                <a:close/>
              </a:path>
              <a:path w="566420" h="2350770">
                <a:moveTo>
                  <a:pt x="70128" y="2288783"/>
                </a:moveTo>
                <a:lnTo>
                  <a:pt x="55030" y="2305950"/>
                </a:lnTo>
                <a:lnTo>
                  <a:pt x="60833" y="2325141"/>
                </a:lnTo>
                <a:lnTo>
                  <a:pt x="62181" y="2325141"/>
                </a:lnTo>
                <a:lnTo>
                  <a:pt x="70128" y="2288783"/>
                </a:lnTo>
                <a:close/>
              </a:path>
              <a:path w="566420" h="2350770">
                <a:moveTo>
                  <a:pt x="51562" y="2269655"/>
                </a:moveTo>
                <a:lnTo>
                  <a:pt x="48412" y="2284061"/>
                </a:lnTo>
                <a:lnTo>
                  <a:pt x="55030" y="2305950"/>
                </a:lnTo>
                <a:lnTo>
                  <a:pt x="70128" y="2288783"/>
                </a:lnTo>
                <a:lnTo>
                  <a:pt x="73278" y="2274366"/>
                </a:lnTo>
                <a:lnTo>
                  <a:pt x="51562" y="2269655"/>
                </a:lnTo>
                <a:close/>
              </a:path>
              <a:path w="566420" h="2350770">
                <a:moveTo>
                  <a:pt x="70358" y="2182774"/>
                </a:moveTo>
                <a:lnTo>
                  <a:pt x="56261" y="2247938"/>
                </a:lnTo>
                <a:lnTo>
                  <a:pt x="77977" y="2252649"/>
                </a:lnTo>
                <a:lnTo>
                  <a:pt x="92075" y="2187498"/>
                </a:lnTo>
                <a:lnTo>
                  <a:pt x="70358" y="21827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3992371" y="2895980"/>
            <a:ext cx="1419225" cy="908050"/>
          </a:xfrm>
          <a:custGeom>
            <a:avLst/>
            <a:gdLst/>
            <a:ahLst/>
            <a:cxnLst/>
            <a:rect l="l" t="t" r="r" b="b"/>
            <a:pathLst>
              <a:path w="1419225" h="908050">
                <a:moveTo>
                  <a:pt x="11937" y="0"/>
                </a:moveTo>
                <a:lnTo>
                  <a:pt x="0" y="18795"/>
                </a:lnTo>
                <a:lnTo>
                  <a:pt x="65658" y="60579"/>
                </a:lnTo>
                <a:lnTo>
                  <a:pt x="77597" y="41782"/>
                </a:lnTo>
                <a:lnTo>
                  <a:pt x="11937" y="0"/>
                </a:lnTo>
                <a:close/>
              </a:path>
              <a:path w="1419225" h="908050">
                <a:moveTo>
                  <a:pt x="96265" y="53720"/>
                </a:moveTo>
                <a:lnTo>
                  <a:pt x="84327" y="72389"/>
                </a:lnTo>
                <a:lnTo>
                  <a:pt x="140715" y="108204"/>
                </a:lnTo>
                <a:lnTo>
                  <a:pt x="152526" y="89535"/>
                </a:lnTo>
                <a:lnTo>
                  <a:pt x="96265" y="53720"/>
                </a:lnTo>
                <a:close/>
              </a:path>
              <a:path w="1419225" h="908050">
                <a:moveTo>
                  <a:pt x="171323" y="101345"/>
                </a:moveTo>
                <a:lnTo>
                  <a:pt x="159385" y="120142"/>
                </a:lnTo>
                <a:lnTo>
                  <a:pt x="215645" y="155956"/>
                </a:lnTo>
                <a:lnTo>
                  <a:pt x="227583" y="137160"/>
                </a:lnTo>
                <a:lnTo>
                  <a:pt x="171323" y="101345"/>
                </a:lnTo>
                <a:close/>
              </a:path>
              <a:path w="1419225" h="908050">
                <a:moveTo>
                  <a:pt x="246379" y="149098"/>
                </a:moveTo>
                <a:lnTo>
                  <a:pt x="234441" y="167894"/>
                </a:lnTo>
                <a:lnTo>
                  <a:pt x="290702" y="203581"/>
                </a:lnTo>
                <a:lnTo>
                  <a:pt x="302640" y="184912"/>
                </a:lnTo>
                <a:lnTo>
                  <a:pt x="246379" y="149098"/>
                </a:lnTo>
                <a:close/>
              </a:path>
              <a:path w="1419225" h="908050">
                <a:moveTo>
                  <a:pt x="321437" y="196850"/>
                </a:moveTo>
                <a:lnTo>
                  <a:pt x="309499" y="215519"/>
                </a:lnTo>
                <a:lnTo>
                  <a:pt x="365760" y="251332"/>
                </a:lnTo>
                <a:lnTo>
                  <a:pt x="377698" y="232537"/>
                </a:lnTo>
                <a:lnTo>
                  <a:pt x="321437" y="196850"/>
                </a:lnTo>
                <a:close/>
              </a:path>
              <a:path w="1419225" h="908050">
                <a:moveTo>
                  <a:pt x="396366" y="244475"/>
                </a:moveTo>
                <a:lnTo>
                  <a:pt x="384428" y="263270"/>
                </a:lnTo>
                <a:lnTo>
                  <a:pt x="440689" y="298957"/>
                </a:lnTo>
                <a:lnTo>
                  <a:pt x="452627" y="280288"/>
                </a:lnTo>
                <a:lnTo>
                  <a:pt x="396366" y="244475"/>
                </a:lnTo>
                <a:close/>
              </a:path>
              <a:path w="1419225" h="908050">
                <a:moveTo>
                  <a:pt x="471424" y="292226"/>
                </a:moveTo>
                <a:lnTo>
                  <a:pt x="459486" y="310895"/>
                </a:lnTo>
                <a:lnTo>
                  <a:pt x="515747" y="346710"/>
                </a:lnTo>
                <a:lnTo>
                  <a:pt x="527685" y="327913"/>
                </a:lnTo>
                <a:lnTo>
                  <a:pt x="471424" y="292226"/>
                </a:lnTo>
                <a:close/>
              </a:path>
              <a:path w="1419225" h="908050">
                <a:moveTo>
                  <a:pt x="546480" y="339851"/>
                </a:moveTo>
                <a:lnTo>
                  <a:pt x="534542" y="358648"/>
                </a:lnTo>
                <a:lnTo>
                  <a:pt x="590803" y="394462"/>
                </a:lnTo>
                <a:lnTo>
                  <a:pt x="602741" y="375666"/>
                </a:lnTo>
                <a:lnTo>
                  <a:pt x="546480" y="339851"/>
                </a:lnTo>
                <a:close/>
              </a:path>
              <a:path w="1419225" h="908050">
                <a:moveTo>
                  <a:pt x="621411" y="387604"/>
                </a:moveTo>
                <a:lnTo>
                  <a:pt x="609473" y="406400"/>
                </a:lnTo>
                <a:lnTo>
                  <a:pt x="665733" y="442087"/>
                </a:lnTo>
                <a:lnTo>
                  <a:pt x="677672" y="423418"/>
                </a:lnTo>
                <a:lnTo>
                  <a:pt x="621411" y="387604"/>
                </a:lnTo>
                <a:close/>
              </a:path>
              <a:path w="1419225" h="908050">
                <a:moveTo>
                  <a:pt x="696467" y="435229"/>
                </a:moveTo>
                <a:lnTo>
                  <a:pt x="684529" y="454025"/>
                </a:lnTo>
                <a:lnTo>
                  <a:pt x="740790" y="489838"/>
                </a:lnTo>
                <a:lnTo>
                  <a:pt x="752728" y="471043"/>
                </a:lnTo>
                <a:lnTo>
                  <a:pt x="696467" y="435229"/>
                </a:lnTo>
                <a:close/>
              </a:path>
              <a:path w="1419225" h="908050">
                <a:moveTo>
                  <a:pt x="771525" y="482981"/>
                </a:moveTo>
                <a:lnTo>
                  <a:pt x="759587" y="501776"/>
                </a:lnTo>
                <a:lnTo>
                  <a:pt x="815848" y="537463"/>
                </a:lnTo>
                <a:lnTo>
                  <a:pt x="827786" y="518794"/>
                </a:lnTo>
                <a:lnTo>
                  <a:pt x="771525" y="482981"/>
                </a:lnTo>
                <a:close/>
              </a:path>
              <a:path w="1419225" h="908050">
                <a:moveTo>
                  <a:pt x="846454" y="530732"/>
                </a:moveTo>
                <a:lnTo>
                  <a:pt x="834643" y="549401"/>
                </a:lnTo>
                <a:lnTo>
                  <a:pt x="890904" y="585216"/>
                </a:lnTo>
                <a:lnTo>
                  <a:pt x="902842" y="566419"/>
                </a:lnTo>
                <a:lnTo>
                  <a:pt x="846454" y="530732"/>
                </a:lnTo>
                <a:close/>
              </a:path>
              <a:path w="1419225" h="908050">
                <a:moveTo>
                  <a:pt x="921512" y="578357"/>
                </a:moveTo>
                <a:lnTo>
                  <a:pt x="909574" y="597154"/>
                </a:lnTo>
                <a:lnTo>
                  <a:pt x="965835" y="632968"/>
                </a:lnTo>
                <a:lnTo>
                  <a:pt x="977773" y="614171"/>
                </a:lnTo>
                <a:lnTo>
                  <a:pt x="921512" y="578357"/>
                </a:lnTo>
                <a:close/>
              </a:path>
              <a:path w="1419225" h="908050">
                <a:moveTo>
                  <a:pt x="996568" y="626110"/>
                </a:moveTo>
                <a:lnTo>
                  <a:pt x="984630" y="644779"/>
                </a:lnTo>
                <a:lnTo>
                  <a:pt x="1040891" y="680593"/>
                </a:lnTo>
                <a:lnTo>
                  <a:pt x="1052829" y="661797"/>
                </a:lnTo>
                <a:lnTo>
                  <a:pt x="996568" y="626110"/>
                </a:lnTo>
                <a:close/>
              </a:path>
              <a:path w="1419225" h="908050">
                <a:moveTo>
                  <a:pt x="1071626" y="673735"/>
                </a:moveTo>
                <a:lnTo>
                  <a:pt x="1059688" y="692531"/>
                </a:lnTo>
                <a:lnTo>
                  <a:pt x="1115949" y="728344"/>
                </a:lnTo>
                <a:lnTo>
                  <a:pt x="1127887" y="709549"/>
                </a:lnTo>
                <a:lnTo>
                  <a:pt x="1071626" y="673735"/>
                </a:lnTo>
                <a:close/>
              </a:path>
              <a:path w="1419225" h="908050">
                <a:moveTo>
                  <a:pt x="1146555" y="721487"/>
                </a:moveTo>
                <a:lnTo>
                  <a:pt x="1134617" y="740282"/>
                </a:lnTo>
                <a:lnTo>
                  <a:pt x="1190878" y="775969"/>
                </a:lnTo>
                <a:lnTo>
                  <a:pt x="1202816" y="757301"/>
                </a:lnTo>
                <a:lnTo>
                  <a:pt x="1146555" y="721487"/>
                </a:lnTo>
                <a:close/>
              </a:path>
              <a:path w="1419225" h="908050">
                <a:moveTo>
                  <a:pt x="1263523" y="876300"/>
                </a:moveTo>
                <a:lnTo>
                  <a:pt x="1258315" y="880999"/>
                </a:lnTo>
                <a:lnTo>
                  <a:pt x="1257553" y="893191"/>
                </a:lnTo>
                <a:lnTo>
                  <a:pt x="1262252" y="898397"/>
                </a:lnTo>
                <a:lnTo>
                  <a:pt x="1418843" y="907796"/>
                </a:lnTo>
                <a:lnTo>
                  <a:pt x="1417260" y="904875"/>
                </a:lnTo>
                <a:lnTo>
                  <a:pt x="1393570" y="904875"/>
                </a:lnTo>
                <a:lnTo>
                  <a:pt x="1359789" y="883285"/>
                </a:lnTo>
                <a:lnTo>
                  <a:pt x="1360553" y="882076"/>
                </a:lnTo>
                <a:lnTo>
                  <a:pt x="1263523" y="876300"/>
                </a:lnTo>
                <a:close/>
              </a:path>
              <a:path w="1419225" h="908050">
                <a:moveTo>
                  <a:pt x="1360553" y="882076"/>
                </a:moveTo>
                <a:lnTo>
                  <a:pt x="1359789" y="883285"/>
                </a:lnTo>
                <a:lnTo>
                  <a:pt x="1393570" y="904875"/>
                </a:lnTo>
                <a:lnTo>
                  <a:pt x="1396152" y="900810"/>
                </a:lnTo>
                <a:lnTo>
                  <a:pt x="1389761" y="900810"/>
                </a:lnTo>
                <a:lnTo>
                  <a:pt x="1380230" y="883244"/>
                </a:lnTo>
                <a:lnTo>
                  <a:pt x="1360553" y="882076"/>
                </a:lnTo>
                <a:close/>
              </a:path>
              <a:path w="1419225" h="908050">
                <a:moveTo>
                  <a:pt x="1395434" y="864616"/>
                </a:moveTo>
                <a:lnTo>
                  <a:pt x="1371600" y="864616"/>
                </a:lnTo>
                <a:lnTo>
                  <a:pt x="1405508" y="886079"/>
                </a:lnTo>
                <a:lnTo>
                  <a:pt x="1393570" y="904875"/>
                </a:lnTo>
                <a:lnTo>
                  <a:pt x="1417260" y="904875"/>
                </a:lnTo>
                <a:lnTo>
                  <a:pt x="1395434" y="864616"/>
                </a:lnTo>
                <a:close/>
              </a:path>
              <a:path w="1419225" h="908050">
                <a:moveTo>
                  <a:pt x="1380230" y="883244"/>
                </a:moveTo>
                <a:lnTo>
                  <a:pt x="1389761" y="900810"/>
                </a:lnTo>
                <a:lnTo>
                  <a:pt x="1400175" y="884428"/>
                </a:lnTo>
                <a:lnTo>
                  <a:pt x="1380230" y="883244"/>
                </a:lnTo>
                <a:close/>
              </a:path>
              <a:path w="1419225" h="908050">
                <a:moveTo>
                  <a:pt x="1371600" y="864616"/>
                </a:moveTo>
                <a:lnTo>
                  <a:pt x="1370805" y="865872"/>
                </a:lnTo>
                <a:lnTo>
                  <a:pt x="1380230" y="883244"/>
                </a:lnTo>
                <a:lnTo>
                  <a:pt x="1400175" y="884428"/>
                </a:lnTo>
                <a:lnTo>
                  <a:pt x="1389761" y="900810"/>
                </a:lnTo>
                <a:lnTo>
                  <a:pt x="1396152" y="900810"/>
                </a:lnTo>
                <a:lnTo>
                  <a:pt x="1405508" y="886079"/>
                </a:lnTo>
                <a:lnTo>
                  <a:pt x="1371600" y="864616"/>
                </a:lnTo>
                <a:close/>
              </a:path>
              <a:path w="1419225" h="908050">
                <a:moveTo>
                  <a:pt x="1370805" y="865872"/>
                </a:moveTo>
                <a:lnTo>
                  <a:pt x="1360553" y="882076"/>
                </a:lnTo>
                <a:lnTo>
                  <a:pt x="1380230" y="883244"/>
                </a:lnTo>
                <a:lnTo>
                  <a:pt x="1370805" y="865872"/>
                </a:lnTo>
                <a:close/>
              </a:path>
              <a:path w="1419225" h="908050">
                <a:moveTo>
                  <a:pt x="1296669" y="816863"/>
                </a:moveTo>
                <a:lnTo>
                  <a:pt x="1284731" y="835660"/>
                </a:lnTo>
                <a:lnTo>
                  <a:pt x="1340992" y="871347"/>
                </a:lnTo>
                <a:lnTo>
                  <a:pt x="1352930" y="852678"/>
                </a:lnTo>
                <a:lnTo>
                  <a:pt x="1296669" y="816863"/>
                </a:lnTo>
                <a:close/>
              </a:path>
              <a:path w="1419225" h="908050">
                <a:moveTo>
                  <a:pt x="1337182" y="767841"/>
                </a:moveTo>
                <a:lnTo>
                  <a:pt x="1326514" y="773684"/>
                </a:lnTo>
                <a:lnTo>
                  <a:pt x="1324482" y="780415"/>
                </a:lnTo>
                <a:lnTo>
                  <a:pt x="1327403" y="785876"/>
                </a:lnTo>
                <a:lnTo>
                  <a:pt x="1370805" y="865872"/>
                </a:lnTo>
                <a:lnTo>
                  <a:pt x="1371600" y="864616"/>
                </a:lnTo>
                <a:lnTo>
                  <a:pt x="1395434" y="864616"/>
                </a:lnTo>
                <a:lnTo>
                  <a:pt x="1346962" y="775207"/>
                </a:lnTo>
                <a:lnTo>
                  <a:pt x="1344040" y="769874"/>
                </a:lnTo>
                <a:lnTo>
                  <a:pt x="1337182" y="767841"/>
                </a:lnTo>
                <a:close/>
              </a:path>
              <a:path w="1419225" h="908050">
                <a:moveTo>
                  <a:pt x="1221613" y="769238"/>
                </a:moveTo>
                <a:lnTo>
                  <a:pt x="1209675" y="787907"/>
                </a:lnTo>
                <a:lnTo>
                  <a:pt x="1265936" y="823722"/>
                </a:lnTo>
                <a:lnTo>
                  <a:pt x="1277874" y="804926"/>
                </a:lnTo>
                <a:lnTo>
                  <a:pt x="1221613" y="76923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978404" y="3411728"/>
            <a:ext cx="1208405" cy="423545"/>
          </a:xfrm>
          <a:custGeom>
            <a:avLst/>
            <a:gdLst/>
            <a:ahLst/>
            <a:cxnLst/>
            <a:rect l="l" t="t" r="r" b="b"/>
            <a:pathLst>
              <a:path w="1208404" h="423545">
                <a:moveTo>
                  <a:pt x="6731" y="0"/>
                </a:moveTo>
                <a:lnTo>
                  <a:pt x="0" y="21209"/>
                </a:lnTo>
                <a:lnTo>
                  <a:pt x="74168" y="44704"/>
                </a:lnTo>
                <a:lnTo>
                  <a:pt x="80898" y="23495"/>
                </a:lnTo>
                <a:lnTo>
                  <a:pt x="6731" y="0"/>
                </a:lnTo>
                <a:close/>
              </a:path>
              <a:path w="1208404" h="423545">
                <a:moveTo>
                  <a:pt x="102107" y="30226"/>
                </a:moveTo>
                <a:lnTo>
                  <a:pt x="95376" y="51435"/>
                </a:lnTo>
                <a:lnTo>
                  <a:pt x="159003" y="71501"/>
                </a:lnTo>
                <a:lnTo>
                  <a:pt x="165607" y="50292"/>
                </a:lnTo>
                <a:lnTo>
                  <a:pt x="102107" y="30226"/>
                </a:lnTo>
                <a:close/>
              </a:path>
              <a:path w="1208404" h="423545">
                <a:moveTo>
                  <a:pt x="186816" y="57023"/>
                </a:moveTo>
                <a:lnTo>
                  <a:pt x="180085" y="78232"/>
                </a:lnTo>
                <a:lnTo>
                  <a:pt x="243712" y="98298"/>
                </a:lnTo>
                <a:lnTo>
                  <a:pt x="250444" y="77089"/>
                </a:lnTo>
                <a:lnTo>
                  <a:pt x="186816" y="57023"/>
                </a:lnTo>
                <a:close/>
              </a:path>
              <a:path w="1208404" h="423545">
                <a:moveTo>
                  <a:pt x="271652" y="83820"/>
                </a:moveTo>
                <a:lnTo>
                  <a:pt x="264921" y="105029"/>
                </a:lnTo>
                <a:lnTo>
                  <a:pt x="328421" y="125222"/>
                </a:lnTo>
                <a:lnTo>
                  <a:pt x="335153" y="104013"/>
                </a:lnTo>
                <a:lnTo>
                  <a:pt x="271652" y="83820"/>
                </a:lnTo>
                <a:close/>
              </a:path>
              <a:path w="1208404" h="423545">
                <a:moveTo>
                  <a:pt x="356361" y="110617"/>
                </a:moveTo>
                <a:lnTo>
                  <a:pt x="349631" y="131826"/>
                </a:lnTo>
                <a:lnTo>
                  <a:pt x="413257" y="152019"/>
                </a:lnTo>
                <a:lnTo>
                  <a:pt x="419988" y="130810"/>
                </a:lnTo>
                <a:lnTo>
                  <a:pt x="356361" y="110617"/>
                </a:lnTo>
                <a:close/>
              </a:path>
              <a:path w="1208404" h="423545">
                <a:moveTo>
                  <a:pt x="441070" y="137541"/>
                </a:moveTo>
                <a:lnTo>
                  <a:pt x="434467" y="158750"/>
                </a:lnTo>
                <a:lnTo>
                  <a:pt x="497967" y="178816"/>
                </a:lnTo>
                <a:lnTo>
                  <a:pt x="504697" y="157607"/>
                </a:lnTo>
                <a:lnTo>
                  <a:pt x="441070" y="137541"/>
                </a:lnTo>
                <a:close/>
              </a:path>
              <a:path w="1208404" h="423545">
                <a:moveTo>
                  <a:pt x="525907" y="164338"/>
                </a:moveTo>
                <a:lnTo>
                  <a:pt x="519175" y="185547"/>
                </a:lnTo>
                <a:lnTo>
                  <a:pt x="582803" y="205613"/>
                </a:lnTo>
                <a:lnTo>
                  <a:pt x="589407" y="184404"/>
                </a:lnTo>
                <a:lnTo>
                  <a:pt x="525907" y="164338"/>
                </a:lnTo>
                <a:close/>
              </a:path>
              <a:path w="1208404" h="423545">
                <a:moveTo>
                  <a:pt x="610616" y="191135"/>
                </a:moveTo>
                <a:lnTo>
                  <a:pt x="603884" y="212344"/>
                </a:lnTo>
                <a:lnTo>
                  <a:pt x="667511" y="232410"/>
                </a:lnTo>
                <a:lnTo>
                  <a:pt x="674243" y="211328"/>
                </a:lnTo>
                <a:lnTo>
                  <a:pt x="610616" y="191135"/>
                </a:lnTo>
                <a:close/>
              </a:path>
              <a:path w="1208404" h="423545">
                <a:moveTo>
                  <a:pt x="695451" y="217932"/>
                </a:moveTo>
                <a:lnTo>
                  <a:pt x="688720" y="239141"/>
                </a:lnTo>
                <a:lnTo>
                  <a:pt x="752220" y="259334"/>
                </a:lnTo>
                <a:lnTo>
                  <a:pt x="758951" y="238125"/>
                </a:lnTo>
                <a:lnTo>
                  <a:pt x="695451" y="217932"/>
                </a:lnTo>
                <a:close/>
              </a:path>
              <a:path w="1208404" h="423545">
                <a:moveTo>
                  <a:pt x="780160" y="244856"/>
                </a:moveTo>
                <a:lnTo>
                  <a:pt x="773430" y="265938"/>
                </a:lnTo>
                <a:lnTo>
                  <a:pt x="837057" y="286131"/>
                </a:lnTo>
                <a:lnTo>
                  <a:pt x="843660" y="264922"/>
                </a:lnTo>
                <a:lnTo>
                  <a:pt x="780160" y="244856"/>
                </a:lnTo>
                <a:close/>
              </a:path>
              <a:path w="1208404" h="423545">
                <a:moveTo>
                  <a:pt x="864869" y="271653"/>
                </a:moveTo>
                <a:lnTo>
                  <a:pt x="858266" y="292862"/>
                </a:lnTo>
                <a:lnTo>
                  <a:pt x="921766" y="312928"/>
                </a:lnTo>
                <a:lnTo>
                  <a:pt x="928496" y="291719"/>
                </a:lnTo>
                <a:lnTo>
                  <a:pt x="864869" y="271653"/>
                </a:lnTo>
                <a:close/>
              </a:path>
              <a:path w="1208404" h="423545">
                <a:moveTo>
                  <a:pt x="949706" y="298450"/>
                </a:moveTo>
                <a:lnTo>
                  <a:pt x="942974" y="319659"/>
                </a:lnTo>
                <a:lnTo>
                  <a:pt x="1006474" y="339725"/>
                </a:lnTo>
                <a:lnTo>
                  <a:pt x="1013206" y="318516"/>
                </a:lnTo>
                <a:lnTo>
                  <a:pt x="949706" y="298450"/>
                </a:lnTo>
                <a:close/>
              </a:path>
              <a:path w="1208404" h="423545">
                <a:moveTo>
                  <a:pt x="1142491" y="382783"/>
                </a:moveTo>
                <a:lnTo>
                  <a:pt x="1056258" y="400304"/>
                </a:lnTo>
                <a:lnTo>
                  <a:pt x="1050290" y="401447"/>
                </a:lnTo>
                <a:lnTo>
                  <a:pt x="1046353" y="407289"/>
                </a:lnTo>
                <a:lnTo>
                  <a:pt x="1047622" y="413385"/>
                </a:lnTo>
                <a:lnTo>
                  <a:pt x="1048893" y="419354"/>
                </a:lnTo>
                <a:lnTo>
                  <a:pt x="1054734" y="423291"/>
                </a:lnTo>
                <a:lnTo>
                  <a:pt x="1201520" y="393446"/>
                </a:lnTo>
                <a:lnTo>
                  <a:pt x="1176020" y="393446"/>
                </a:lnTo>
                <a:lnTo>
                  <a:pt x="1142491" y="382783"/>
                </a:lnTo>
                <a:close/>
              </a:path>
              <a:path w="1208404" h="423545">
                <a:moveTo>
                  <a:pt x="1164900" y="378231"/>
                </a:moveTo>
                <a:lnTo>
                  <a:pt x="1142491" y="382783"/>
                </a:lnTo>
                <a:lnTo>
                  <a:pt x="1176020" y="393446"/>
                </a:lnTo>
                <a:lnTo>
                  <a:pt x="1176839" y="390863"/>
                </a:lnTo>
                <a:lnTo>
                  <a:pt x="1164900" y="378231"/>
                </a:lnTo>
                <a:close/>
              </a:path>
              <a:path w="1208404" h="423545">
                <a:moveTo>
                  <a:pt x="1176839" y="390863"/>
                </a:moveTo>
                <a:lnTo>
                  <a:pt x="1176020" y="393446"/>
                </a:lnTo>
                <a:lnTo>
                  <a:pt x="1201520" y="393446"/>
                </a:lnTo>
                <a:lnTo>
                  <a:pt x="1205275" y="392684"/>
                </a:lnTo>
                <a:lnTo>
                  <a:pt x="1178559" y="392684"/>
                </a:lnTo>
                <a:lnTo>
                  <a:pt x="1176839" y="390863"/>
                </a:lnTo>
                <a:close/>
              </a:path>
              <a:path w="1208404" h="423545">
                <a:moveTo>
                  <a:pt x="1184401" y="374269"/>
                </a:moveTo>
                <a:lnTo>
                  <a:pt x="1181947" y="374767"/>
                </a:lnTo>
                <a:lnTo>
                  <a:pt x="1176839" y="390863"/>
                </a:lnTo>
                <a:lnTo>
                  <a:pt x="1178559" y="392684"/>
                </a:lnTo>
                <a:lnTo>
                  <a:pt x="1184401" y="374269"/>
                </a:lnTo>
                <a:close/>
              </a:path>
              <a:path w="1208404" h="423545">
                <a:moveTo>
                  <a:pt x="1191613" y="374269"/>
                </a:moveTo>
                <a:lnTo>
                  <a:pt x="1184401" y="374269"/>
                </a:lnTo>
                <a:lnTo>
                  <a:pt x="1178559" y="392684"/>
                </a:lnTo>
                <a:lnTo>
                  <a:pt x="1205275" y="392684"/>
                </a:lnTo>
                <a:lnTo>
                  <a:pt x="1208405" y="392049"/>
                </a:lnTo>
                <a:lnTo>
                  <a:pt x="1191613" y="374269"/>
                </a:lnTo>
                <a:close/>
              </a:path>
              <a:path w="1208404" h="423545">
                <a:moveTo>
                  <a:pt x="1181947" y="374767"/>
                </a:moveTo>
                <a:lnTo>
                  <a:pt x="1164900" y="378231"/>
                </a:lnTo>
                <a:lnTo>
                  <a:pt x="1176839" y="390863"/>
                </a:lnTo>
                <a:lnTo>
                  <a:pt x="1181947" y="374767"/>
                </a:lnTo>
                <a:close/>
              </a:path>
              <a:path w="1208404" h="423545">
                <a:moveTo>
                  <a:pt x="1119123" y="352044"/>
                </a:moveTo>
                <a:lnTo>
                  <a:pt x="1112520" y="373253"/>
                </a:lnTo>
                <a:lnTo>
                  <a:pt x="1142491" y="382783"/>
                </a:lnTo>
                <a:lnTo>
                  <a:pt x="1164900" y="378231"/>
                </a:lnTo>
                <a:lnTo>
                  <a:pt x="1149161" y="361576"/>
                </a:lnTo>
                <a:lnTo>
                  <a:pt x="1119123" y="352044"/>
                </a:lnTo>
                <a:close/>
              </a:path>
              <a:path w="1208404" h="423545">
                <a:moveTo>
                  <a:pt x="1149161" y="361576"/>
                </a:moveTo>
                <a:lnTo>
                  <a:pt x="1164900" y="378231"/>
                </a:lnTo>
                <a:lnTo>
                  <a:pt x="1181947" y="374767"/>
                </a:lnTo>
                <a:lnTo>
                  <a:pt x="1182750" y="372237"/>
                </a:lnTo>
                <a:lnTo>
                  <a:pt x="1149161" y="361576"/>
                </a:lnTo>
                <a:close/>
              </a:path>
              <a:path w="1208404" h="423545">
                <a:moveTo>
                  <a:pt x="1093723" y="277749"/>
                </a:moveTo>
                <a:lnTo>
                  <a:pt x="1089151" y="281940"/>
                </a:lnTo>
                <a:lnTo>
                  <a:pt x="1084707" y="286258"/>
                </a:lnTo>
                <a:lnTo>
                  <a:pt x="1084580" y="293243"/>
                </a:lnTo>
                <a:lnTo>
                  <a:pt x="1149161" y="361576"/>
                </a:lnTo>
                <a:lnTo>
                  <a:pt x="1182750" y="372237"/>
                </a:lnTo>
                <a:lnTo>
                  <a:pt x="1181947" y="374767"/>
                </a:lnTo>
                <a:lnTo>
                  <a:pt x="1184401" y="374269"/>
                </a:lnTo>
                <a:lnTo>
                  <a:pt x="1191613" y="374269"/>
                </a:lnTo>
                <a:lnTo>
                  <a:pt x="1100708" y="278003"/>
                </a:lnTo>
                <a:lnTo>
                  <a:pt x="1093723" y="277749"/>
                </a:lnTo>
                <a:close/>
              </a:path>
              <a:path w="1208404" h="423545">
                <a:moveTo>
                  <a:pt x="1034415" y="325247"/>
                </a:moveTo>
                <a:lnTo>
                  <a:pt x="1027683" y="346456"/>
                </a:lnTo>
                <a:lnTo>
                  <a:pt x="1091310" y="366522"/>
                </a:lnTo>
                <a:lnTo>
                  <a:pt x="1098042" y="345440"/>
                </a:lnTo>
                <a:lnTo>
                  <a:pt x="1034415" y="3252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246626" y="4096943"/>
            <a:ext cx="1179195" cy="523875"/>
          </a:xfrm>
          <a:custGeom>
            <a:avLst/>
            <a:gdLst/>
            <a:ahLst/>
            <a:cxnLst/>
            <a:rect l="l" t="t" r="r" b="b"/>
            <a:pathLst>
              <a:path w="1179195" h="523875">
                <a:moveTo>
                  <a:pt x="1170559" y="0"/>
                </a:moveTo>
                <a:lnTo>
                  <a:pt x="1098803" y="30289"/>
                </a:lnTo>
                <a:lnTo>
                  <a:pt x="1107566" y="50761"/>
                </a:lnTo>
                <a:lnTo>
                  <a:pt x="1179195" y="20472"/>
                </a:lnTo>
                <a:lnTo>
                  <a:pt x="1170559" y="0"/>
                </a:lnTo>
                <a:close/>
              </a:path>
              <a:path w="1179195" h="523875">
                <a:moveTo>
                  <a:pt x="1078357" y="38938"/>
                </a:moveTo>
                <a:lnTo>
                  <a:pt x="1017015" y="64909"/>
                </a:lnTo>
                <a:lnTo>
                  <a:pt x="1025651" y="85382"/>
                </a:lnTo>
                <a:lnTo>
                  <a:pt x="1086993" y="59410"/>
                </a:lnTo>
                <a:lnTo>
                  <a:pt x="1078357" y="38938"/>
                </a:lnTo>
                <a:close/>
              </a:path>
              <a:path w="1179195" h="523875">
                <a:moveTo>
                  <a:pt x="996441" y="73558"/>
                </a:moveTo>
                <a:lnTo>
                  <a:pt x="935101" y="99517"/>
                </a:lnTo>
                <a:lnTo>
                  <a:pt x="943737" y="119989"/>
                </a:lnTo>
                <a:lnTo>
                  <a:pt x="1005204" y="94030"/>
                </a:lnTo>
                <a:lnTo>
                  <a:pt x="996441" y="73558"/>
                </a:lnTo>
                <a:close/>
              </a:path>
              <a:path w="1179195" h="523875">
                <a:moveTo>
                  <a:pt x="914653" y="108178"/>
                </a:moveTo>
                <a:lnTo>
                  <a:pt x="853186" y="134137"/>
                </a:lnTo>
                <a:lnTo>
                  <a:pt x="861822" y="154609"/>
                </a:lnTo>
                <a:lnTo>
                  <a:pt x="923289" y="128651"/>
                </a:lnTo>
                <a:lnTo>
                  <a:pt x="914653" y="108178"/>
                </a:lnTo>
                <a:close/>
              </a:path>
              <a:path w="1179195" h="523875">
                <a:moveTo>
                  <a:pt x="832738" y="142786"/>
                </a:moveTo>
                <a:lnTo>
                  <a:pt x="771271" y="168744"/>
                </a:lnTo>
                <a:lnTo>
                  <a:pt x="780034" y="189217"/>
                </a:lnTo>
                <a:lnTo>
                  <a:pt x="841375" y="163258"/>
                </a:lnTo>
                <a:lnTo>
                  <a:pt x="832738" y="142786"/>
                </a:lnTo>
                <a:close/>
              </a:path>
              <a:path w="1179195" h="523875">
                <a:moveTo>
                  <a:pt x="750824" y="177406"/>
                </a:moveTo>
                <a:lnTo>
                  <a:pt x="689483" y="203365"/>
                </a:lnTo>
                <a:lnTo>
                  <a:pt x="698119" y="223837"/>
                </a:lnTo>
                <a:lnTo>
                  <a:pt x="759460" y="197878"/>
                </a:lnTo>
                <a:lnTo>
                  <a:pt x="750824" y="177406"/>
                </a:lnTo>
                <a:close/>
              </a:path>
              <a:path w="1179195" h="523875">
                <a:moveTo>
                  <a:pt x="668909" y="212013"/>
                </a:moveTo>
                <a:lnTo>
                  <a:pt x="607568" y="237972"/>
                </a:lnTo>
                <a:lnTo>
                  <a:pt x="616203" y="258445"/>
                </a:lnTo>
                <a:lnTo>
                  <a:pt x="677672" y="232486"/>
                </a:lnTo>
                <a:lnTo>
                  <a:pt x="668909" y="212013"/>
                </a:lnTo>
                <a:close/>
              </a:path>
              <a:path w="1179195" h="523875">
                <a:moveTo>
                  <a:pt x="587121" y="246634"/>
                </a:moveTo>
                <a:lnTo>
                  <a:pt x="525652" y="272592"/>
                </a:lnTo>
                <a:lnTo>
                  <a:pt x="534288" y="293065"/>
                </a:lnTo>
                <a:lnTo>
                  <a:pt x="595757" y="267106"/>
                </a:lnTo>
                <a:lnTo>
                  <a:pt x="587121" y="246634"/>
                </a:lnTo>
                <a:close/>
              </a:path>
              <a:path w="1179195" h="523875">
                <a:moveTo>
                  <a:pt x="505206" y="281241"/>
                </a:moveTo>
                <a:lnTo>
                  <a:pt x="443738" y="307213"/>
                </a:lnTo>
                <a:lnTo>
                  <a:pt x="452500" y="327685"/>
                </a:lnTo>
                <a:lnTo>
                  <a:pt x="513841" y="301713"/>
                </a:lnTo>
                <a:lnTo>
                  <a:pt x="505206" y="281241"/>
                </a:lnTo>
                <a:close/>
              </a:path>
              <a:path w="1179195" h="523875">
                <a:moveTo>
                  <a:pt x="423290" y="315861"/>
                </a:moveTo>
                <a:lnTo>
                  <a:pt x="361950" y="341820"/>
                </a:lnTo>
                <a:lnTo>
                  <a:pt x="370586" y="362292"/>
                </a:lnTo>
                <a:lnTo>
                  <a:pt x="431926" y="336334"/>
                </a:lnTo>
                <a:lnTo>
                  <a:pt x="423290" y="315861"/>
                </a:lnTo>
                <a:close/>
              </a:path>
              <a:path w="1179195" h="523875">
                <a:moveTo>
                  <a:pt x="341375" y="350481"/>
                </a:moveTo>
                <a:lnTo>
                  <a:pt x="280035" y="376440"/>
                </a:lnTo>
                <a:lnTo>
                  <a:pt x="288671" y="396913"/>
                </a:lnTo>
                <a:lnTo>
                  <a:pt x="350138" y="370941"/>
                </a:lnTo>
                <a:lnTo>
                  <a:pt x="341375" y="350481"/>
                </a:lnTo>
                <a:close/>
              </a:path>
              <a:path w="1179195" h="523875">
                <a:moveTo>
                  <a:pt x="259587" y="385089"/>
                </a:moveTo>
                <a:lnTo>
                  <a:pt x="198120" y="411048"/>
                </a:lnTo>
                <a:lnTo>
                  <a:pt x="206756" y="431520"/>
                </a:lnTo>
                <a:lnTo>
                  <a:pt x="268224" y="405561"/>
                </a:lnTo>
                <a:lnTo>
                  <a:pt x="259587" y="385089"/>
                </a:lnTo>
                <a:close/>
              </a:path>
              <a:path w="1179195" h="523875">
                <a:moveTo>
                  <a:pt x="103632" y="382447"/>
                </a:moveTo>
                <a:lnTo>
                  <a:pt x="96647" y="383298"/>
                </a:lnTo>
                <a:lnTo>
                  <a:pt x="0" y="506882"/>
                </a:lnTo>
                <a:lnTo>
                  <a:pt x="155956" y="523659"/>
                </a:lnTo>
                <a:lnTo>
                  <a:pt x="161416" y="519252"/>
                </a:lnTo>
                <a:lnTo>
                  <a:pt x="162178" y="513143"/>
                </a:lnTo>
                <a:lnTo>
                  <a:pt x="162813" y="507047"/>
                </a:lnTo>
                <a:lnTo>
                  <a:pt x="161013" y="504825"/>
                </a:lnTo>
                <a:lnTo>
                  <a:pt x="29845" y="504825"/>
                </a:lnTo>
                <a:lnTo>
                  <a:pt x="22225" y="486930"/>
                </a:lnTo>
                <a:lnTo>
                  <a:pt x="37218" y="486930"/>
                </a:lnTo>
                <a:lnTo>
                  <a:pt x="34416" y="480288"/>
                </a:lnTo>
                <a:lnTo>
                  <a:pt x="56248" y="471049"/>
                </a:lnTo>
                <a:lnTo>
                  <a:pt x="114173" y="396989"/>
                </a:lnTo>
                <a:lnTo>
                  <a:pt x="113284" y="390004"/>
                </a:lnTo>
                <a:lnTo>
                  <a:pt x="103632" y="382447"/>
                </a:lnTo>
                <a:close/>
              </a:path>
              <a:path w="1179195" h="523875">
                <a:moveTo>
                  <a:pt x="22225" y="486930"/>
                </a:moveTo>
                <a:lnTo>
                  <a:pt x="29845" y="504825"/>
                </a:lnTo>
                <a:lnTo>
                  <a:pt x="39537" y="492426"/>
                </a:lnTo>
                <a:lnTo>
                  <a:pt x="37930" y="488618"/>
                </a:lnTo>
                <a:lnTo>
                  <a:pt x="22225" y="486930"/>
                </a:lnTo>
                <a:close/>
              </a:path>
              <a:path w="1179195" h="523875">
                <a:moveTo>
                  <a:pt x="39537" y="492426"/>
                </a:moveTo>
                <a:lnTo>
                  <a:pt x="29845" y="504825"/>
                </a:lnTo>
                <a:lnTo>
                  <a:pt x="161013" y="504825"/>
                </a:lnTo>
                <a:lnTo>
                  <a:pt x="158369" y="501561"/>
                </a:lnTo>
                <a:lnTo>
                  <a:pt x="150923" y="500761"/>
                </a:lnTo>
                <a:lnTo>
                  <a:pt x="43052" y="500761"/>
                </a:lnTo>
                <a:lnTo>
                  <a:pt x="39537" y="492426"/>
                </a:lnTo>
                <a:close/>
              </a:path>
              <a:path w="1179195" h="523875">
                <a:moveTo>
                  <a:pt x="42159" y="489072"/>
                </a:moveTo>
                <a:lnTo>
                  <a:pt x="39537" y="492426"/>
                </a:lnTo>
                <a:lnTo>
                  <a:pt x="43052" y="500761"/>
                </a:lnTo>
                <a:lnTo>
                  <a:pt x="64889" y="491515"/>
                </a:lnTo>
                <a:lnTo>
                  <a:pt x="42159" y="489072"/>
                </a:lnTo>
                <a:close/>
              </a:path>
              <a:path w="1179195" h="523875">
                <a:moveTo>
                  <a:pt x="64889" y="491515"/>
                </a:moveTo>
                <a:lnTo>
                  <a:pt x="43052" y="500761"/>
                </a:lnTo>
                <a:lnTo>
                  <a:pt x="150923" y="500761"/>
                </a:lnTo>
                <a:lnTo>
                  <a:pt x="64889" y="491515"/>
                </a:lnTo>
                <a:close/>
              </a:path>
              <a:path w="1179195" h="523875">
                <a:moveTo>
                  <a:pt x="37930" y="488618"/>
                </a:moveTo>
                <a:lnTo>
                  <a:pt x="39537" y="492426"/>
                </a:lnTo>
                <a:lnTo>
                  <a:pt x="42159" y="489072"/>
                </a:lnTo>
                <a:lnTo>
                  <a:pt x="37930" y="488618"/>
                </a:lnTo>
                <a:close/>
              </a:path>
              <a:path w="1179195" h="523875">
                <a:moveTo>
                  <a:pt x="95758" y="454329"/>
                </a:moveTo>
                <a:lnTo>
                  <a:pt x="56248" y="471049"/>
                </a:lnTo>
                <a:lnTo>
                  <a:pt x="42159" y="489072"/>
                </a:lnTo>
                <a:lnTo>
                  <a:pt x="64889" y="491515"/>
                </a:lnTo>
                <a:lnTo>
                  <a:pt x="104394" y="474789"/>
                </a:lnTo>
                <a:lnTo>
                  <a:pt x="95758" y="454329"/>
                </a:lnTo>
                <a:close/>
              </a:path>
              <a:path w="1179195" h="523875">
                <a:moveTo>
                  <a:pt x="56248" y="471049"/>
                </a:moveTo>
                <a:lnTo>
                  <a:pt x="34416" y="480288"/>
                </a:lnTo>
                <a:lnTo>
                  <a:pt x="37930" y="488618"/>
                </a:lnTo>
                <a:lnTo>
                  <a:pt x="42159" y="489072"/>
                </a:lnTo>
                <a:lnTo>
                  <a:pt x="56248" y="471049"/>
                </a:lnTo>
                <a:close/>
              </a:path>
              <a:path w="1179195" h="523875">
                <a:moveTo>
                  <a:pt x="37218" y="486930"/>
                </a:moveTo>
                <a:lnTo>
                  <a:pt x="22225" y="486930"/>
                </a:lnTo>
                <a:lnTo>
                  <a:pt x="37930" y="488618"/>
                </a:lnTo>
                <a:lnTo>
                  <a:pt x="37218" y="486930"/>
                </a:lnTo>
                <a:close/>
              </a:path>
              <a:path w="1179195" h="523875">
                <a:moveTo>
                  <a:pt x="177673" y="419709"/>
                </a:moveTo>
                <a:lnTo>
                  <a:pt x="116204" y="445668"/>
                </a:lnTo>
                <a:lnTo>
                  <a:pt x="124968" y="466140"/>
                </a:lnTo>
                <a:lnTo>
                  <a:pt x="186309" y="440182"/>
                </a:lnTo>
                <a:lnTo>
                  <a:pt x="177673" y="41970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664709" y="4681766"/>
            <a:ext cx="907415" cy="152400"/>
          </a:xfrm>
          <a:custGeom>
            <a:avLst/>
            <a:gdLst/>
            <a:ahLst/>
            <a:cxnLst/>
            <a:rect l="l" t="t" r="r" b="b"/>
            <a:pathLst>
              <a:path w="907414" h="152400">
                <a:moveTo>
                  <a:pt x="829182" y="66306"/>
                </a:moveTo>
                <a:lnTo>
                  <a:pt x="829182" y="88531"/>
                </a:lnTo>
                <a:lnTo>
                  <a:pt x="906906" y="88671"/>
                </a:lnTo>
                <a:lnTo>
                  <a:pt x="906906" y="66446"/>
                </a:lnTo>
                <a:lnTo>
                  <a:pt x="829182" y="66306"/>
                </a:lnTo>
                <a:close/>
              </a:path>
              <a:path w="907414" h="152400">
                <a:moveTo>
                  <a:pt x="740282" y="66154"/>
                </a:moveTo>
                <a:lnTo>
                  <a:pt x="740282" y="88379"/>
                </a:lnTo>
                <a:lnTo>
                  <a:pt x="806957" y="88493"/>
                </a:lnTo>
                <a:lnTo>
                  <a:pt x="806957" y="66268"/>
                </a:lnTo>
                <a:lnTo>
                  <a:pt x="740282" y="66154"/>
                </a:lnTo>
                <a:close/>
              </a:path>
              <a:path w="907414" h="152400">
                <a:moveTo>
                  <a:pt x="651382" y="65989"/>
                </a:moveTo>
                <a:lnTo>
                  <a:pt x="651382" y="88214"/>
                </a:lnTo>
                <a:lnTo>
                  <a:pt x="718057" y="88341"/>
                </a:lnTo>
                <a:lnTo>
                  <a:pt x="718057" y="66116"/>
                </a:lnTo>
                <a:lnTo>
                  <a:pt x="651382" y="65989"/>
                </a:lnTo>
                <a:close/>
              </a:path>
              <a:path w="907414" h="152400">
                <a:moveTo>
                  <a:pt x="562482" y="65836"/>
                </a:moveTo>
                <a:lnTo>
                  <a:pt x="562482" y="88061"/>
                </a:lnTo>
                <a:lnTo>
                  <a:pt x="629157" y="88176"/>
                </a:lnTo>
                <a:lnTo>
                  <a:pt x="629157" y="65951"/>
                </a:lnTo>
                <a:lnTo>
                  <a:pt x="562482" y="65836"/>
                </a:lnTo>
                <a:close/>
              </a:path>
              <a:path w="907414" h="152400">
                <a:moveTo>
                  <a:pt x="473582" y="65684"/>
                </a:moveTo>
                <a:lnTo>
                  <a:pt x="473582" y="87909"/>
                </a:lnTo>
                <a:lnTo>
                  <a:pt x="540257" y="88023"/>
                </a:lnTo>
                <a:lnTo>
                  <a:pt x="540257" y="65798"/>
                </a:lnTo>
                <a:lnTo>
                  <a:pt x="473582" y="65684"/>
                </a:lnTo>
                <a:close/>
              </a:path>
              <a:path w="907414" h="152400">
                <a:moveTo>
                  <a:pt x="384682" y="65519"/>
                </a:moveTo>
                <a:lnTo>
                  <a:pt x="384682" y="87744"/>
                </a:lnTo>
                <a:lnTo>
                  <a:pt x="451357" y="87858"/>
                </a:lnTo>
                <a:lnTo>
                  <a:pt x="451357" y="65633"/>
                </a:lnTo>
                <a:lnTo>
                  <a:pt x="384682" y="65519"/>
                </a:lnTo>
                <a:close/>
              </a:path>
              <a:path w="907414" h="152400">
                <a:moveTo>
                  <a:pt x="295782" y="65366"/>
                </a:moveTo>
                <a:lnTo>
                  <a:pt x="295782" y="87591"/>
                </a:lnTo>
                <a:lnTo>
                  <a:pt x="362457" y="87706"/>
                </a:lnTo>
                <a:lnTo>
                  <a:pt x="362457" y="65481"/>
                </a:lnTo>
                <a:lnTo>
                  <a:pt x="295782" y="65366"/>
                </a:lnTo>
                <a:close/>
              </a:path>
              <a:path w="907414" h="152400">
                <a:moveTo>
                  <a:pt x="206882" y="65201"/>
                </a:moveTo>
                <a:lnTo>
                  <a:pt x="206882" y="87426"/>
                </a:lnTo>
                <a:lnTo>
                  <a:pt x="273557" y="87553"/>
                </a:lnTo>
                <a:lnTo>
                  <a:pt x="273557" y="65328"/>
                </a:lnTo>
                <a:lnTo>
                  <a:pt x="206882" y="65201"/>
                </a:lnTo>
                <a:close/>
              </a:path>
              <a:path w="907414" h="152400">
                <a:moveTo>
                  <a:pt x="137287" y="0"/>
                </a:moveTo>
                <a:lnTo>
                  <a:pt x="0" y="75958"/>
                </a:lnTo>
                <a:lnTo>
                  <a:pt x="131572" y="149402"/>
                </a:lnTo>
                <a:lnTo>
                  <a:pt x="137032" y="152387"/>
                </a:lnTo>
                <a:lnTo>
                  <a:pt x="143763" y="150469"/>
                </a:lnTo>
                <a:lnTo>
                  <a:pt x="146812" y="145110"/>
                </a:lnTo>
                <a:lnTo>
                  <a:pt x="149732" y="139750"/>
                </a:lnTo>
                <a:lnTo>
                  <a:pt x="147827" y="132981"/>
                </a:lnTo>
                <a:lnTo>
                  <a:pt x="65758" y="87184"/>
                </a:lnTo>
                <a:lnTo>
                  <a:pt x="29082" y="87121"/>
                </a:lnTo>
                <a:lnTo>
                  <a:pt x="29082" y="85724"/>
                </a:lnTo>
                <a:lnTo>
                  <a:pt x="28193" y="85724"/>
                </a:lnTo>
                <a:lnTo>
                  <a:pt x="28320" y="66293"/>
                </a:lnTo>
                <a:lnTo>
                  <a:pt x="29082" y="66293"/>
                </a:lnTo>
                <a:lnTo>
                  <a:pt x="29082" y="64896"/>
                </a:lnTo>
                <a:lnTo>
                  <a:pt x="65838" y="64896"/>
                </a:lnTo>
                <a:lnTo>
                  <a:pt x="147954" y="19443"/>
                </a:lnTo>
                <a:lnTo>
                  <a:pt x="149987" y="12687"/>
                </a:lnTo>
                <a:lnTo>
                  <a:pt x="146938" y="7315"/>
                </a:lnTo>
                <a:lnTo>
                  <a:pt x="144017" y="1943"/>
                </a:lnTo>
                <a:lnTo>
                  <a:pt x="137287" y="0"/>
                </a:lnTo>
                <a:close/>
              </a:path>
              <a:path w="907414" h="152400">
                <a:moveTo>
                  <a:pt x="117982" y="65049"/>
                </a:moveTo>
                <a:lnTo>
                  <a:pt x="117982" y="87274"/>
                </a:lnTo>
                <a:lnTo>
                  <a:pt x="184657" y="87388"/>
                </a:lnTo>
                <a:lnTo>
                  <a:pt x="184657" y="65163"/>
                </a:lnTo>
                <a:lnTo>
                  <a:pt x="117982" y="65049"/>
                </a:lnTo>
                <a:close/>
              </a:path>
              <a:path w="907414" h="152400">
                <a:moveTo>
                  <a:pt x="65725" y="64959"/>
                </a:moveTo>
                <a:lnTo>
                  <a:pt x="45742" y="76015"/>
                </a:lnTo>
                <a:lnTo>
                  <a:pt x="65758" y="87184"/>
                </a:lnTo>
                <a:lnTo>
                  <a:pt x="95757" y="87236"/>
                </a:lnTo>
                <a:lnTo>
                  <a:pt x="95757" y="65011"/>
                </a:lnTo>
                <a:lnTo>
                  <a:pt x="65725" y="64959"/>
                </a:lnTo>
                <a:close/>
              </a:path>
              <a:path w="907414" h="152400">
                <a:moveTo>
                  <a:pt x="45742" y="76015"/>
                </a:moveTo>
                <a:lnTo>
                  <a:pt x="29082" y="85233"/>
                </a:lnTo>
                <a:lnTo>
                  <a:pt x="29082" y="87121"/>
                </a:lnTo>
                <a:lnTo>
                  <a:pt x="65758" y="87184"/>
                </a:lnTo>
                <a:lnTo>
                  <a:pt x="45742" y="76015"/>
                </a:lnTo>
                <a:close/>
              </a:path>
              <a:path w="907414" h="152400">
                <a:moveTo>
                  <a:pt x="28320" y="66293"/>
                </a:moveTo>
                <a:lnTo>
                  <a:pt x="28193" y="85724"/>
                </a:lnTo>
                <a:lnTo>
                  <a:pt x="29082" y="85233"/>
                </a:lnTo>
                <a:lnTo>
                  <a:pt x="29082" y="66719"/>
                </a:lnTo>
                <a:lnTo>
                  <a:pt x="28320" y="66293"/>
                </a:lnTo>
                <a:close/>
              </a:path>
              <a:path w="907414" h="152400">
                <a:moveTo>
                  <a:pt x="29082" y="85233"/>
                </a:moveTo>
                <a:lnTo>
                  <a:pt x="28193" y="85724"/>
                </a:lnTo>
                <a:lnTo>
                  <a:pt x="29082" y="85724"/>
                </a:lnTo>
                <a:lnTo>
                  <a:pt x="29082" y="85233"/>
                </a:lnTo>
                <a:close/>
              </a:path>
              <a:path w="907414" h="152400">
                <a:moveTo>
                  <a:pt x="29082" y="66719"/>
                </a:moveTo>
                <a:lnTo>
                  <a:pt x="29082" y="85233"/>
                </a:lnTo>
                <a:lnTo>
                  <a:pt x="45742" y="76015"/>
                </a:lnTo>
                <a:lnTo>
                  <a:pt x="29082" y="66719"/>
                </a:lnTo>
                <a:close/>
              </a:path>
              <a:path w="907414" h="152400">
                <a:moveTo>
                  <a:pt x="29082" y="64896"/>
                </a:moveTo>
                <a:lnTo>
                  <a:pt x="29082" y="66719"/>
                </a:lnTo>
                <a:lnTo>
                  <a:pt x="45742" y="76015"/>
                </a:lnTo>
                <a:lnTo>
                  <a:pt x="65725" y="64959"/>
                </a:lnTo>
                <a:lnTo>
                  <a:pt x="29082" y="64896"/>
                </a:lnTo>
                <a:close/>
              </a:path>
              <a:path w="907414" h="152400">
                <a:moveTo>
                  <a:pt x="29082" y="66293"/>
                </a:moveTo>
                <a:lnTo>
                  <a:pt x="28320" y="66293"/>
                </a:lnTo>
                <a:lnTo>
                  <a:pt x="29082" y="66719"/>
                </a:lnTo>
                <a:lnTo>
                  <a:pt x="29082" y="66293"/>
                </a:lnTo>
                <a:close/>
              </a:path>
              <a:path w="907414" h="152400">
                <a:moveTo>
                  <a:pt x="65838" y="64896"/>
                </a:moveTo>
                <a:lnTo>
                  <a:pt x="29082" y="64896"/>
                </a:lnTo>
                <a:lnTo>
                  <a:pt x="65725" y="649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411215" y="2250948"/>
            <a:ext cx="1090930" cy="1553210"/>
          </a:xfrm>
          <a:custGeom>
            <a:avLst/>
            <a:gdLst/>
            <a:ahLst/>
            <a:cxnLst/>
            <a:rect l="l" t="t" r="r" b="b"/>
            <a:pathLst>
              <a:path w="1090929" h="1553210">
                <a:moveTo>
                  <a:pt x="1072261" y="0"/>
                </a:moveTo>
                <a:lnTo>
                  <a:pt x="1027684" y="63753"/>
                </a:lnTo>
                <a:lnTo>
                  <a:pt x="1045972" y="76453"/>
                </a:lnTo>
                <a:lnTo>
                  <a:pt x="1090549" y="12700"/>
                </a:lnTo>
                <a:lnTo>
                  <a:pt x="1072261" y="0"/>
                </a:lnTo>
                <a:close/>
              </a:path>
              <a:path w="1090929" h="1553210">
                <a:moveTo>
                  <a:pt x="1014984" y="81914"/>
                </a:moveTo>
                <a:lnTo>
                  <a:pt x="976757" y="136525"/>
                </a:lnTo>
                <a:lnTo>
                  <a:pt x="995045" y="149351"/>
                </a:lnTo>
                <a:lnTo>
                  <a:pt x="1033272" y="94614"/>
                </a:lnTo>
                <a:lnTo>
                  <a:pt x="1014984" y="81914"/>
                </a:lnTo>
                <a:close/>
              </a:path>
              <a:path w="1090929" h="1553210">
                <a:moveTo>
                  <a:pt x="964057" y="154812"/>
                </a:moveTo>
                <a:lnTo>
                  <a:pt x="925830" y="209422"/>
                </a:lnTo>
                <a:lnTo>
                  <a:pt x="943991" y="222122"/>
                </a:lnTo>
                <a:lnTo>
                  <a:pt x="982218" y="167512"/>
                </a:lnTo>
                <a:lnTo>
                  <a:pt x="964057" y="154812"/>
                </a:lnTo>
                <a:close/>
              </a:path>
              <a:path w="1090929" h="1553210">
                <a:moveTo>
                  <a:pt x="913130" y="227583"/>
                </a:moveTo>
                <a:lnTo>
                  <a:pt x="874903" y="282320"/>
                </a:lnTo>
                <a:lnTo>
                  <a:pt x="893063" y="295020"/>
                </a:lnTo>
                <a:lnTo>
                  <a:pt x="931291" y="240410"/>
                </a:lnTo>
                <a:lnTo>
                  <a:pt x="913130" y="227583"/>
                </a:lnTo>
                <a:close/>
              </a:path>
              <a:path w="1090929" h="1553210">
                <a:moveTo>
                  <a:pt x="862203" y="300481"/>
                </a:moveTo>
                <a:lnTo>
                  <a:pt x="823976" y="355091"/>
                </a:lnTo>
                <a:lnTo>
                  <a:pt x="842137" y="367919"/>
                </a:lnTo>
                <a:lnTo>
                  <a:pt x="880363" y="313181"/>
                </a:lnTo>
                <a:lnTo>
                  <a:pt x="862203" y="300481"/>
                </a:lnTo>
                <a:close/>
              </a:path>
              <a:path w="1090929" h="1553210">
                <a:moveTo>
                  <a:pt x="811149" y="373379"/>
                </a:moveTo>
                <a:lnTo>
                  <a:pt x="773049" y="427989"/>
                </a:lnTo>
                <a:lnTo>
                  <a:pt x="791210" y="440689"/>
                </a:lnTo>
                <a:lnTo>
                  <a:pt x="829437" y="386079"/>
                </a:lnTo>
                <a:lnTo>
                  <a:pt x="811149" y="373379"/>
                </a:lnTo>
                <a:close/>
              </a:path>
              <a:path w="1090929" h="1553210">
                <a:moveTo>
                  <a:pt x="760222" y="446150"/>
                </a:moveTo>
                <a:lnTo>
                  <a:pt x="721995" y="500888"/>
                </a:lnTo>
                <a:lnTo>
                  <a:pt x="740283" y="513588"/>
                </a:lnTo>
                <a:lnTo>
                  <a:pt x="778510" y="458977"/>
                </a:lnTo>
                <a:lnTo>
                  <a:pt x="760222" y="446150"/>
                </a:lnTo>
                <a:close/>
              </a:path>
              <a:path w="1090929" h="1553210">
                <a:moveTo>
                  <a:pt x="709295" y="519049"/>
                </a:moveTo>
                <a:lnTo>
                  <a:pt x="671068" y="573658"/>
                </a:lnTo>
                <a:lnTo>
                  <a:pt x="689356" y="586358"/>
                </a:lnTo>
                <a:lnTo>
                  <a:pt x="727583" y="531749"/>
                </a:lnTo>
                <a:lnTo>
                  <a:pt x="709295" y="519049"/>
                </a:lnTo>
                <a:close/>
              </a:path>
              <a:path w="1090929" h="1553210">
                <a:moveTo>
                  <a:pt x="658368" y="591946"/>
                </a:moveTo>
                <a:lnTo>
                  <a:pt x="620141" y="646557"/>
                </a:lnTo>
                <a:lnTo>
                  <a:pt x="638429" y="659257"/>
                </a:lnTo>
                <a:lnTo>
                  <a:pt x="676529" y="604646"/>
                </a:lnTo>
                <a:lnTo>
                  <a:pt x="658368" y="591946"/>
                </a:lnTo>
                <a:close/>
              </a:path>
              <a:path w="1090929" h="1553210">
                <a:moveTo>
                  <a:pt x="607441" y="664718"/>
                </a:moveTo>
                <a:lnTo>
                  <a:pt x="569213" y="719454"/>
                </a:lnTo>
                <a:lnTo>
                  <a:pt x="587375" y="732154"/>
                </a:lnTo>
                <a:lnTo>
                  <a:pt x="625601" y="677544"/>
                </a:lnTo>
                <a:lnTo>
                  <a:pt x="607441" y="664718"/>
                </a:lnTo>
                <a:close/>
              </a:path>
              <a:path w="1090929" h="1553210">
                <a:moveTo>
                  <a:pt x="556513" y="737615"/>
                </a:moveTo>
                <a:lnTo>
                  <a:pt x="518287" y="792226"/>
                </a:lnTo>
                <a:lnTo>
                  <a:pt x="536448" y="804926"/>
                </a:lnTo>
                <a:lnTo>
                  <a:pt x="574675" y="750315"/>
                </a:lnTo>
                <a:lnTo>
                  <a:pt x="556513" y="737615"/>
                </a:lnTo>
                <a:close/>
              </a:path>
              <a:path w="1090929" h="1553210">
                <a:moveTo>
                  <a:pt x="505587" y="810513"/>
                </a:moveTo>
                <a:lnTo>
                  <a:pt x="467360" y="865124"/>
                </a:lnTo>
                <a:lnTo>
                  <a:pt x="485521" y="877824"/>
                </a:lnTo>
                <a:lnTo>
                  <a:pt x="523748" y="823213"/>
                </a:lnTo>
                <a:lnTo>
                  <a:pt x="505587" y="810513"/>
                </a:lnTo>
                <a:close/>
              </a:path>
              <a:path w="1090929" h="1553210">
                <a:moveTo>
                  <a:pt x="454533" y="883284"/>
                </a:moveTo>
                <a:lnTo>
                  <a:pt x="416433" y="937894"/>
                </a:lnTo>
                <a:lnTo>
                  <a:pt x="434594" y="950721"/>
                </a:lnTo>
                <a:lnTo>
                  <a:pt x="472821" y="896112"/>
                </a:lnTo>
                <a:lnTo>
                  <a:pt x="454533" y="883284"/>
                </a:lnTo>
                <a:close/>
              </a:path>
              <a:path w="1090929" h="1553210">
                <a:moveTo>
                  <a:pt x="403606" y="956182"/>
                </a:moveTo>
                <a:lnTo>
                  <a:pt x="365379" y="1010793"/>
                </a:lnTo>
                <a:lnTo>
                  <a:pt x="383667" y="1023493"/>
                </a:lnTo>
                <a:lnTo>
                  <a:pt x="421894" y="968882"/>
                </a:lnTo>
                <a:lnTo>
                  <a:pt x="403606" y="956182"/>
                </a:lnTo>
                <a:close/>
              </a:path>
              <a:path w="1090929" h="1553210">
                <a:moveTo>
                  <a:pt x="352679" y="1029081"/>
                </a:moveTo>
                <a:lnTo>
                  <a:pt x="314451" y="1083690"/>
                </a:lnTo>
                <a:lnTo>
                  <a:pt x="332739" y="1096390"/>
                </a:lnTo>
                <a:lnTo>
                  <a:pt x="370967" y="1041781"/>
                </a:lnTo>
                <a:lnTo>
                  <a:pt x="352679" y="1029081"/>
                </a:lnTo>
                <a:close/>
              </a:path>
              <a:path w="1090929" h="1553210">
                <a:moveTo>
                  <a:pt x="301751" y="1101852"/>
                </a:moveTo>
                <a:lnTo>
                  <a:pt x="263525" y="1156462"/>
                </a:lnTo>
                <a:lnTo>
                  <a:pt x="281813" y="1169289"/>
                </a:lnTo>
                <a:lnTo>
                  <a:pt x="319913" y="1114552"/>
                </a:lnTo>
                <a:lnTo>
                  <a:pt x="301751" y="1101852"/>
                </a:lnTo>
                <a:close/>
              </a:path>
              <a:path w="1090929" h="1553210">
                <a:moveTo>
                  <a:pt x="250825" y="1174750"/>
                </a:moveTo>
                <a:lnTo>
                  <a:pt x="212598" y="1229359"/>
                </a:lnTo>
                <a:lnTo>
                  <a:pt x="230759" y="1242059"/>
                </a:lnTo>
                <a:lnTo>
                  <a:pt x="268986" y="1187450"/>
                </a:lnTo>
                <a:lnTo>
                  <a:pt x="250825" y="1174750"/>
                </a:lnTo>
                <a:close/>
              </a:path>
              <a:path w="1090929" h="1553210">
                <a:moveTo>
                  <a:pt x="199898" y="1247647"/>
                </a:moveTo>
                <a:lnTo>
                  <a:pt x="161671" y="1302258"/>
                </a:lnTo>
                <a:lnTo>
                  <a:pt x="179832" y="1314958"/>
                </a:lnTo>
                <a:lnTo>
                  <a:pt x="218059" y="1260347"/>
                </a:lnTo>
                <a:lnTo>
                  <a:pt x="199898" y="1247647"/>
                </a:lnTo>
                <a:close/>
              </a:path>
              <a:path w="1090929" h="1553210">
                <a:moveTo>
                  <a:pt x="148971" y="1320418"/>
                </a:moveTo>
                <a:lnTo>
                  <a:pt x="110744" y="1375029"/>
                </a:lnTo>
                <a:lnTo>
                  <a:pt x="128905" y="1387855"/>
                </a:lnTo>
                <a:lnTo>
                  <a:pt x="167132" y="1333118"/>
                </a:lnTo>
                <a:lnTo>
                  <a:pt x="148971" y="1320418"/>
                </a:lnTo>
                <a:close/>
              </a:path>
              <a:path w="1090929" h="1553210">
                <a:moveTo>
                  <a:pt x="21589" y="1392301"/>
                </a:moveTo>
                <a:lnTo>
                  <a:pt x="16129" y="1396745"/>
                </a:lnTo>
                <a:lnTo>
                  <a:pt x="0" y="1552829"/>
                </a:lnTo>
                <a:lnTo>
                  <a:pt x="36222" y="1535176"/>
                </a:lnTo>
                <a:lnTo>
                  <a:pt x="24130" y="1535176"/>
                </a:lnTo>
                <a:lnTo>
                  <a:pt x="8255" y="1523999"/>
                </a:lnTo>
                <a:lnTo>
                  <a:pt x="11240" y="1522545"/>
                </a:lnTo>
                <a:lnTo>
                  <a:pt x="8762" y="1520824"/>
                </a:lnTo>
                <a:lnTo>
                  <a:pt x="28549" y="1492492"/>
                </a:lnTo>
                <a:lnTo>
                  <a:pt x="38226" y="1399032"/>
                </a:lnTo>
                <a:lnTo>
                  <a:pt x="33782" y="1393570"/>
                </a:lnTo>
                <a:lnTo>
                  <a:pt x="21589" y="1392301"/>
                </a:lnTo>
                <a:close/>
              </a:path>
              <a:path w="1090929" h="1553210">
                <a:moveTo>
                  <a:pt x="11240" y="1522545"/>
                </a:moveTo>
                <a:lnTo>
                  <a:pt x="8255" y="1523999"/>
                </a:lnTo>
                <a:lnTo>
                  <a:pt x="24130" y="1535176"/>
                </a:lnTo>
                <a:lnTo>
                  <a:pt x="24485" y="1531743"/>
                </a:lnTo>
                <a:lnTo>
                  <a:pt x="11240" y="1522545"/>
                </a:lnTo>
                <a:close/>
              </a:path>
              <a:path w="1090929" h="1553210">
                <a:moveTo>
                  <a:pt x="24485" y="1531743"/>
                </a:moveTo>
                <a:lnTo>
                  <a:pt x="24130" y="1535176"/>
                </a:lnTo>
                <a:lnTo>
                  <a:pt x="36222" y="1535176"/>
                </a:lnTo>
                <a:lnTo>
                  <a:pt x="39610" y="1533524"/>
                </a:lnTo>
                <a:lnTo>
                  <a:pt x="27050" y="1533524"/>
                </a:lnTo>
                <a:lnTo>
                  <a:pt x="24485" y="1531743"/>
                </a:lnTo>
                <a:close/>
              </a:path>
              <a:path w="1090929" h="1553210">
                <a:moveTo>
                  <a:pt x="46892" y="1505179"/>
                </a:moveTo>
                <a:lnTo>
                  <a:pt x="26191" y="1515262"/>
                </a:lnTo>
                <a:lnTo>
                  <a:pt x="24485" y="1531743"/>
                </a:lnTo>
                <a:lnTo>
                  <a:pt x="27050" y="1533524"/>
                </a:lnTo>
                <a:lnTo>
                  <a:pt x="46892" y="1505179"/>
                </a:lnTo>
                <a:close/>
              </a:path>
              <a:path w="1090929" h="1553210">
                <a:moveTo>
                  <a:pt x="131318" y="1464055"/>
                </a:moveTo>
                <a:lnTo>
                  <a:pt x="46892" y="1505179"/>
                </a:lnTo>
                <a:lnTo>
                  <a:pt x="27050" y="1533524"/>
                </a:lnTo>
                <a:lnTo>
                  <a:pt x="39610" y="1533524"/>
                </a:lnTo>
                <a:lnTo>
                  <a:pt x="135509" y="1486789"/>
                </a:lnTo>
                <a:lnTo>
                  <a:pt x="141097" y="1483995"/>
                </a:lnTo>
                <a:lnTo>
                  <a:pt x="143383" y="1477390"/>
                </a:lnTo>
                <a:lnTo>
                  <a:pt x="140716" y="1471930"/>
                </a:lnTo>
                <a:lnTo>
                  <a:pt x="137922" y="1466342"/>
                </a:lnTo>
                <a:lnTo>
                  <a:pt x="131318" y="1464055"/>
                </a:lnTo>
                <a:close/>
              </a:path>
              <a:path w="1090929" h="1553210">
                <a:moveTo>
                  <a:pt x="26191" y="1515262"/>
                </a:moveTo>
                <a:lnTo>
                  <a:pt x="11240" y="1522545"/>
                </a:lnTo>
                <a:lnTo>
                  <a:pt x="24485" y="1531743"/>
                </a:lnTo>
                <a:lnTo>
                  <a:pt x="26191" y="1515262"/>
                </a:lnTo>
                <a:close/>
              </a:path>
              <a:path w="1090929" h="1553210">
                <a:moveTo>
                  <a:pt x="28549" y="1492492"/>
                </a:moveTo>
                <a:lnTo>
                  <a:pt x="8762" y="1520824"/>
                </a:lnTo>
                <a:lnTo>
                  <a:pt x="11240" y="1522545"/>
                </a:lnTo>
                <a:lnTo>
                  <a:pt x="26191" y="1515262"/>
                </a:lnTo>
                <a:lnTo>
                  <a:pt x="28549" y="1492492"/>
                </a:lnTo>
                <a:close/>
              </a:path>
              <a:path w="1090929" h="1553210">
                <a:moveTo>
                  <a:pt x="46989" y="1466088"/>
                </a:moveTo>
                <a:lnTo>
                  <a:pt x="28549" y="1492492"/>
                </a:lnTo>
                <a:lnTo>
                  <a:pt x="26191" y="1515262"/>
                </a:lnTo>
                <a:lnTo>
                  <a:pt x="46892" y="1505179"/>
                </a:lnTo>
                <a:lnTo>
                  <a:pt x="65278" y="1478914"/>
                </a:lnTo>
                <a:lnTo>
                  <a:pt x="46989" y="1466088"/>
                </a:lnTo>
                <a:close/>
              </a:path>
              <a:path w="1090929" h="1553210">
                <a:moveTo>
                  <a:pt x="97917" y="1393317"/>
                </a:moveTo>
                <a:lnTo>
                  <a:pt x="59817" y="1447927"/>
                </a:lnTo>
                <a:lnTo>
                  <a:pt x="77978" y="1460627"/>
                </a:lnTo>
                <a:lnTo>
                  <a:pt x="116205" y="1406017"/>
                </a:lnTo>
                <a:lnTo>
                  <a:pt x="97917" y="139331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285750"/>
            <a:ext cx="6158738" cy="5346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从业务目标到预算设计</a:t>
            </a:r>
          </a:p>
        </p:txBody>
      </p:sp>
      <p:sp>
        <p:nvSpPr>
          <p:cNvPr id="4" name="object 4"/>
          <p:cNvSpPr/>
          <p:nvPr/>
        </p:nvSpPr>
        <p:spPr>
          <a:xfrm>
            <a:off x="365759" y="1581911"/>
            <a:ext cx="2199132" cy="32186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81000" y="1200150"/>
            <a:ext cx="2135124" cy="42291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610611" y="1581911"/>
            <a:ext cx="2194560" cy="32186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855464" y="1581911"/>
            <a:ext cx="2189988" cy="321868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07568" y="1266190"/>
            <a:ext cx="1636395" cy="2736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155"/>
              </a:lnSpc>
            </a:pPr>
            <a:r>
              <a:rPr sz="1800" b="1" spc="10" dirty="0">
                <a:solidFill>
                  <a:srgbClr val="FFFFFF"/>
                </a:solidFill>
                <a:latin typeface="Microsoft YaHei"/>
                <a:cs typeface="Microsoft YaHei"/>
              </a:rPr>
              <a:t>业务目标及策略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6491" y="2048001"/>
            <a:ext cx="1704975" cy="23431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1800" spc="-5" dirty="0">
                <a:solidFill>
                  <a:srgbClr val="FFFFFF"/>
                </a:solidFill>
                <a:latin typeface="SimSun"/>
                <a:cs typeface="SimSun"/>
              </a:rPr>
              <a:t>公司级目标</a:t>
            </a:r>
            <a:endParaRPr sz="18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1800" dirty="0">
                <a:solidFill>
                  <a:srgbClr val="FFFFFF"/>
                </a:solidFill>
                <a:latin typeface="SimSun"/>
                <a:cs typeface="SimSun"/>
              </a:rPr>
              <a:t>各部门业务目标</a:t>
            </a:r>
            <a:endParaRPr sz="18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1800" dirty="0">
                <a:solidFill>
                  <a:srgbClr val="FFFFFF"/>
                </a:solidFill>
                <a:latin typeface="SimSun"/>
                <a:cs typeface="SimSun"/>
              </a:rPr>
              <a:t>各部门业务策略</a:t>
            </a:r>
            <a:endParaRPr sz="18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•HR</a:t>
            </a:r>
            <a:r>
              <a:rPr sz="1800" spc="-5" dirty="0">
                <a:solidFill>
                  <a:srgbClr val="FFFFFF"/>
                </a:solidFill>
                <a:latin typeface="SimSun"/>
                <a:cs typeface="SimSun"/>
              </a:rPr>
              <a:t>短板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•HR</a:t>
            </a:r>
            <a:r>
              <a:rPr sz="1800" spc="-10" dirty="0">
                <a:solidFill>
                  <a:srgbClr val="FFFFFF"/>
                </a:solidFill>
                <a:latin typeface="SimSun"/>
                <a:cs typeface="SimSun"/>
              </a:rPr>
              <a:t>目标</a:t>
            </a:r>
            <a:endParaRPr sz="18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•HR</a:t>
            </a:r>
            <a:r>
              <a:rPr sz="1800" spc="-5" dirty="0">
                <a:solidFill>
                  <a:srgbClr val="FFFFFF"/>
                </a:solidFill>
                <a:latin typeface="SimSun"/>
                <a:cs typeface="SimSun"/>
              </a:rPr>
              <a:t>业务策略</a:t>
            </a:r>
            <a:endParaRPr sz="1800">
              <a:latin typeface="SimSun"/>
              <a:cs typeface="SimSu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703957" y="2022094"/>
            <a:ext cx="1933575" cy="1931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1800" spc="-5" dirty="0">
                <a:solidFill>
                  <a:srgbClr val="FFFFFF"/>
                </a:solidFill>
                <a:latin typeface="SimSun"/>
                <a:cs typeface="SimSun"/>
              </a:rPr>
              <a:t>部门业务计划开展</a:t>
            </a:r>
            <a:endParaRPr sz="18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1800" spc="-5" dirty="0">
                <a:solidFill>
                  <a:srgbClr val="FFFFFF"/>
                </a:solidFill>
                <a:latin typeface="SimSun"/>
                <a:cs typeface="SimSun"/>
              </a:rPr>
              <a:t>人员编制计划</a:t>
            </a:r>
            <a:endParaRPr sz="18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1800" spc="-5" dirty="0">
                <a:solidFill>
                  <a:srgbClr val="FFFFFF"/>
                </a:solidFill>
                <a:latin typeface="SimSun"/>
                <a:cs typeface="SimSun"/>
              </a:rPr>
              <a:t>招聘计划</a:t>
            </a:r>
            <a:endParaRPr sz="18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1800" spc="-5" dirty="0">
                <a:solidFill>
                  <a:srgbClr val="FFFFFF"/>
                </a:solidFill>
                <a:latin typeface="SimSun"/>
                <a:cs typeface="SimSun"/>
              </a:rPr>
              <a:t>培训计划</a:t>
            </a:r>
            <a:endParaRPr sz="18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•HR</a:t>
            </a:r>
            <a:r>
              <a:rPr sz="1800" spc="-5" dirty="0">
                <a:solidFill>
                  <a:srgbClr val="FFFFFF"/>
                </a:solidFill>
                <a:latin typeface="SimSun"/>
                <a:cs typeface="SimSun"/>
              </a:rPr>
              <a:t>项目实施计划</a:t>
            </a:r>
            <a:endParaRPr sz="1800">
              <a:latin typeface="SimSun"/>
              <a:cs typeface="SimSu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628773" y="1216913"/>
            <a:ext cx="2135251" cy="42291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3316351" y="1282953"/>
            <a:ext cx="946150" cy="2736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155"/>
              </a:lnSpc>
            </a:pPr>
            <a:r>
              <a:rPr sz="1800" b="1" spc="10" dirty="0">
                <a:solidFill>
                  <a:srgbClr val="FFFFFF"/>
                </a:solidFill>
                <a:latin typeface="Microsoft YaHei"/>
                <a:cs typeface="Microsoft YaHei"/>
              </a:rPr>
              <a:t>工作计划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875276" y="1200150"/>
            <a:ext cx="2135124" cy="42291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5022596" y="1266190"/>
            <a:ext cx="1540510" cy="2656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22909">
              <a:lnSpc>
                <a:spcPct val="100000"/>
              </a:lnSpc>
            </a:pPr>
            <a:r>
              <a:rPr sz="1800" b="1" spc="10" dirty="0">
                <a:solidFill>
                  <a:srgbClr val="FFFFFF"/>
                </a:solidFill>
                <a:latin typeface="Microsoft YaHei"/>
                <a:cs typeface="Microsoft YaHei"/>
              </a:rPr>
              <a:t>详细预算</a:t>
            </a:r>
            <a:endParaRPr sz="180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480"/>
              </a:spcBef>
            </a:pP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1800" spc="-5" dirty="0">
                <a:solidFill>
                  <a:srgbClr val="FFFFFF"/>
                </a:solidFill>
                <a:latin typeface="SimSun"/>
                <a:cs typeface="SimSun"/>
              </a:rPr>
              <a:t>编制预算模板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1800" spc="-5" dirty="0">
                <a:solidFill>
                  <a:srgbClr val="FFFFFF"/>
                </a:solidFill>
                <a:latin typeface="SimSun"/>
                <a:cs typeface="SimSun"/>
              </a:rPr>
              <a:t>薪酬福利预算</a:t>
            </a:r>
            <a:endParaRPr sz="18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1800" spc="-5" dirty="0">
                <a:solidFill>
                  <a:srgbClr val="FFFFFF"/>
                </a:solidFill>
                <a:latin typeface="SimSun"/>
                <a:cs typeface="SimSun"/>
              </a:rPr>
              <a:t>招聘预算</a:t>
            </a:r>
            <a:endParaRPr sz="18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1800" spc="-5" dirty="0">
                <a:solidFill>
                  <a:srgbClr val="FFFFFF"/>
                </a:solidFill>
                <a:latin typeface="SimSun"/>
                <a:cs typeface="SimSun"/>
              </a:rPr>
              <a:t>培训预算</a:t>
            </a:r>
            <a:endParaRPr sz="18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•HR</a:t>
            </a:r>
            <a:r>
              <a:rPr sz="1800" spc="-5" dirty="0">
                <a:solidFill>
                  <a:srgbClr val="FFFFFF"/>
                </a:solidFill>
                <a:latin typeface="SimSun"/>
                <a:cs typeface="SimSun"/>
              </a:rPr>
              <a:t>项目预算</a:t>
            </a:r>
            <a:endParaRPr sz="1800">
              <a:latin typeface="SimSun"/>
              <a:cs typeface="SimSun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规</a:t>
            </a:r>
            <a:r>
              <a:rPr spc="15" dirty="0"/>
              <a:t>划</a:t>
            </a:r>
            <a:r>
              <a:rPr spc="-790" dirty="0">
                <a:latin typeface="Arial"/>
                <a:cs typeface="Arial"/>
              </a:rPr>
              <a:t>HR</a:t>
            </a:r>
            <a:r>
              <a:rPr spc="10" dirty="0"/>
              <a:t>咨询项目</a:t>
            </a:r>
          </a:p>
        </p:txBody>
      </p:sp>
      <p:sp>
        <p:nvSpPr>
          <p:cNvPr id="4" name="object 4"/>
          <p:cNvSpPr/>
          <p:nvPr/>
        </p:nvSpPr>
        <p:spPr>
          <a:xfrm>
            <a:off x="2340610" y="1708530"/>
            <a:ext cx="756920" cy="542925"/>
          </a:xfrm>
          <a:custGeom>
            <a:avLst/>
            <a:gdLst/>
            <a:ahLst/>
            <a:cxnLst/>
            <a:rect l="l" t="t" r="r" b="b"/>
            <a:pathLst>
              <a:path w="756919" h="542925">
                <a:moveTo>
                  <a:pt x="0" y="542925"/>
                </a:moveTo>
                <a:lnTo>
                  <a:pt x="756792" y="0"/>
                </a:lnTo>
              </a:path>
            </a:pathLst>
          </a:custGeom>
          <a:ln w="76200">
            <a:solidFill>
              <a:srgbClr val="B1B1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562096" y="1708530"/>
            <a:ext cx="756920" cy="550545"/>
          </a:xfrm>
          <a:custGeom>
            <a:avLst/>
            <a:gdLst/>
            <a:ahLst/>
            <a:cxnLst/>
            <a:rect l="l" t="t" r="r" b="b"/>
            <a:pathLst>
              <a:path w="756920" h="550544">
                <a:moveTo>
                  <a:pt x="756792" y="550037"/>
                </a:moveTo>
                <a:lnTo>
                  <a:pt x="0" y="0"/>
                </a:lnTo>
              </a:path>
            </a:pathLst>
          </a:custGeom>
          <a:ln w="76199">
            <a:solidFill>
              <a:srgbClr val="B1B1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842641" y="3808857"/>
            <a:ext cx="946785" cy="0"/>
          </a:xfrm>
          <a:custGeom>
            <a:avLst/>
            <a:gdLst/>
            <a:ahLst/>
            <a:cxnLst/>
            <a:rect l="l" t="t" r="r" b="b"/>
            <a:pathLst>
              <a:path w="946785">
                <a:moveTo>
                  <a:pt x="946784" y="0"/>
                </a:moveTo>
                <a:lnTo>
                  <a:pt x="0" y="0"/>
                </a:lnTo>
              </a:path>
            </a:pathLst>
          </a:custGeom>
          <a:ln w="76200">
            <a:solidFill>
              <a:srgbClr val="B1B1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84015" y="2715767"/>
            <a:ext cx="299720" cy="836294"/>
          </a:xfrm>
          <a:custGeom>
            <a:avLst/>
            <a:gdLst/>
            <a:ahLst/>
            <a:cxnLst/>
            <a:rect l="l" t="t" r="r" b="b"/>
            <a:pathLst>
              <a:path w="299720" h="836295">
                <a:moveTo>
                  <a:pt x="299720" y="0"/>
                </a:moveTo>
                <a:lnTo>
                  <a:pt x="0" y="835913"/>
                </a:lnTo>
              </a:path>
            </a:pathLst>
          </a:custGeom>
          <a:ln w="76200">
            <a:solidFill>
              <a:srgbClr val="B1B1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160777" y="2715767"/>
            <a:ext cx="299720" cy="836294"/>
          </a:xfrm>
          <a:custGeom>
            <a:avLst/>
            <a:gdLst/>
            <a:ahLst/>
            <a:cxnLst/>
            <a:rect l="l" t="t" r="r" b="b"/>
            <a:pathLst>
              <a:path w="299719" h="836295">
                <a:moveTo>
                  <a:pt x="0" y="0"/>
                </a:moveTo>
                <a:lnTo>
                  <a:pt x="299720" y="835913"/>
                </a:lnTo>
              </a:path>
            </a:pathLst>
          </a:custGeom>
          <a:ln w="76200">
            <a:solidFill>
              <a:srgbClr val="B1B1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92070" y="3537330"/>
            <a:ext cx="756920" cy="686435"/>
          </a:xfrm>
          <a:custGeom>
            <a:avLst/>
            <a:gdLst/>
            <a:ahLst/>
            <a:cxnLst/>
            <a:rect l="l" t="t" r="r" b="b"/>
            <a:pathLst>
              <a:path w="756919" h="686435">
                <a:moveTo>
                  <a:pt x="378333" y="0"/>
                </a:moveTo>
                <a:lnTo>
                  <a:pt x="0" y="262001"/>
                </a:lnTo>
                <a:lnTo>
                  <a:pt x="144526" y="685812"/>
                </a:lnTo>
                <a:lnTo>
                  <a:pt x="612267" y="685812"/>
                </a:lnTo>
                <a:lnTo>
                  <a:pt x="756793" y="262001"/>
                </a:lnTo>
                <a:lnTo>
                  <a:pt x="378333" y="0"/>
                </a:lnTo>
                <a:close/>
              </a:path>
            </a:pathLst>
          </a:custGeom>
          <a:solidFill>
            <a:srgbClr val="CC3300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92070" y="3537330"/>
            <a:ext cx="756920" cy="686435"/>
          </a:xfrm>
          <a:custGeom>
            <a:avLst/>
            <a:gdLst/>
            <a:ahLst/>
            <a:cxnLst/>
            <a:rect l="l" t="t" r="r" b="b"/>
            <a:pathLst>
              <a:path w="756919" h="686435">
                <a:moveTo>
                  <a:pt x="0" y="262001"/>
                </a:moveTo>
                <a:lnTo>
                  <a:pt x="378333" y="0"/>
                </a:lnTo>
                <a:lnTo>
                  <a:pt x="756793" y="262001"/>
                </a:lnTo>
                <a:lnTo>
                  <a:pt x="612267" y="685812"/>
                </a:lnTo>
                <a:lnTo>
                  <a:pt x="144526" y="685812"/>
                </a:lnTo>
                <a:lnTo>
                  <a:pt x="0" y="262001"/>
                </a:lnTo>
                <a:close/>
              </a:path>
            </a:pathLst>
          </a:custGeom>
          <a:ln w="76200">
            <a:solidFill>
              <a:srgbClr val="CC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38732" y="1982342"/>
            <a:ext cx="809625" cy="731520"/>
          </a:xfrm>
          <a:custGeom>
            <a:avLst/>
            <a:gdLst/>
            <a:ahLst/>
            <a:cxnLst/>
            <a:rect l="l" t="t" r="r" b="b"/>
            <a:pathLst>
              <a:path w="809625" h="731519">
                <a:moveTo>
                  <a:pt x="404622" y="0"/>
                </a:moveTo>
                <a:lnTo>
                  <a:pt x="0" y="279273"/>
                </a:lnTo>
                <a:lnTo>
                  <a:pt x="154559" y="731138"/>
                </a:lnTo>
                <a:lnTo>
                  <a:pt x="654812" y="731138"/>
                </a:lnTo>
                <a:lnTo>
                  <a:pt x="809370" y="279273"/>
                </a:lnTo>
                <a:lnTo>
                  <a:pt x="404622" y="0"/>
                </a:lnTo>
                <a:close/>
              </a:path>
            </a:pathLst>
          </a:custGeom>
          <a:solidFill>
            <a:srgbClr val="FBC604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538732" y="1982342"/>
            <a:ext cx="809625" cy="731520"/>
          </a:xfrm>
          <a:custGeom>
            <a:avLst/>
            <a:gdLst/>
            <a:ahLst/>
            <a:cxnLst/>
            <a:rect l="l" t="t" r="r" b="b"/>
            <a:pathLst>
              <a:path w="809625" h="731519">
                <a:moveTo>
                  <a:pt x="0" y="279273"/>
                </a:moveTo>
                <a:lnTo>
                  <a:pt x="404622" y="0"/>
                </a:lnTo>
                <a:lnTo>
                  <a:pt x="809370" y="279273"/>
                </a:lnTo>
                <a:lnTo>
                  <a:pt x="654812" y="731138"/>
                </a:lnTo>
                <a:lnTo>
                  <a:pt x="154559" y="731138"/>
                </a:lnTo>
                <a:lnTo>
                  <a:pt x="0" y="279273"/>
                </a:lnTo>
                <a:close/>
              </a:path>
            </a:pathLst>
          </a:custGeom>
          <a:ln w="76200">
            <a:solidFill>
              <a:srgbClr val="0000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312665" y="1989582"/>
            <a:ext cx="794385" cy="719455"/>
          </a:xfrm>
          <a:custGeom>
            <a:avLst/>
            <a:gdLst/>
            <a:ahLst/>
            <a:cxnLst/>
            <a:rect l="l" t="t" r="r" b="b"/>
            <a:pathLst>
              <a:path w="794385" h="719455">
                <a:moveTo>
                  <a:pt x="397129" y="0"/>
                </a:moveTo>
                <a:lnTo>
                  <a:pt x="0" y="274700"/>
                </a:lnTo>
                <a:lnTo>
                  <a:pt x="151764" y="719074"/>
                </a:lnTo>
                <a:lnTo>
                  <a:pt x="642620" y="719074"/>
                </a:lnTo>
                <a:lnTo>
                  <a:pt x="794385" y="274700"/>
                </a:lnTo>
                <a:lnTo>
                  <a:pt x="397129" y="0"/>
                </a:lnTo>
                <a:close/>
              </a:path>
            </a:pathLst>
          </a:custGeom>
          <a:solidFill>
            <a:srgbClr val="0099FF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312665" y="1989582"/>
            <a:ext cx="794385" cy="719455"/>
          </a:xfrm>
          <a:custGeom>
            <a:avLst/>
            <a:gdLst/>
            <a:ahLst/>
            <a:cxnLst/>
            <a:rect l="l" t="t" r="r" b="b"/>
            <a:pathLst>
              <a:path w="794385" h="719455">
                <a:moveTo>
                  <a:pt x="0" y="274700"/>
                </a:moveTo>
                <a:lnTo>
                  <a:pt x="397129" y="0"/>
                </a:lnTo>
                <a:lnTo>
                  <a:pt x="794385" y="274700"/>
                </a:lnTo>
                <a:lnTo>
                  <a:pt x="642620" y="719074"/>
                </a:lnTo>
                <a:lnTo>
                  <a:pt x="151764" y="719074"/>
                </a:lnTo>
                <a:lnTo>
                  <a:pt x="0" y="274700"/>
                </a:lnTo>
                <a:close/>
              </a:path>
            </a:pathLst>
          </a:custGeom>
          <a:ln w="76200">
            <a:solidFill>
              <a:srgbClr val="0099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962529" y="1078738"/>
            <a:ext cx="742315" cy="671830"/>
          </a:xfrm>
          <a:custGeom>
            <a:avLst/>
            <a:gdLst/>
            <a:ahLst/>
            <a:cxnLst/>
            <a:rect l="l" t="t" r="r" b="b"/>
            <a:pathLst>
              <a:path w="742314" h="671830">
                <a:moveTo>
                  <a:pt x="370967" y="0"/>
                </a:moveTo>
                <a:lnTo>
                  <a:pt x="0" y="256412"/>
                </a:lnTo>
                <a:lnTo>
                  <a:pt x="141731" y="671449"/>
                </a:lnTo>
                <a:lnTo>
                  <a:pt x="600201" y="671449"/>
                </a:lnTo>
                <a:lnTo>
                  <a:pt x="741933" y="256412"/>
                </a:lnTo>
                <a:lnTo>
                  <a:pt x="370967" y="0"/>
                </a:lnTo>
                <a:close/>
              </a:path>
            </a:pathLst>
          </a:custGeom>
          <a:solidFill>
            <a:srgbClr val="0099CC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962529" y="1078738"/>
            <a:ext cx="742315" cy="671830"/>
          </a:xfrm>
          <a:custGeom>
            <a:avLst/>
            <a:gdLst/>
            <a:ahLst/>
            <a:cxnLst/>
            <a:rect l="l" t="t" r="r" b="b"/>
            <a:pathLst>
              <a:path w="742314" h="671830">
                <a:moveTo>
                  <a:pt x="0" y="256412"/>
                </a:moveTo>
                <a:lnTo>
                  <a:pt x="370967" y="0"/>
                </a:lnTo>
                <a:lnTo>
                  <a:pt x="741933" y="256412"/>
                </a:lnTo>
                <a:lnTo>
                  <a:pt x="600201" y="671449"/>
                </a:lnTo>
                <a:lnTo>
                  <a:pt x="141731" y="671449"/>
                </a:lnTo>
                <a:lnTo>
                  <a:pt x="0" y="256412"/>
                </a:lnTo>
                <a:close/>
              </a:path>
            </a:pathLst>
          </a:custGeom>
          <a:ln w="76200">
            <a:solidFill>
              <a:srgbClr val="0099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795648" y="3532632"/>
            <a:ext cx="756920" cy="685800"/>
          </a:xfrm>
          <a:custGeom>
            <a:avLst/>
            <a:gdLst/>
            <a:ahLst/>
            <a:cxnLst/>
            <a:rect l="l" t="t" r="r" b="b"/>
            <a:pathLst>
              <a:path w="756920" h="685800">
                <a:moveTo>
                  <a:pt x="378460" y="0"/>
                </a:moveTo>
                <a:lnTo>
                  <a:pt x="0" y="261874"/>
                </a:lnTo>
                <a:lnTo>
                  <a:pt x="144525" y="685749"/>
                </a:lnTo>
                <a:lnTo>
                  <a:pt x="612266" y="685749"/>
                </a:lnTo>
                <a:lnTo>
                  <a:pt x="756792" y="261874"/>
                </a:lnTo>
                <a:lnTo>
                  <a:pt x="378460" y="0"/>
                </a:lnTo>
                <a:close/>
              </a:path>
            </a:pathLst>
          </a:custGeom>
          <a:solidFill>
            <a:srgbClr val="339966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795648" y="3532632"/>
            <a:ext cx="756920" cy="685800"/>
          </a:xfrm>
          <a:custGeom>
            <a:avLst/>
            <a:gdLst/>
            <a:ahLst/>
            <a:cxnLst/>
            <a:rect l="l" t="t" r="r" b="b"/>
            <a:pathLst>
              <a:path w="756920" h="685800">
                <a:moveTo>
                  <a:pt x="0" y="261874"/>
                </a:moveTo>
                <a:lnTo>
                  <a:pt x="378460" y="0"/>
                </a:lnTo>
                <a:lnTo>
                  <a:pt x="756792" y="261874"/>
                </a:lnTo>
                <a:lnTo>
                  <a:pt x="612266" y="685749"/>
                </a:lnTo>
                <a:lnTo>
                  <a:pt x="144525" y="685749"/>
                </a:lnTo>
                <a:lnTo>
                  <a:pt x="0" y="261874"/>
                </a:lnTo>
                <a:close/>
              </a:path>
            </a:pathLst>
          </a:custGeom>
          <a:ln w="76200">
            <a:solidFill>
              <a:srgbClr val="008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727326" y="2170557"/>
            <a:ext cx="422275" cy="401955"/>
          </a:xfrm>
          <a:custGeom>
            <a:avLst/>
            <a:gdLst/>
            <a:ahLst/>
            <a:cxnLst/>
            <a:rect l="l" t="t" r="r" b="b"/>
            <a:pathLst>
              <a:path w="422275" h="401955">
                <a:moveTo>
                  <a:pt x="211074" y="0"/>
                </a:moveTo>
                <a:lnTo>
                  <a:pt x="162672" y="5304"/>
                </a:lnTo>
                <a:lnTo>
                  <a:pt x="118243" y="20417"/>
                </a:lnTo>
                <a:lnTo>
                  <a:pt x="79052" y="44137"/>
                </a:lnTo>
                <a:lnTo>
                  <a:pt x="46366" y="75261"/>
                </a:lnTo>
                <a:lnTo>
                  <a:pt x="21451" y="112587"/>
                </a:lnTo>
                <a:lnTo>
                  <a:pt x="5573" y="154914"/>
                </a:lnTo>
                <a:lnTo>
                  <a:pt x="0" y="201041"/>
                </a:lnTo>
                <a:lnTo>
                  <a:pt x="5573" y="247120"/>
                </a:lnTo>
                <a:lnTo>
                  <a:pt x="21451" y="289413"/>
                </a:lnTo>
                <a:lnTo>
                  <a:pt x="46366" y="326717"/>
                </a:lnTo>
                <a:lnTo>
                  <a:pt x="79052" y="357827"/>
                </a:lnTo>
                <a:lnTo>
                  <a:pt x="118243" y="381540"/>
                </a:lnTo>
                <a:lnTo>
                  <a:pt x="162672" y="396650"/>
                </a:lnTo>
                <a:lnTo>
                  <a:pt x="211074" y="401955"/>
                </a:lnTo>
                <a:lnTo>
                  <a:pt x="259475" y="396650"/>
                </a:lnTo>
                <a:lnTo>
                  <a:pt x="303904" y="381540"/>
                </a:lnTo>
                <a:lnTo>
                  <a:pt x="343095" y="357827"/>
                </a:lnTo>
                <a:lnTo>
                  <a:pt x="375781" y="326717"/>
                </a:lnTo>
                <a:lnTo>
                  <a:pt x="400696" y="289413"/>
                </a:lnTo>
                <a:lnTo>
                  <a:pt x="416574" y="247120"/>
                </a:lnTo>
                <a:lnTo>
                  <a:pt x="422148" y="201041"/>
                </a:lnTo>
                <a:lnTo>
                  <a:pt x="416574" y="154914"/>
                </a:lnTo>
                <a:lnTo>
                  <a:pt x="400696" y="112587"/>
                </a:lnTo>
                <a:lnTo>
                  <a:pt x="375781" y="75261"/>
                </a:lnTo>
                <a:lnTo>
                  <a:pt x="343095" y="44137"/>
                </a:lnTo>
                <a:lnTo>
                  <a:pt x="303904" y="20417"/>
                </a:lnTo>
                <a:lnTo>
                  <a:pt x="259475" y="5304"/>
                </a:lnTo>
                <a:lnTo>
                  <a:pt x="211074" y="0"/>
                </a:lnTo>
                <a:close/>
              </a:path>
            </a:pathLst>
          </a:custGeom>
          <a:solidFill>
            <a:srgbClr val="292929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727326" y="2170557"/>
            <a:ext cx="422275" cy="401955"/>
          </a:xfrm>
          <a:custGeom>
            <a:avLst/>
            <a:gdLst/>
            <a:ahLst/>
            <a:cxnLst/>
            <a:rect l="l" t="t" r="r" b="b"/>
            <a:pathLst>
              <a:path w="422275" h="401955">
                <a:moveTo>
                  <a:pt x="0" y="201041"/>
                </a:moveTo>
                <a:lnTo>
                  <a:pt x="5573" y="154914"/>
                </a:lnTo>
                <a:lnTo>
                  <a:pt x="21451" y="112587"/>
                </a:lnTo>
                <a:lnTo>
                  <a:pt x="46366" y="75261"/>
                </a:lnTo>
                <a:lnTo>
                  <a:pt x="79052" y="44137"/>
                </a:lnTo>
                <a:lnTo>
                  <a:pt x="118243" y="20417"/>
                </a:lnTo>
                <a:lnTo>
                  <a:pt x="162672" y="5304"/>
                </a:lnTo>
                <a:lnTo>
                  <a:pt x="211074" y="0"/>
                </a:lnTo>
                <a:lnTo>
                  <a:pt x="259475" y="5304"/>
                </a:lnTo>
                <a:lnTo>
                  <a:pt x="303904" y="20417"/>
                </a:lnTo>
                <a:lnTo>
                  <a:pt x="343095" y="44137"/>
                </a:lnTo>
                <a:lnTo>
                  <a:pt x="375781" y="75261"/>
                </a:lnTo>
                <a:lnTo>
                  <a:pt x="400696" y="112587"/>
                </a:lnTo>
                <a:lnTo>
                  <a:pt x="416574" y="154914"/>
                </a:lnTo>
                <a:lnTo>
                  <a:pt x="422148" y="201041"/>
                </a:lnTo>
                <a:lnTo>
                  <a:pt x="416574" y="247120"/>
                </a:lnTo>
                <a:lnTo>
                  <a:pt x="400696" y="289413"/>
                </a:lnTo>
                <a:lnTo>
                  <a:pt x="375781" y="326717"/>
                </a:lnTo>
                <a:lnTo>
                  <a:pt x="343095" y="357827"/>
                </a:lnTo>
                <a:lnTo>
                  <a:pt x="303904" y="381540"/>
                </a:lnTo>
                <a:lnTo>
                  <a:pt x="259475" y="396650"/>
                </a:lnTo>
                <a:lnTo>
                  <a:pt x="211074" y="401955"/>
                </a:lnTo>
                <a:lnTo>
                  <a:pt x="162672" y="396650"/>
                </a:lnTo>
                <a:lnTo>
                  <a:pt x="118243" y="381540"/>
                </a:lnTo>
                <a:lnTo>
                  <a:pt x="79052" y="357827"/>
                </a:lnTo>
                <a:lnTo>
                  <a:pt x="46366" y="326717"/>
                </a:lnTo>
                <a:lnTo>
                  <a:pt x="21451" y="289413"/>
                </a:lnTo>
                <a:lnTo>
                  <a:pt x="5573" y="247120"/>
                </a:lnTo>
                <a:lnTo>
                  <a:pt x="0" y="201041"/>
                </a:lnTo>
                <a:close/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939798" y="2170557"/>
            <a:ext cx="0" cy="399415"/>
          </a:xfrm>
          <a:custGeom>
            <a:avLst/>
            <a:gdLst/>
            <a:ahLst/>
            <a:cxnLst/>
            <a:rect l="l" t="t" r="r" b="b"/>
            <a:pathLst>
              <a:path h="399414">
                <a:moveTo>
                  <a:pt x="0" y="0"/>
                </a:moveTo>
                <a:lnTo>
                  <a:pt x="0" y="399288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727326" y="2370201"/>
            <a:ext cx="422275" cy="0"/>
          </a:xfrm>
          <a:custGeom>
            <a:avLst/>
            <a:gdLst/>
            <a:ahLst/>
            <a:cxnLst/>
            <a:rect l="l" t="t" r="r" b="b"/>
            <a:pathLst>
              <a:path w="422275">
                <a:moveTo>
                  <a:pt x="0" y="0"/>
                </a:moveTo>
                <a:lnTo>
                  <a:pt x="422148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968245" y="2173223"/>
            <a:ext cx="88265" cy="396875"/>
          </a:xfrm>
          <a:custGeom>
            <a:avLst/>
            <a:gdLst/>
            <a:ahLst/>
            <a:cxnLst/>
            <a:rect l="l" t="t" r="r" b="b"/>
            <a:pathLst>
              <a:path w="88264" h="396875">
                <a:moveTo>
                  <a:pt x="0" y="0"/>
                </a:moveTo>
                <a:lnTo>
                  <a:pt x="20050" y="25103"/>
                </a:lnTo>
                <a:lnTo>
                  <a:pt x="43180" y="53852"/>
                </a:lnTo>
                <a:lnTo>
                  <a:pt x="65059" y="90013"/>
                </a:lnTo>
                <a:lnTo>
                  <a:pt x="81361" y="137355"/>
                </a:lnTo>
                <a:lnTo>
                  <a:pt x="87756" y="199644"/>
                </a:lnTo>
                <a:lnTo>
                  <a:pt x="81896" y="262801"/>
                </a:lnTo>
                <a:lnTo>
                  <a:pt x="66782" y="311682"/>
                </a:lnTo>
                <a:lnTo>
                  <a:pt x="46115" y="348682"/>
                </a:lnTo>
                <a:lnTo>
                  <a:pt x="23594" y="376196"/>
                </a:lnTo>
                <a:lnTo>
                  <a:pt x="2921" y="39662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825117" y="2176017"/>
            <a:ext cx="95250" cy="399415"/>
          </a:xfrm>
          <a:custGeom>
            <a:avLst/>
            <a:gdLst/>
            <a:ahLst/>
            <a:cxnLst/>
            <a:rect l="l" t="t" r="r" b="b"/>
            <a:pathLst>
              <a:path w="95250" h="399414">
                <a:moveTo>
                  <a:pt x="80518" y="0"/>
                </a:moveTo>
                <a:lnTo>
                  <a:pt x="41751" y="49001"/>
                </a:lnTo>
                <a:lnTo>
                  <a:pt x="21392" y="86959"/>
                </a:lnTo>
                <a:lnTo>
                  <a:pt x="6057" y="136652"/>
                </a:lnTo>
                <a:lnTo>
                  <a:pt x="0" y="200151"/>
                </a:lnTo>
                <a:lnTo>
                  <a:pt x="6502" y="261863"/>
                </a:lnTo>
                <a:lnTo>
                  <a:pt x="23307" y="308030"/>
                </a:lnTo>
                <a:lnTo>
                  <a:pt x="46360" y="343255"/>
                </a:lnTo>
                <a:lnTo>
                  <a:pt x="71607" y="372140"/>
                </a:lnTo>
                <a:lnTo>
                  <a:pt x="94995" y="399288"/>
                </a:lnTo>
              </a:path>
            </a:pathLst>
          </a:custGeom>
          <a:ln w="1904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775332" y="2460370"/>
            <a:ext cx="314960" cy="52705"/>
          </a:xfrm>
          <a:custGeom>
            <a:avLst/>
            <a:gdLst/>
            <a:ahLst/>
            <a:cxnLst/>
            <a:rect l="l" t="t" r="r" b="b"/>
            <a:pathLst>
              <a:path w="314960" h="52705">
                <a:moveTo>
                  <a:pt x="314579" y="44323"/>
                </a:moveTo>
                <a:lnTo>
                  <a:pt x="293310" y="31825"/>
                </a:lnTo>
                <a:lnTo>
                  <a:pt x="262064" y="17208"/>
                </a:lnTo>
                <a:lnTo>
                  <a:pt x="217674" y="5068"/>
                </a:lnTo>
                <a:lnTo>
                  <a:pt x="156972" y="0"/>
                </a:lnTo>
                <a:lnTo>
                  <a:pt x="98190" y="5443"/>
                </a:lnTo>
                <a:lnTo>
                  <a:pt x="57150" y="18875"/>
                </a:lnTo>
                <a:lnTo>
                  <a:pt x="26777" y="35950"/>
                </a:lnTo>
                <a:lnTo>
                  <a:pt x="0" y="52324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779142" y="2229485"/>
            <a:ext cx="314960" cy="52705"/>
          </a:xfrm>
          <a:custGeom>
            <a:avLst/>
            <a:gdLst/>
            <a:ahLst/>
            <a:cxnLst/>
            <a:rect l="l" t="t" r="r" b="b"/>
            <a:pathLst>
              <a:path w="314960" h="52705">
                <a:moveTo>
                  <a:pt x="314706" y="8000"/>
                </a:moveTo>
                <a:lnTo>
                  <a:pt x="293381" y="20498"/>
                </a:lnTo>
                <a:lnTo>
                  <a:pt x="262127" y="35115"/>
                </a:lnTo>
                <a:lnTo>
                  <a:pt x="217729" y="47255"/>
                </a:lnTo>
                <a:lnTo>
                  <a:pt x="156971" y="52323"/>
                </a:lnTo>
                <a:lnTo>
                  <a:pt x="98208" y="46880"/>
                </a:lnTo>
                <a:lnTo>
                  <a:pt x="57197" y="33448"/>
                </a:lnTo>
                <a:lnTo>
                  <a:pt x="26830" y="16373"/>
                </a:lnTo>
                <a:lnTo>
                  <a:pt x="0" y="0"/>
                </a:lnTo>
              </a:path>
            </a:pathLst>
          </a:custGeom>
          <a:ln w="1904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346832" y="3748023"/>
            <a:ext cx="220345" cy="210185"/>
          </a:xfrm>
          <a:custGeom>
            <a:avLst/>
            <a:gdLst/>
            <a:ahLst/>
            <a:cxnLst/>
            <a:rect l="l" t="t" r="r" b="b"/>
            <a:pathLst>
              <a:path w="220344" h="210185">
                <a:moveTo>
                  <a:pt x="213994" y="0"/>
                </a:moveTo>
                <a:lnTo>
                  <a:pt x="5842" y="0"/>
                </a:lnTo>
                <a:lnTo>
                  <a:pt x="0" y="5968"/>
                </a:lnTo>
                <a:lnTo>
                  <a:pt x="0" y="203746"/>
                </a:lnTo>
                <a:lnTo>
                  <a:pt x="5842" y="209613"/>
                </a:lnTo>
                <a:lnTo>
                  <a:pt x="213994" y="209613"/>
                </a:lnTo>
                <a:lnTo>
                  <a:pt x="219837" y="203746"/>
                </a:lnTo>
                <a:lnTo>
                  <a:pt x="219837" y="5968"/>
                </a:lnTo>
                <a:lnTo>
                  <a:pt x="213994" y="0"/>
                </a:lnTo>
                <a:close/>
              </a:path>
            </a:pathLst>
          </a:custGeom>
          <a:solidFill>
            <a:srgbClr val="292929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346832" y="3748023"/>
            <a:ext cx="220345" cy="210185"/>
          </a:xfrm>
          <a:custGeom>
            <a:avLst/>
            <a:gdLst/>
            <a:ahLst/>
            <a:cxnLst/>
            <a:rect l="l" t="t" r="r" b="b"/>
            <a:pathLst>
              <a:path w="220344" h="210185">
                <a:moveTo>
                  <a:pt x="0" y="13207"/>
                </a:moveTo>
                <a:lnTo>
                  <a:pt x="0" y="5968"/>
                </a:lnTo>
                <a:lnTo>
                  <a:pt x="5842" y="0"/>
                </a:lnTo>
                <a:lnTo>
                  <a:pt x="13081" y="0"/>
                </a:lnTo>
                <a:lnTo>
                  <a:pt x="206756" y="0"/>
                </a:lnTo>
                <a:lnTo>
                  <a:pt x="213994" y="0"/>
                </a:lnTo>
                <a:lnTo>
                  <a:pt x="219837" y="5968"/>
                </a:lnTo>
                <a:lnTo>
                  <a:pt x="219837" y="13207"/>
                </a:lnTo>
                <a:lnTo>
                  <a:pt x="219837" y="196519"/>
                </a:lnTo>
                <a:lnTo>
                  <a:pt x="219837" y="203746"/>
                </a:lnTo>
                <a:lnTo>
                  <a:pt x="213994" y="209613"/>
                </a:lnTo>
                <a:lnTo>
                  <a:pt x="5842" y="209613"/>
                </a:lnTo>
                <a:lnTo>
                  <a:pt x="0" y="203746"/>
                </a:lnTo>
                <a:lnTo>
                  <a:pt x="0" y="196519"/>
                </a:lnTo>
                <a:lnTo>
                  <a:pt x="0" y="13207"/>
                </a:lnTo>
                <a:close/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271902" y="3955250"/>
            <a:ext cx="367665" cy="93345"/>
          </a:xfrm>
          <a:custGeom>
            <a:avLst/>
            <a:gdLst/>
            <a:ahLst/>
            <a:cxnLst/>
            <a:rect l="l" t="t" r="r" b="b"/>
            <a:pathLst>
              <a:path w="367664" h="93345">
                <a:moveTo>
                  <a:pt x="360299" y="0"/>
                </a:moveTo>
                <a:lnTo>
                  <a:pt x="6858" y="0"/>
                </a:lnTo>
                <a:lnTo>
                  <a:pt x="0" y="6934"/>
                </a:lnTo>
                <a:lnTo>
                  <a:pt x="0" y="85940"/>
                </a:lnTo>
                <a:lnTo>
                  <a:pt x="6858" y="92875"/>
                </a:lnTo>
                <a:lnTo>
                  <a:pt x="360299" y="92875"/>
                </a:lnTo>
                <a:lnTo>
                  <a:pt x="367157" y="85940"/>
                </a:lnTo>
                <a:lnTo>
                  <a:pt x="367157" y="6934"/>
                </a:lnTo>
                <a:lnTo>
                  <a:pt x="360299" y="0"/>
                </a:lnTo>
                <a:close/>
              </a:path>
            </a:pathLst>
          </a:custGeom>
          <a:solidFill>
            <a:srgbClr val="292929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271902" y="3955250"/>
            <a:ext cx="367665" cy="93345"/>
          </a:xfrm>
          <a:custGeom>
            <a:avLst/>
            <a:gdLst/>
            <a:ahLst/>
            <a:cxnLst/>
            <a:rect l="l" t="t" r="r" b="b"/>
            <a:pathLst>
              <a:path w="367664" h="93345">
                <a:moveTo>
                  <a:pt x="0" y="15481"/>
                </a:moveTo>
                <a:lnTo>
                  <a:pt x="0" y="6934"/>
                </a:lnTo>
                <a:lnTo>
                  <a:pt x="6858" y="0"/>
                </a:lnTo>
                <a:lnTo>
                  <a:pt x="15494" y="0"/>
                </a:lnTo>
                <a:lnTo>
                  <a:pt x="351663" y="0"/>
                </a:lnTo>
                <a:lnTo>
                  <a:pt x="360299" y="0"/>
                </a:lnTo>
                <a:lnTo>
                  <a:pt x="367157" y="6934"/>
                </a:lnTo>
                <a:lnTo>
                  <a:pt x="367157" y="15481"/>
                </a:lnTo>
                <a:lnTo>
                  <a:pt x="367157" y="77393"/>
                </a:lnTo>
                <a:lnTo>
                  <a:pt x="367157" y="85940"/>
                </a:lnTo>
                <a:lnTo>
                  <a:pt x="360299" y="92875"/>
                </a:lnTo>
                <a:lnTo>
                  <a:pt x="6858" y="92875"/>
                </a:lnTo>
                <a:lnTo>
                  <a:pt x="0" y="85940"/>
                </a:lnTo>
                <a:lnTo>
                  <a:pt x="0" y="77393"/>
                </a:lnTo>
                <a:lnTo>
                  <a:pt x="0" y="15481"/>
                </a:lnTo>
                <a:close/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530475" y="4001693"/>
            <a:ext cx="56515" cy="0"/>
          </a:xfrm>
          <a:custGeom>
            <a:avLst/>
            <a:gdLst/>
            <a:ahLst/>
            <a:cxnLst/>
            <a:rect l="l" t="t" r="r" b="b"/>
            <a:pathLst>
              <a:path w="56514">
                <a:moveTo>
                  <a:pt x="56133" y="0"/>
                </a:moveTo>
                <a:lnTo>
                  <a:pt x="0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420492" y="3813555"/>
            <a:ext cx="91440" cy="0"/>
          </a:xfrm>
          <a:custGeom>
            <a:avLst/>
            <a:gdLst/>
            <a:ahLst/>
            <a:cxnLst/>
            <a:rect l="l" t="t" r="r" b="b"/>
            <a:pathLst>
              <a:path w="91439">
                <a:moveTo>
                  <a:pt x="91186" y="0"/>
                </a:moveTo>
                <a:lnTo>
                  <a:pt x="0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455417" y="3844544"/>
            <a:ext cx="56515" cy="0"/>
          </a:xfrm>
          <a:custGeom>
            <a:avLst/>
            <a:gdLst/>
            <a:ahLst/>
            <a:cxnLst/>
            <a:rect l="l" t="t" r="r" b="b"/>
            <a:pathLst>
              <a:path w="56514">
                <a:moveTo>
                  <a:pt x="56261" y="0"/>
                </a:moveTo>
                <a:lnTo>
                  <a:pt x="0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471673" y="3902862"/>
            <a:ext cx="40005" cy="0"/>
          </a:xfrm>
          <a:custGeom>
            <a:avLst/>
            <a:gdLst/>
            <a:ahLst/>
            <a:cxnLst/>
            <a:rect l="l" t="t" r="r" b="b"/>
            <a:pathLst>
              <a:path w="40005">
                <a:moveTo>
                  <a:pt x="40005" y="0"/>
                </a:moveTo>
                <a:lnTo>
                  <a:pt x="0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181095" y="1334642"/>
            <a:ext cx="246379" cy="228600"/>
          </a:xfrm>
          <a:custGeom>
            <a:avLst/>
            <a:gdLst/>
            <a:ahLst/>
            <a:cxnLst/>
            <a:rect l="l" t="t" r="r" b="b"/>
            <a:pathLst>
              <a:path w="246379" h="228600">
                <a:moveTo>
                  <a:pt x="0" y="228600"/>
                </a:moveTo>
                <a:lnTo>
                  <a:pt x="246037" y="228600"/>
                </a:lnTo>
                <a:lnTo>
                  <a:pt x="246037" y="0"/>
                </a:lnTo>
                <a:lnTo>
                  <a:pt x="0" y="0"/>
                </a:lnTo>
                <a:lnTo>
                  <a:pt x="0" y="228600"/>
                </a:lnTo>
                <a:close/>
              </a:path>
            </a:pathLst>
          </a:custGeom>
          <a:solidFill>
            <a:srgbClr val="292929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427095" y="1258442"/>
            <a:ext cx="76200" cy="304800"/>
          </a:xfrm>
          <a:custGeom>
            <a:avLst/>
            <a:gdLst/>
            <a:ahLst/>
            <a:cxnLst/>
            <a:rect l="l" t="t" r="r" b="b"/>
            <a:pathLst>
              <a:path w="76200" h="304800">
                <a:moveTo>
                  <a:pt x="76200" y="0"/>
                </a:moveTo>
                <a:lnTo>
                  <a:pt x="0" y="76200"/>
                </a:lnTo>
                <a:lnTo>
                  <a:pt x="0" y="304800"/>
                </a:lnTo>
                <a:lnTo>
                  <a:pt x="76200" y="228600"/>
                </a:lnTo>
                <a:lnTo>
                  <a:pt x="76200" y="0"/>
                </a:lnTo>
                <a:close/>
              </a:path>
            </a:pathLst>
          </a:custGeom>
          <a:solidFill>
            <a:srgbClr val="202020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181095" y="1258442"/>
            <a:ext cx="322580" cy="76200"/>
          </a:xfrm>
          <a:custGeom>
            <a:avLst/>
            <a:gdLst/>
            <a:ahLst/>
            <a:cxnLst/>
            <a:rect l="l" t="t" r="r" b="b"/>
            <a:pathLst>
              <a:path w="322579" h="76200">
                <a:moveTo>
                  <a:pt x="322199" y="0"/>
                </a:moveTo>
                <a:lnTo>
                  <a:pt x="76200" y="0"/>
                </a:lnTo>
                <a:lnTo>
                  <a:pt x="0" y="76200"/>
                </a:lnTo>
                <a:lnTo>
                  <a:pt x="245999" y="76200"/>
                </a:lnTo>
                <a:lnTo>
                  <a:pt x="322199" y="0"/>
                </a:lnTo>
                <a:close/>
              </a:path>
            </a:pathLst>
          </a:custGeom>
          <a:solidFill>
            <a:srgbClr val="525252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181095" y="1258442"/>
            <a:ext cx="322580" cy="304800"/>
          </a:xfrm>
          <a:custGeom>
            <a:avLst/>
            <a:gdLst/>
            <a:ahLst/>
            <a:cxnLst/>
            <a:rect l="l" t="t" r="r" b="b"/>
            <a:pathLst>
              <a:path w="322579" h="304800">
                <a:moveTo>
                  <a:pt x="0" y="76200"/>
                </a:moveTo>
                <a:lnTo>
                  <a:pt x="76200" y="0"/>
                </a:lnTo>
                <a:lnTo>
                  <a:pt x="322199" y="0"/>
                </a:lnTo>
                <a:lnTo>
                  <a:pt x="322199" y="228600"/>
                </a:lnTo>
                <a:lnTo>
                  <a:pt x="245999" y="304800"/>
                </a:lnTo>
                <a:lnTo>
                  <a:pt x="0" y="304800"/>
                </a:lnTo>
                <a:lnTo>
                  <a:pt x="0" y="76200"/>
                </a:lnTo>
                <a:close/>
              </a:path>
            </a:pathLst>
          </a:custGeom>
          <a:ln w="1904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181095" y="1258442"/>
            <a:ext cx="322580" cy="76200"/>
          </a:xfrm>
          <a:custGeom>
            <a:avLst/>
            <a:gdLst/>
            <a:ahLst/>
            <a:cxnLst/>
            <a:rect l="l" t="t" r="r" b="b"/>
            <a:pathLst>
              <a:path w="322579" h="76200">
                <a:moveTo>
                  <a:pt x="0" y="76200"/>
                </a:moveTo>
                <a:lnTo>
                  <a:pt x="245999" y="76200"/>
                </a:lnTo>
                <a:lnTo>
                  <a:pt x="322199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427095" y="1334642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510023" y="2252726"/>
            <a:ext cx="412115" cy="296545"/>
          </a:xfrm>
          <a:custGeom>
            <a:avLst/>
            <a:gdLst/>
            <a:ahLst/>
            <a:cxnLst/>
            <a:rect l="l" t="t" r="r" b="b"/>
            <a:pathLst>
              <a:path w="412114" h="296544">
                <a:moveTo>
                  <a:pt x="362712" y="0"/>
                </a:moveTo>
                <a:lnTo>
                  <a:pt x="49402" y="0"/>
                </a:lnTo>
                <a:lnTo>
                  <a:pt x="30164" y="3879"/>
                </a:lnTo>
                <a:lnTo>
                  <a:pt x="14462" y="14462"/>
                </a:lnTo>
                <a:lnTo>
                  <a:pt x="3879" y="30164"/>
                </a:lnTo>
                <a:lnTo>
                  <a:pt x="0" y="49403"/>
                </a:lnTo>
                <a:lnTo>
                  <a:pt x="0" y="247015"/>
                </a:lnTo>
                <a:lnTo>
                  <a:pt x="3879" y="266253"/>
                </a:lnTo>
                <a:lnTo>
                  <a:pt x="14462" y="281955"/>
                </a:lnTo>
                <a:lnTo>
                  <a:pt x="30164" y="292538"/>
                </a:lnTo>
                <a:lnTo>
                  <a:pt x="49402" y="296418"/>
                </a:lnTo>
                <a:lnTo>
                  <a:pt x="362712" y="296418"/>
                </a:lnTo>
                <a:lnTo>
                  <a:pt x="381950" y="292538"/>
                </a:lnTo>
                <a:lnTo>
                  <a:pt x="397652" y="281955"/>
                </a:lnTo>
                <a:lnTo>
                  <a:pt x="408235" y="266253"/>
                </a:lnTo>
                <a:lnTo>
                  <a:pt x="412114" y="247015"/>
                </a:lnTo>
                <a:lnTo>
                  <a:pt x="412114" y="49403"/>
                </a:lnTo>
                <a:lnTo>
                  <a:pt x="408235" y="30164"/>
                </a:lnTo>
                <a:lnTo>
                  <a:pt x="397652" y="14462"/>
                </a:lnTo>
                <a:lnTo>
                  <a:pt x="381950" y="3879"/>
                </a:lnTo>
                <a:lnTo>
                  <a:pt x="362712" y="0"/>
                </a:lnTo>
                <a:close/>
              </a:path>
            </a:pathLst>
          </a:custGeom>
          <a:solidFill>
            <a:srgbClr val="292929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510023" y="2252726"/>
            <a:ext cx="412115" cy="296545"/>
          </a:xfrm>
          <a:custGeom>
            <a:avLst/>
            <a:gdLst/>
            <a:ahLst/>
            <a:cxnLst/>
            <a:rect l="l" t="t" r="r" b="b"/>
            <a:pathLst>
              <a:path w="412114" h="296544">
                <a:moveTo>
                  <a:pt x="0" y="49403"/>
                </a:moveTo>
                <a:lnTo>
                  <a:pt x="3879" y="30164"/>
                </a:lnTo>
                <a:lnTo>
                  <a:pt x="14462" y="14462"/>
                </a:lnTo>
                <a:lnTo>
                  <a:pt x="30164" y="3879"/>
                </a:lnTo>
                <a:lnTo>
                  <a:pt x="49402" y="0"/>
                </a:lnTo>
                <a:lnTo>
                  <a:pt x="362712" y="0"/>
                </a:lnTo>
                <a:lnTo>
                  <a:pt x="381950" y="3879"/>
                </a:lnTo>
                <a:lnTo>
                  <a:pt x="397652" y="14462"/>
                </a:lnTo>
                <a:lnTo>
                  <a:pt x="408235" y="30164"/>
                </a:lnTo>
                <a:lnTo>
                  <a:pt x="412114" y="49403"/>
                </a:lnTo>
                <a:lnTo>
                  <a:pt x="412114" y="247015"/>
                </a:lnTo>
                <a:lnTo>
                  <a:pt x="408235" y="266253"/>
                </a:lnTo>
                <a:lnTo>
                  <a:pt x="397652" y="281955"/>
                </a:lnTo>
                <a:lnTo>
                  <a:pt x="381950" y="292538"/>
                </a:lnTo>
                <a:lnTo>
                  <a:pt x="362712" y="296418"/>
                </a:lnTo>
                <a:lnTo>
                  <a:pt x="49402" y="296418"/>
                </a:lnTo>
                <a:lnTo>
                  <a:pt x="30164" y="292538"/>
                </a:lnTo>
                <a:lnTo>
                  <a:pt x="14462" y="281955"/>
                </a:lnTo>
                <a:lnTo>
                  <a:pt x="3879" y="266253"/>
                </a:lnTo>
                <a:lnTo>
                  <a:pt x="0" y="247015"/>
                </a:lnTo>
                <a:lnTo>
                  <a:pt x="0" y="49403"/>
                </a:lnTo>
                <a:close/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634865" y="2176526"/>
            <a:ext cx="152400" cy="67310"/>
          </a:xfrm>
          <a:custGeom>
            <a:avLst/>
            <a:gdLst/>
            <a:ahLst/>
            <a:cxnLst/>
            <a:rect l="l" t="t" r="r" b="b"/>
            <a:pathLst>
              <a:path w="152400" h="67310">
                <a:moveTo>
                  <a:pt x="76200" y="0"/>
                </a:moveTo>
                <a:lnTo>
                  <a:pt x="46559" y="5282"/>
                </a:lnTo>
                <a:lnTo>
                  <a:pt x="22336" y="19685"/>
                </a:lnTo>
                <a:lnTo>
                  <a:pt x="5994" y="41040"/>
                </a:lnTo>
                <a:lnTo>
                  <a:pt x="0" y="67182"/>
                </a:lnTo>
                <a:lnTo>
                  <a:pt x="38100" y="67182"/>
                </a:lnTo>
                <a:lnTo>
                  <a:pt x="41106" y="54101"/>
                </a:lnTo>
                <a:lnTo>
                  <a:pt x="49291" y="43402"/>
                </a:lnTo>
                <a:lnTo>
                  <a:pt x="61406" y="36179"/>
                </a:lnTo>
                <a:lnTo>
                  <a:pt x="76200" y="33528"/>
                </a:lnTo>
                <a:lnTo>
                  <a:pt x="140684" y="33528"/>
                </a:lnTo>
                <a:lnTo>
                  <a:pt x="130111" y="19685"/>
                </a:lnTo>
                <a:lnTo>
                  <a:pt x="105894" y="5282"/>
                </a:lnTo>
                <a:lnTo>
                  <a:pt x="76200" y="0"/>
                </a:lnTo>
                <a:close/>
              </a:path>
              <a:path w="152400" h="67310">
                <a:moveTo>
                  <a:pt x="140684" y="33528"/>
                </a:moveTo>
                <a:lnTo>
                  <a:pt x="76200" y="33528"/>
                </a:lnTo>
                <a:lnTo>
                  <a:pt x="91047" y="36179"/>
                </a:lnTo>
                <a:lnTo>
                  <a:pt x="103155" y="43402"/>
                </a:lnTo>
                <a:lnTo>
                  <a:pt x="111311" y="54102"/>
                </a:lnTo>
                <a:lnTo>
                  <a:pt x="114300" y="67182"/>
                </a:lnTo>
                <a:lnTo>
                  <a:pt x="152400" y="67182"/>
                </a:lnTo>
                <a:lnTo>
                  <a:pt x="146423" y="41040"/>
                </a:lnTo>
                <a:lnTo>
                  <a:pt x="140684" y="33528"/>
                </a:lnTo>
                <a:close/>
              </a:path>
            </a:pathLst>
          </a:custGeom>
          <a:solidFill>
            <a:srgbClr val="292929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634865" y="2176526"/>
            <a:ext cx="152400" cy="67310"/>
          </a:xfrm>
          <a:custGeom>
            <a:avLst/>
            <a:gdLst/>
            <a:ahLst/>
            <a:cxnLst/>
            <a:rect l="l" t="t" r="r" b="b"/>
            <a:pathLst>
              <a:path w="152400" h="67310">
                <a:moveTo>
                  <a:pt x="38100" y="67182"/>
                </a:moveTo>
                <a:lnTo>
                  <a:pt x="41106" y="54101"/>
                </a:lnTo>
                <a:lnTo>
                  <a:pt x="49291" y="43402"/>
                </a:lnTo>
                <a:lnTo>
                  <a:pt x="61406" y="36179"/>
                </a:lnTo>
                <a:lnTo>
                  <a:pt x="76200" y="33528"/>
                </a:lnTo>
                <a:lnTo>
                  <a:pt x="91047" y="36179"/>
                </a:lnTo>
                <a:lnTo>
                  <a:pt x="103155" y="43402"/>
                </a:lnTo>
                <a:lnTo>
                  <a:pt x="111311" y="54102"/>
                </a:lnTo>
                <a:lnTo>
                  <a:pt x="114300" y="67182"/>
                </a:lnTo>
                <a:lnTo>
                  <a:pt x="152400" y="67182"/>
                </a:lnTo>
                <a:lnTo>
                  <a:pt x="146423" y="41040"/>
                </a:lnTo>
                <a:lnTo>
                  <a:pt x="130111" y="19685"/>
                </a:lnTo>
                <a:lnTo>
                  <a:pt x="105894" y="5282"/>
                </a:lnTo>
                <a:lnTo>
                  <a:pt x="76200" y="0"/>
                </a:lnTo>
                <a:lnTo>
                  <a:pt x="46559" y="5282"/>
                </a:lnTo>
                <a:lnTo>
                  <a:pt x="22336" y="19685"/>
                </a:lnTo>
                <a:lnTo>
                  <a:pt x="5994" y="41040"/>
                </a:lnTo>
                <a:lnTo>
                  <a:pt x="0" y="67182"/>
                </a:lnTo>
                <a:lnTo>
                  <a:pt x="38100" y="67182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019046" y="3726783"/>
            <a:ext cx="327660" cy="380365"/>
          </a:xfrm>
          <a:custGeom>
            <a:avLst/>
            <a:gdLst/>
            <a:ahLst/>
            <a:cxnLst/>
            <a:rect l="l" t="t" r="r" b="b"/>
            <a:pathLst>
              <a:path w="327660" h="380364">
                <a:moveTo>
                  <a:pt x="228719" y="244278"/>
                </a:moveTo>
                <a:lnTo>
                  <a:pt x="178558" y="244278"/>
                </a:lnTo>
                <a:lnTo>
                  <a:pt x="187467" y="266245"/>
                </a:lnTo>
                <a:lnTo>
                  <a:pt x="199354" y="298653"/>
                </a:lnTo>
                <a:lnTo>
                  <a:pt x="223008" y="356685"/>
                </a:lnTo>
                <a:lnTo>
                  <a:pt x="244867" y="379961"/>
                </a:lnTo>
                <a:lnTo>
                  <a:pt x="254885" y="379647"/>
                </a:lnTo>
                <a:lnTo>
                  <a:pt x="260897" y="374211"/>
                </a:lnTo>
                <a:lnTo>
                  <a:pt x="263933" y="366950"/>
                </a:lnTo>
                <a:lnTo>
                  <a:pt x="264350" y="357866"/>
                </a:lnTo>
                <a:lnTo>
                  <a:pt x="262505" y="346957"/>
                </a:lnTo>
                <a:lnTo>
                  <a:pt x="228719" y="244278"/>
                </a:lnTo>
                <a:close/>
              </a:path>
              <a:path w="327660" h="380364">
                <a:moveTo>
                  <a:pt x="17379" y="9588"/>
                </a:moveTo>
                <a:lnTo>
                  <a:pt x="10666" y="10973"/>
                </a:lnTo>
                <a:lnTo>
                  <a:pt x="2536" y="15144"/>
                </a:lnTo>
                <a:lnTo>
                  <a:pt x="0" y="25306"/>
                </a:lnTo>
                <a:lnTo>
                  <a:pt x="1012" y="33004"/>
                </a:lnTo>
                <a:lnTo>
                  <a:pt x="4786" y="39487"/>
                </a:lnTo>
                <a:lnTo>
                  <a:pt x="10537" y="46005"/>
                </a:lnTo>
                <a:lnTo>
                  <a:pt x="110994" y="102901"/>
                </a:lnTo>
                <a:lnTo>
                  <a:pt x="72894" y="230943"/>
                </a:lnTo>
                <a:lnTo>
                  <a:pt x="98294" y="236975"/>
                </a:lnTo>
                <a:lnTo>
                  <a:pt x="65274" y="345789"/>
                </a:lnTo>
                <a:lnTo>
                  <a:pt x="63309" y="361111"/>
                </a:lnTo>
                <a:lnTo>
                  <a:pt x="65750" y="370419"/>
                </a:lnTo>
                <a:lnTo>
                  <a:pt x="70810" y="375876"/>
                </a:lnTo>
                <a:lnTo>
                  <a:pt x="76704" y="379647"/>
                </a:lnTo>
                <a:lnTo>
                  <a:pt x="85514" y="379127"/>
                </a:lnTo>
                <a:lnTo>
                  <a:pt x="112363" y="333151"/>
                </a:lnTo>
                <a:lnTo>
                  <a:pt x="132770" y="268462"/>
                </a:lnTo>
                <a:lnTo>
                  <a:pt x="140331" y="244278"/>
                </a:lnTo>
                <a:lnTo>
                  <a:pt x="228719" y="244278"/>
                </a:lnTo>
                <a:lnTo>
                  <a:pt x="225548" y="234638"/>
                </a:lnTo>
                <a:lnTo>
                  <a:pt x="248535" y="228504"/>
                </a:lnTo>
                <a:lnTo>
                  <a:pt x="214118" y="102901"/>
                </a:lnTo>
                <a:lnTo>
                  <a:pt x="238256" y="87153"/>
                </a:lnTo>
                <a:lnTo>
                  <a:pt x="163318" y="87153"/>
                </a:lnTo>
                <a:lnTo>
                  <a:pt x="153005" y="85117"/>
                </a:lnTo>
                <a:lnTo>
                  <a:pt x="145109" y="79914"/>
                </a:lnTo>
                <a:lnTo>
                  <a:pt x="139618" y="72901"/>
                </a:lnTo>
                <a:lnTo>
                  <a:pt x="136521" y="65436"/>
                </a:lnTo>
                <a:lnTo>
                  <a:pt x="35937" y="13366"/>
                </a:lnTo>
                <a:lnTo>
                  <a:pt x="25020" y="10537"/>
                </a:lnTo>
                <a:lnTo>
                  <a:pt x="17379" y="9588"/>
                </a:lnTo>
                <a:close/>
              </a:path>
              <a:path w="327660" h="380364">
                <a:moveTo>
                  <a:pt x="310701" y="0"/>
                </a:moveTo>
                <a:lnTo>
                  <a:pt x="303430" y="702"/>
                </a:lnTo>
                <a:lnTo>
                  <a:pt x="295779" y="4095"/>
                </a:lnTo>
                <a:lnTo>
                  <a:pt x="192528" y="66579"/>
                </a:lnTo>
                <a:lnTo>
                  <a:pt x="188124" y="73384"/>
                </a:lnTo>
                <a:lnTo>
                  <a:pt x="182161" y="80057"/>
                </a:lnTo>
                <a:lnTo>
                  <a:pt x="174079" y="85135"/>
                </a:lnTo>
                <a:lnTo>
                  <a:pt x="163318" y="87153"/>
                </a:lnTo>
                <a:lnTo>
                  <a:pt x="238256" y="87153"/>
                </a:lnTo>
                <a:lnTo>
                  <a:pt x="309114" y="40925"/>
                </a:lnTo>
                <a:lnTo>
                  <a:pt x="322468" y="28813"/>
                </a:lnTo>
                <a:lnTo>
                  <a:pt x="327465" y="18796"/>
                </a:lnTo>
                <a:lnTo>
                  <a:pt x="326651" y="10922"/>
                </a:lnTo>
                <a:lnTo>
                  <a:pt x="322576" y="5238"/>
                </a:lnTo>
                <a:lnTo>
                  <a:pt x="317210" y="1631"/>
                </a:lnTo>
                <a:lnTo>
                  <a:pt x="310701" y="0"/>
                </a:lnTo>
                <a:close/>
              </a:path>
            </a:pathLst>
          </a:custGeom>
          <a:solidFill>
            <a:srgbClr val="292929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019046" y="3726783"/>
            <a:ext cx="327660" cy="380365"/>
          </a:xfrm>
          <a:custGeom>
            <a:avLst/>
            <a:gdLst/>
            <a:ahLst/>
            <a:cxnLst/>
            <a:rect l="l" t="t" r="r" b="b"/>
            <a:pathLst>
              <a:path w="327660" h="380364">
                <a:moveTo>
                  <a:pt x="136521" y="65436"/>
                </a:moveTo>
                <a:lnTo>
                  <a:pt x="139618" y="72901"/>
                </a:lnTo>
                <a:lnTo>
                  <a:pt x="145109" y="79914"/>
                </a:lnTo>
                <a:lnTo>
                  <a:pt x="153005" y="85117"/>
                </a:lnTo>
                <a:lnTo>
                  <a:pt x="163318" y="87153"/>
                </a:lnTo>
                <a:lnTo>
                  <a:pt x="174079" y="85135"/>
                </a:lnTo>
                <a:lnTo>
                  <a:pt x="182161" y="80057"/>
                </a:lnTo>
                <a:lnTo>
                  <a:pt x="188124" y="73384"/>
                </a:lnTo>
                <a:lnTo>
                  <a:pt x="192528" y="66579"/>
                </a:lnTo>
                <a:lnTo>
                  <a:pt x="295779" y="4095"/>
                </a:lnTo>
                <a:lnTo>
                  <a:pt x="303430" y="702"/>
                </a:lnTo>
                <a:lnTo>
                  <a:pt x="310701" y="0"/>
                </a:lnTo>
                <a:lnTo>
                  <a:pt x="317210" y="1631"/>
                </a:lnTo>
                <a:lnTo>
                  <a:pt x="322576" y="5238"/>
                </a:lnTo>
                <a:lnTo>
                  <a:pt x="326651" y="10922"/>
                </a:lnTo>
                <a:lnTo>
                  <a:pt x="327465" y="18796"/>
                </a:lnTo>
                <a:lnTo>
                  <a:pt x="322468" y="28813"/>
                </a:lnTo>
                <a:lnTo>
                  <a:pt x="309114" y="40925"/>
                </a:lnTo>
                <a:lnTo>
                  <a:pt x="214118" y="102901"/>
                </a:lnTo>
                <a:lnTo>
                  <a:pt x="248535" y="228504"/>
                </a:lnTo>
                <a:lnTo>
                  <a:pt x="225548" y="234638"/>
                </a:lnTo>
                <a:lnTo>
                  <a:pt x="262505" y="346957"/>
                </a:lnTo>
                <a:lnTo>
                  <a:pt x="264350" y="357866"/>
                </a:lnTo>
                <a:lnTo>
                  <a:pt x="263933" y="366950"/>
                </a:lnTo>
                <a:lnTo>
                  <a:pt x="260897" y="374211"/>
                </a:lnTo>
                <a:lnTo>
                  <a:pt x="254885" y="379647"/>
                </a:lnTo>
                <a:lnTo>
                  <a:pt x="244867" y="379961"/>
                </a:lnTo>
                <a:lnTo>
                  <a:pt x="236089" y="375867"/>
                </a:lnTo>
                <a:lnTo>
                  <a:pt x="211955" y="331974"/>
                </a:lnTo>
                <a:lnTo>
                  <a:pt x="187467" y="266245"/>
                </a:lnTo>
                <a:lnTo>
                  <a:pt x="178558" y="244278"/>
                </a:lnTo>
                <a:lnTo>
                  <a:pt x="140331" y="244278"/>
                </a:lnTo>
                <a:lnTo>
                  <a:pt x="132770" y="268462"/>
                </a:lnTo>
                <a:lnTo>
                  <a:pt x="122805" y="300915"/>
                </a:lnTo>
                <a:lnTo>
                  <a:pt x="112363" y="333151"/>
                </a:lnTo>
                <a:lnTo>
                  <a:pt x="92896" y="374519"/>
                </a:lnTo>
                <a:lnTo>
                  <a:pt x="76704" y="379647"/>
                </a:lnTo>
                <a:lnTo>
                  <a:pt x="70810" y="375876"/>
                </a:lnTo>
                <a:lnTo>
                  <a:pt x="65750" y="370419"/>
                </a:lnTo>
                <a:lnTo>
                  <a:pt x="63309" y="361111"/>
                </a:lnTo>
                <a:lnTo>
                  <a:pt x="65274" y="345789"/>
                </a:lnTo>
                <a:lnTo>
                  <a:pt x="98294" y="236975"/>
                </a:lnTo>
                <a:lnTo>
                  <a:pt x="72894" y="230943"/>
                </a:lnTo>
                <a:lnTo>
                  <a:pt x="110994" y="102901"/>
                </a:lnTo>
                <a:lnTo>
                  <a:pt x="10537" y="46005"/>
                </a:lnTo>
                <a:lnTo>
                  <a:pt x="4786" y="39487"/>
                </a:lnTo>
                <a:lnTo>
                  <a:pt x="1012" y="33004"/>
                </a:lnTo>
                <a:lnTo>
                  <a:pt x="0" y="25306"/>
                </a:lnTo>
                <a:lnTo>
                  <a:pt x="2536" y="15144"/>
                </a:lnTo>
                <a:lnTo>
                  <a:pt x="10666" y="10973"/>
                </a:lnTo>
                <a:lnTo>
                  <a:pt x="17379" y="9588"/>
                </a:lnTo>
                <a:lnTo>
                  <a:pt x="25020" y="10537"/>
                </a:lnTo>
                <a:lnTo>
                  <a:pt x="35937" y="13366"/>
                </a:lnTo>
                <a:lnTo>
                  <a:pt x="136521" y="65436"/>
                </a:lnTo>
                <a:close/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140072" y="3712336"/>
            <a:ext cx="88265" cy="82550"/>
          </a:xfrm>
          <a:custGeom>
            <a:avLst/>
            <a:gdLst/>
            <a:ahLst/>
            <a:cxnLst/>
            <a:rect l="l" t="t" r="r" b="b"/>
            <a:pathLst>
              <a:path w="88264" h="82550">
                <a:moveTo>
                  <a:pt x="43814" y="0"/>
                </a:moveTo>
                <a:lnTo>
                  <a:pt x="26789" y="3232"/>
                </a:lnTo>
                <a:lnTo>
                  <a:pt x="12858" y="12049"/>
                </a:lnTo>
                <a:lnTo>
                  <a:pt x="3452" y="25128"/>
                </a:lnTo>
                <a:lnTo>
                  <a:pt x="0" y="41147"/>
                </a:lnTo>
                <a:lnTo>
                  <a:pt x="3452" y="57167"/>
                </a:lnTo>
                <a:lnTo>
                  <a:pt x="12858" y="70246"/>
                </a:lnTo>
                <a:lnTo>
                  <a:pt x="26789" y="79063"/>
                </a:lnTo>
                <a:lnTo>
                  <a:pt x="43814" y="82296"/>
                </a:lnTo>
                <a:lnTo>
                  <a:pt x="60914" y="79063"/>
                </a:lnTo>
                <a:lnTo>
                  <a:pt x="74882" y="70246"/>
                </a:lnTo>
                <a:lnTo>
                  <a:pt x="84302" y="57167"/>
                </a:lnTo>
                <a:lnTo>
                  <a:pt x="87756" y="41147"/>
                </a:lnTo>
                <a:lnTo>
                  <a:pt x="84302" y="25128"/>
                </a:lnTo>
                <a:lnTo>
                  <a:pt x="74882" y="12049"/>
                </a:lnTo>
                <a:lnTo>
                  <a:pt x="60914" y="3232"/>
                </a:lnTo>
                <a:lnTo>
                  <a:pt x="43814" y="0"/>
                </a:lnTo>
                <a:close/>
              </a:path>
            </a:pathLst>
          </a:custGeom>
          <a:solidFill>
            <a:srgbClr val="292929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4140072" y="3712336"/>
            <a:ext cx="88265" cy="82550"/>
          </a:xfrm>
          <a:custGeom>
            <a:avLst/>
            <a:gdLst/>
            <a:ahLst/>
            <a:cxnLst/>
            <a:rect l="l" t="t" r="r" b="b"/>
            <a:pathLst>
              <a:path w="88264" h="82550">
                <a:moveTo>
                  <a:pt x="0" y="41147"/>
                </a:moveTo>
                <a:lnTo>
                  <a:pt x="3452" y="25128"/>
                </a:lnTo>
                <a:lnTo>
                  <a:pt x="12858" y="12049"/>
                </a:lnTo>
                <a:lnTo>
                  <a:pt x="26789" y="3232"/>
                </a:lnTo>
                <a:lnTo>
                  <a:pt x="43814" y="0"/>
                </a:lnTo>
                <a:lnTo>
                  <a:pt x="60914" y="3232"/>
                </a:lnTo>
                <a:lnTo>
                  <a:pt x="74882" y="12049"/>
                </a:lnTo>
                <a:lnTo>
                  <a:pt x="84302" y="25128"/>
                </a:lnTo>
                <a:lnTo>
                  <a:pt x="87756" y="41147"/>
                </a:lnTo>
                <a:lnTo>
                  <a:pt x="84302" y="57167"/>
                </a:lnTo>
                <a:lnTo>
                  <a:pt x="74882" y="70246"/>
                </a:lnTo>
                <a:lnTo>
                  <a:pt x="60914" y="79063"/>
                </a:lnTo>
                <a:lnTo>
                  <a:pt x="43814" y="82296"/>
                </a:lnTo>
                <a:lnTo>
                  <a:pt x="26789" y="79063"/>
                </a:lnTo>
                <a:lnTo>
                  <a:pt x="12858" y="70246"/>
                </a:lnTo>
                <a:lnTo>
                  <a:pt x="3452" y="57167"/>
                </a:lnTo>
                <a:lnTo>
                  <a:pt x="0" y="41147"/>
                </a:lnTo>
                <a:close/>
              </a:path>
            </a:pathLst>
          </a:custGeom>
          <a:ln w="1904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2498598" y="2249932"/>
            <a:ext cx="1449070" cy="9645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2000" dirty="0">
                <a:latin typeface="SimSun"/>
                <a:cs typeface="SimSun"/>
              </a:rPr>
              <a:t>提升组</a:t>
            </a:r>
            <a:r>
              <a:rPr sz="2000" spc="-15" dirty="0">
                <a:latin typeface="SimSun"/>
                <a:cs typeface="SimSun"/>
              </a:rPr>
              <a:t>织</a:t>
            </a:r>
            <a:r>
              <a:rPr sz="3200" b="1" dirty="0">
                <a:solidFill>
                  <a:srgbClr val="FF0000"/>
                </a:solidFill>
                <a:latin typeface="Microsoft YaHei"/>
                <a:cs typeface="Microsoft YaHei"/>
              </a:rPr>
              <a:t>核</a:t>
            </a:r>
            <a:endParaRPr sz="3200">
              <a:latin typeface="Microsoft YaHei"/>
              <a:cs typeface="Microsoft YaHei"/>
            </a:endParaRPr>
          </a:p>
          <a:p>
            <a:pPr algn="ctr">
              <a:lnSpc>
                <a:spcPts val="3750"/>
              </a:lnSpc>
            </a:pPr>
            <a:r>
              <a:rPr sz="3200" b="1" spc="5" dirty="0">
                <a:solidFill>
                  <a:srgbClr val="FF0000"/>
                </a:solidFill>
                <a:latin typeface="Microsoft YaHei"/>
                <a:cs typeface="Microsoft YaHei"/>
              </a:rPr>
              <a:t>心</a:t>
            </a:r>
            <a:r>
              <a:rPr sz="2000" spc="5" dirty="0">
                <a:latin typeface="SimSun"/>
                <a:cs typeface="SimSun"/>
              </a:rPr>
              <a:t>能力</a:t>
            </a:r>
            <a:endParaRPr sz="2000">
              <a:latin typeface="SimSun"/>
              <a:cs typeface="SimSun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2567813" y="1096517"/>
            <a:ext cx="0" cy="457200"/>
          </a:xfrm>
          <a:custGeom>
            <a:avLst/>
            <a:gdLst/>
            <a:ahLst/>
            <a:cxnLst/>
            <a:rect l="l" t="t" r="r" b="b"/>
            <a:pathLst>
              <a:path h="457200">
                <a:moveTo>
                  <a:pt x="0" y="0"/>
                </a:moveTo>
                <a:lnTo>
                  <a:pt x="0" y="457200"/>
                </a:lnTo>
              </a:path>
            </a:pathLst>
          </a:custGeom>
          <a:ln w="9525">
            <a:solidFill>
              <a:srgbClr val="FFB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2567813" y="1182242"/>
            <a:ext cx="377825" cy="125095"/>
          </a:xfrm>
          <a:custGeom>
            <a:avLst/>
            <a:gdLst/>
            <a:ahLst/>
            <a:cxnLst/>
            <a:rect l="l" t="t" r="r" b="b"/>
            <a:pathLst>
              <a:path w="377825" h="125094">
                <a:moveTo>
                  <a:pt x="0" y="0"/>
                </a:moveTo>
                <a:lnTo>
                  <a:pt x="184912" y="0"/>
                </a:lnTo>
                <a:lnTo>
                  <a:pt x="377317" y="125095"/>
                </a:lnTo>
              </a:path>
            </a:pathLst>
          </a:custGeom>
          <a:ln w="9524">
            <a:solidFill>
              <a:srgbClr val="FFB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1264158" y="1058926"/>
            <a:ext cx="939800" cy="548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800" dirty="0">
                <a:latin typeface="SimSun"/>
                <a:cs typeface="SimSun"/>
              </a:rPr>
              <a:t>规划文化  建设项目</a:t>
            </a:r>
            <a:endParaRPr sz="1800">
              <a:latin typeface="SimSun"/>
              <a:cs typeface="SimSun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1458849" y="2796794"/>
            <a:ext cx="0" cy="457200"/>
          </a:xfrm>
          <a:custGeom>
            <a:avLst/>
            <a:gdLst/>
            <a:ahLst/>
            <a:cxnLst/>
            <a:rect l="l" t="t" r="r" b="b"/>
            <a:pathLst>
              <a:path h="457200">
                <a:moveTo>
                  <a:pt x="0" y="0"/>
                </a:moveTo>
                <a:lnTo>
                  <a:pt x="0" y="457200"/>
                </a:lnTo>
              </a:path>
            </a:pathLst>
          </a:custGeom>
          <a:ln w="9525">
            <a:solidFill>
              <a:srgbClr val="0000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458849" y="2709926"/>
            <a:ext cx="232410" cy="172720"/>
          </a:xfrm>
          <a:custGeom>
            <a:avLst/>
            <a:gdLst/>
            <a:ahLst/>
            <a:cxnLst/>
            <a:rect l="l" t="t" r="r" b="b"/>
            <a:pathLst>
              <a:path w="232410" h="172719">
                <a:moveTo>
                  <a:pt x="0" y="172593"/>
                </a:moveTo>
                <a:lnTo>
                  <a:pt x="113664" y="172593"/>
                </a:lnTo>
                <a:lnTo>
                  <a:pt x="232282" y="0"/>
                </a:lnTo>
              </a:path>
            </a:pathLst>
          </a:custGeom>
          <a:ln w="9525">
            <a:solidFill>
              <a:srgbClr val="0000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 txBox="1"/>
          <p:nvPr/>
        </p:nvSpPr>
        <p:spPr>
          <a:xfrm>
            <a:off x="154939" y="2485008"/>
            <a:ext cx="939800" cy="10972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1800" dirty="0">
                <a:latin typeface="SimSun"/>
                <a:cs typeface="SimSun"/>
              </a:rPr>
              <a:t>规划课程  </a:t>
            </a:r>
            <a:r>
              <a:rPr sz="1800" spc="-5" dirty="0">
                <a:latin typeface="SimSun"/>
                <a:cs typeface="SimSun"/>
              </a:rPr>
              <a:t>开发与知  </a:t>
            </a:r>
            <a:r>
              <a:rPr sz="1800" dirty="0">
                <a:latin typeface="SimSun"/>
                <a:cs typeface="SimSun"/>
              </a:rPr>
              <a:t>识管理项  目</a:t>
            </a:r>
            <a:endParaRPr sz="1800">
              <a:latin typeface="SimSun"/>
              <a:cs typeface="SimSun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1877186" y="4235056"/>
            <a:ext cx="0" cy="457200"/>
          </a:xfrm>
          <a:custGeom>
            <a:avLst/>
            <a:gdLst/>
            <a:ahLst/>
            <a:cxnLst/>
            <a:rect l="l" t="t" r="r" b="b"/>
            <a:pathLst>
              <a:path h="457200">
                <a:moveTo>
                  <a:pt x="0" y="0"/>
                </a:moveTo>
                <a:lnTo>
                  <a:pt x="0" y="457200"/>
                </a:lnTo>
              </a:path>
            </a:pathLst>
          </a:custGeom>
          <a:ln w="9525">
            <a:solidFill>
              <a:srgbClr val="6A1D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1877186" y="4223143"/>
            <a:ext cx="362585" cy="97790"/>
          </a:xfrm>
          <a:custGeom>
            <a:avLst/>
            <a:gdLst/>
            <a:ahLst/>
            <a:cxnLst/>
            <a:rect l="l" t="t" r="r" b="b"/>
            <a:pathLst>
              <a:path w="362585" h="97789">
                <a:moveTo>
                  <a:pt x="0" y="97637"/>
                </a:moveTo>
                <a:lnTo>
                  <a:pt x="176149" y="97637"/>
                </a:lnTo>
                <a:lnTo>
                  <a:pt x="362204" y="0"/>
                </a:lnTo>
              </a:path>
            </a:pathLst>
          </a:custGeom>
          <a:ln w="9525">
            <a:solidFill>
              <a:srgbClr val="6A1D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 txBox="1"/>
          <p:nvPr/>
        </p:nvSpPr>
        <p:spPr>
          <a:xfrm>
            <a:off x="573430" y="4060850"/>
            <a:ext cx="939800" cy="822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1800" dirty="0">
                <a:latin typeface="SimSun"/>
                <a:cs typeface="SimSun"/>
              </a:rPr>
              <a:t>规划干部  能力提升  项目</a:t>
            </a:r>
            <a:endParaRPr sz="1800">
              <a:latin typeface="SimSun"/>
              <a:cs typeface="SimSun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4809744" y="4266006"/>
            <a:ext cx="0" cy="457200"/>
          </a:xfrm>
          <a:custGeom>
            <a:avLst/>
            <a:gdLst/>
            <a:ahLst/>
            <a:cxnLst/>
            <a:rect l="l" t="t" r="r" b="b"/>
            <a:pathLst>
              <a:path h="457200">
                <a:moveTo>
                  <a:pt x="0" y="0"/>
                </a:moveTo>
                <a:lnTo>
                  <a:pt x="0" y="457199"/>
                </a:lnTo>
              </a:path>
            </a:pathLst>
          </a:custGeom>
          <a:ln w="9525">
            <a:solidFill>
              <a:srgbClr val="0033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4393819" y="4199331"/>
            <a:ext cx="415925" cy="152400"/>
          </a:xfrm>
          <a:custGeom>
            <a:avLst/>
            <a:gdLst/>
            <a:ahLst/>
            <a:cxnLst/>
            <a:rect l="l" t="t" r="r" b="b"/>
            <a:pathLst>
              <a:path w="415925" h="152400">
                <a:moveTo>
                  <a:pt x="415925" y="152399"/>
                </a:moveTo>
                <a:lnTo>
                  <a:pt x="213613" y="152399"/>
                </a:lnTo>
                <a:lnTo>
                  <a:pt x="0" y="0"/>
                </a:lnTo>
              </a:path>
            </a:pathLst>
          </a:custGeom>
          <a:ln w="9525">
            <a:solidFill>
              <a:srgbClr val="0033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4949190" y="4229100"/>
            <a:ext cx="939800" cy="548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800" dirty="0">
                <a:latin typeface="SimSun"/>
                <a:cs typeface="SimSun"/>
              </a:rPr>
              <a:t>规划薪酬  绩效项目</a:t>
            </a:r>
            <a:endParaRPr sz="1800">
              <a:latin typeface="SimSun"/>
              <a:cs typeface="SimSun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5175758" y="2771775"/>
            <a:ext cx="0" cy="457200"/>
          </a:xfrm>
          <a:custGeom>
            <a:avLst/>
            <a:gdLst/>
            <a:ahLst/>
            <a:cxnLst/>
            <a:rect l="l" t="t" r="r" b="b"/>
            <a:pathLst>
              <a:path h="457200">
                <a:moveTo>
                  <a:pt x="0" y="0"/>
                </a:moveTo>
                <a:lnTo>
                  <a:pt x="0" y="457200"/>
                </a:lnTo>
              </a:path>
            </a:pathLst>
          </a:custGeom>
          <a:ln w="9525">
            <a:solidFill>
              <a:srgbClr val="0099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4949697" y="2699130"/>
            <a:ext cx="226060" cy="158750"/>
          </a:xfrm>
          <a:custGeom>
            <a:avLst/>
            <a:gdLst/>
            <a:ahLst/>
            <a:cxnLst/>
            <a:rect l="l" t="t" r="r" b="b"/>
            <a:pathLst>
              <a:path w="226060" h="158750">
                <a:moveTo>
                  <a:pt x="226060" y="158369"/>
                </a:moveTo>
                <a:lnTo>
                  <a:pt x="117348" y="158369"/>
                </a:lnTo>
                <a:lnTo>
                  <a:pt x="0" y="0"/>
                </a:lnTo>
              </a:path>
            </a:pathLst>
          </a:custGeom>
          <a:ln w="9525">
            <a:solidFill>
              <a:srgbClr val="0099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 txBox="1"/>
          <p:nvPr/>
        </p:nvSpPr>
        <p:spPr>
          <a:xfrm>
            <a:off x="5315203" y="2734310"/>
            <a:ext cx="939800" cy="548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800" dirty="0">
                <a:latin typeface="SimSun"/>
                <a:cs typeface="SimSun"/>
              </a:rPr>
              <a:t>规划组织  流程项目</a:t>
            </a:r>
            <a:endParaRPr sz="1800">
              <a:latin typeface="SimSun"/>
              <a:cs typeface="SimSun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9663" y="1712976"/>
            <a:ext cx="1562100" cy="25237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668523" y="1712976"/>
            <a:ext cx="1560576" cy="25237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012435" y="1712976"/>
            <a:ext cx="1560575" cy="25237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设</a:t>
            </a:r>
            <a:r>
              <a:rPr spc="15" dirty="0"/>
              <a:t>计</a:t>
            </a:r>
            <a:r>
              <a:rPr spc="-790" dirty="0">
                <a:latin typeface="Arial"/>
                <a:cs typeface="Arial"/>
              </a:rPr>
              <a:t>HR</a:t>
            </a:r>
            <a:r>
              <a:rPr spc="10" dirty="0"/>
              <a:t>咨询预算</a:t>
            </a:r>
          </a:p>
        </p:txBody>
      </p:sp>
      <p:sp>
        <p:nvSpPr>
          <p:cNvPr id="7" name="object 7"/>
          <p:cNvSpPr/>
          <p:nvPr/>
        </p:nvSpPr>
        <p:spPr>
          <a:xfrm>
            <a:off x="493737" y="1860930"/>
            <a:ext cx="5579148" cy="25396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04800" y="1657350"/>
            <a:ext cx="1519555" cy="2482850"/>
          </a:xfrm>
          <a:custGeom>
            <a:avLst/>
            <a:gdLst/>
            <a:ahLst/>
            <a:cxnLst/>
            <a:rect l="l" t="t" r="r" b="b"/>
            <a:pathLst>
              <a:path w="1519555" h="2482850">
                <a:moveTo>
                  <a:pt x="1266190" y="0"/>
                </a:moveTo>
                <a:lnTo>
                  <a:pt x="253237" y="0"/>
                </a:lnTo>
                <a:lnTo>
                  <a:pt x="207720" y="4081"/>
                </a:lnTo>
                <a:lnTo>
                  <a:pt x="164877" y="15846"/>
                </a:lnTo>
                <a:lnTo>
                  <a:pt x="125427" y="34581"/>
                </a:lnTo>
                <a:lnTo>
                  <a:pt x="90082" y="59569"/>
                </a:lnTo>
                <a:lnTo>
                  <a:pt x="59560" y="90093"/>
                </a:lnTo>
                <a:lnTo>
                  <a:pt x="34575" y="125438"/>
                </a:lnTo>
                <a:lnTo>
                  <a:pt x="15844" y="164888"/>
                </a:lnTo>
                <a:lnTo>
                  <a:pt x="4080" y="207726"/>
                </a:lnTo>
                <a:lnTo>
                  <a:pt x="0" y="253237"/>
                </a:lnTo>
                <a:lnTo>
                  <a:pt x="0" y="2229205"/>
                </a:lnTo>
                <a:lnTo>
                  <a:pt x="4080" y="2274727"/>
                </a:lnTo>
                <a:lnTo>
                  <a:pt x="15844" y="2317572"/>
                </a:lnTo>
                <a:lnTo>
                  <a:pt x="34575" y="2357025"/>
                </a:lnTo>
                <a:lnTo>
                  <a:pt x="59560" y="2392371"/>
                </a:lnTo>
                <a:lnTo>
                  <a:pt x="90082" y="2422894"/>
                </a:lnTo>
                <a:lnTo>
                  <a:pt x="125427" y="2447879"/>
                </a:lnTo>
                <a:lnTo>
                  <a:pt x="164877" y="2466612"/>
                </a:lnTo>
                <a:lnTo>
                  <a:pt x="207720" y="2478376"/>
                </a:lnTo>
                <a:lnTo>
                  <a:pt x="253237" y="2482456"/>
                </a:lnTo>
                <a:lnTo>
                  <a:pt x="1266190" y="2482456"/>
                </a:lnTo>
                <a:lnTo>
                  <a:pt x="1311701" y="2478376"/>
                </a:lnTo>
                <a:lnTo>
                  <a:pt x="1354539" y="2466612"/>
                </a:lnTo>
                <a:lnTo>
                  <a:pt x="1393989" y="2447879"/>
                </a:lnTo>
                <a:lnTo>
                  <a:pt x="1429334" y="2422894"/>
                </a:lnTo>
                <a:lnTo>
                  <a:pt x="1459858" y="2392371"/>
                </a:lnTo>
                <a:lnTo>
                  <a:pt x="1484846" y="2357025"/>
                </a:lnTo>
                <a:lnTo>
                  <a:pt x="1503581" y="2317572"/>
                </a:lnTo>
                <a:lnTo>
                  <a:pt x="1515346" y="2274727"/>
                </a:lnTo>
                <a:lnTo>
                  <a:pt x="1519427" y="2229205"/>
                </a:lnTo>
                <a:lnTo>
                  <a:pt x="1519427" y="253237"/>
                </a:lnTo>
                <a:lnTo>
                  <a:pt x="1515346" y="207726"/>
                </a:lnTo>
                <a:lnTo>
                  <a:pt x="1503581" y="164888"/>
                </a:lnTo>
                <a:lnTo>
                  <a:pt x="1484846" y="125438"/>
                </a:lnTo>
                <a:lnTo>
                  <a:pt x="1459858" y="90093"/>
                </a:lnTo>
                <a:lnTo>
                  <a:pt x="1429334" y="59569"/>
                </a:lnTo>
                <a:lnTo>
                  <a:pt x="1393989" y="34581"/>
                </a:lnTo>
                <a:lnTo>
                  <a:pt x="1354539" y="15846"/>
                </a:lnTo>
                <a:lnTo>
                  <a:pt x="1311701" y="4081"/>
                </a:lnTo>
                <a:lnTo>
                  <a:pt x="1266190" y="0"/>
                </a:lnTo>
                <a:close/>
              </a:path>
            </a:pathLst>
          </a:custGeom>
          <a:solidFill>
            <a:srgbClr val="004D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04800" y="1657350"/>
            <a:ext cx="1519555" cy="2482850"/>
          </a:xfrm>
          <a:custGeom>
            <a:avLst/>
            <a:gdLst/>
            <a:ahLst/>
            <a:cxnLst/>
            <a:rect l="l" t="t" r="r" b="b"/>
            <a:pathLst>
              <a:path w="1519555" h="2482850">
                <a:moveTo>
                  <a:pt x="0" y="253237"/>
                </a:moveTo>
                <a:lnTo>
                  <a:pt x="4080" y="207726"/>
                </a:lnTo>
                <a:lnTo>
                  <a:pt x="15844" y="164888"/>
                </a:lnTo>
                <a:lnTo>
                  <a:pt x="34575" y="125438"/>
                </a:lnTo>
                <a:lnTo>
                  <a:pt x="59560" y="90093"/>
                </a:lnTo>
                <a:lnTo>
                  <a:pt x="90082" y="59569"/>
                </a:lnTo>
                <a:lnTo>
                  <a:pt x="125427" y="34581"/>
                </a:lnTo>
                <a:lnTo>
                  <a:pt x="164877" y="15846"/>
                </a:lnTo>
                <a:lnTo>
                  <a:pt x="207720" y="4081"/>
                </a:lnTo>
                <a:lnTo>
                  <a:pt x="253237" y="0"/>
                </a:lnTo>
                <a:lnTo>
                  <a:pt x="1266190" y="0"/>
                </a:lnTo>
                <a:lnTo>
                  <a:pt x="1311701" y="4081"/>
                </a:lnTo>
                <a:lnTo>
                  <a:pt x="1354539" y="15846"/>
                </a:lnTo>
                <a:lnTo>
                  <a:pt x="1393989" y="34581"/>
                </a:lnTo>
                <a:lnTo>
                  <a:pt x="1429334" y="59569"/>
                </a:lnTo>
                <a:lnTo>
                  <a:pt x="1459858" y="90093"/>
                </a:lnTo>
                <a:lnTo>
                  <a:pt x="1484846" y="125438"/>
                </a:lnTo>
                <a:lnTo>
                  <a:pt x="1503581" y="164888"/>
                </a:lnTo>
                <a:lnTo>
                  <a:pt x="1515346" y="207726"/>
                </a:lnTo>
                <a:lnTo>
                  <a:pt x="1519427" y="253237"/>
                </a:lnTo>
                <a:lnTo>
                  <a:pt x="1519427" y="2229205"/>
                </a:lnTo>
                <a:lnTo>
                  <a:pt x="1515346" y="2274727"/>
                </a:lnTo>
                <a:lnTo>
                  <a:pt x="1503581" y="2317572"/>
                </a:lnTo>
                <a:lnTo>
                  <a:pt x="1484846" y="2357025"/>
                </a:lnTo>
                <a:lnTo>
                  <a:pt x="1459858" y="2392371"/>
                </a:lnTo>
                <a:lnTo>
                  <a:pt x="1429334" y="2422894"/>
                </a:lnTo>
                <a:lnTo>
                  <a:pt x="1393989" y="2447879"/>
                </a:lnTo>
                <a:lnTo>
                  <a:pt x="1354539" y="2466612"/>
                </a:lnTo>
                <a:lnTo>
                  <a:pt x="1311701" y="2478376"/>
                </a:lnTo>
                <a:lnTo>
                  <a:pt x="1266190" y="2482456"/>
                </a:lnTo>
                <a:lnTo>
                  <a:pt x="253237" y="2482456"/>
                </a:lnTo>
                <a:lnTo>
                  <a:pt x="207720" y="2478376"/>
                </a:lnTo>
                <a:lnTo>
                  <a:pt x="164877" y="2466612"/>
                </a:lnTo>
                <a:lnTo>
                  <a:pt x="125427" y="2447879"/>
                </a:lnTo>
                <a:lnTo>
                  <a:pt x="90082" y="2422894"/>
                </a:lnTo>
                <a:lnTo>
                  <a:pt x="59560" y="2392371"/>
                </a:lnTo>
                <a:lnTo>
                  <a:pt x="34575" y="2357025"/>
                </a:lnTo>
                <a:lnTo>
                  <a:pt x="15844" y="2317572"/>
                </a:lnTo>
                <a:lnTo>
                  <a:pt x="4080" y="2274727"/>
                </a:lnTo>
                <a:lnTo>
                  <a:pt x="0" y="2229205"/>
                </a:lnTo>
                <a:lnTo>
                  <a:pt x="0" y="253237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67779" y="1685925"/>
            <a:ext cx="1395095" cy="342900"/>
          </a:xfrm>
          <a:custGeom>
            <a:avLst/>
            <a:gdLst/>
            <a:ahLst/>
            <a:cxnLst/>
            <a:rect l="l" t="t" r="r" b="b"/>
            <a:pathLst>
              <a:path w="1395095" h="342900">
                <a:moveTo>
                  <a:pt x="1223276" y="0"/>
                </a:moveTo>
                <a:lnTo>
                  <a:pt x="171450" y="0"/>
                </a:lnTo>
                <a:lnTo>
                  <a:pt x="125871" y="6120"/>
                </a:lnTo>
                <a:lnTo>
                  <a:pt x="84915" y="23396"/>
                </a:lnTo>
                <a:lnTo>
                  <a:pt x="50215" y="50196"/>
                </a:lnTo>
                <a:lnTo>
                  <a:pt x="23407" y="84892"/>
                </a:lnTo>
                <a:lnTo>
                  <a:pt x="6124" y="125853"/>
                </a:lnTo>
                <a:lnTo>
                  <a:pt x="0" y="171450"/>
                </a:lnTo>
                <a:lnTo>
                  <a:pt x="6124" y="217046"/>
                </a:lnTo>
                <a:lnTo>
                  <a:pt x="23407" y="258007"/>
                </a:lnTo>
                <a:lnTo>
                  <a:pt x="50215" y="292703"/>
                </a:lnTo>
                <a:lnTo>
                  <a:pt x="84915" y="319503"/>
                </a:lnTo>
                <a:lnTo>
                  <a:pt x="125871" y="336779"/>
                </a:lnTo>
                <a:lnTo>
                  <a:pt x="171450" y="342900"/>
                </a:lnTo>
                <a:lnTo>
                  <a:pt x="1223276" y="342900"/>
                </a:lnTo>
                <a:lnTo>
                  <a:pt x="1268873" y="336779"/>
                </a:lnTo>
                <a:lnTo>
                  <a:pt x="1309834" y="319503"/>
                </a:lnTo>
                <a:lnTo>
                  <a:pt x="1344529" y="292703"/>
                </a:lnTo>
                <a:lnTo>
                  <a:pt x="1371330" y="258007"/>
                </a:lnTo>
                <a:lnTo>
                  <a:pt x="1388606" y="217046"/>
                </a:lnTo>
                <a:lnTo>
                  <a:pt x="1394726" y="171450"/>
                </a:lnTo>
                <a:lnTo>
                  <a:pt x="1388606" y="125853"/>
                </a:lnTo>
                <a:lnTo>
                  <a:pt x="1371330" y="84892"/>
                </a:lnTo>
                <a:lnTo>
                  <a:pt x="1344529" y="50196"/>
                </a:lnTo>
                <a:lnTo>
                  <a:pt x="1309834" y="23396"/>
                </a:lnTo>
                <a:lnTo>
                  <a:pt x="1268873" y="6120"/>
                </a:lnTo>
                <a:lnTo>
                  <a:pt x="1223276" y="0"/>
                </a:lnTo>
                <a:close/>
              </a:path>
            </a:pathLst>
          </a:custGeom>
          <a:solidFill>
            <a:srgbClr val="004D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612770" y="1657350"/>
            <a:ext cx="1519555" cy="2482850"/>
          </a:xfrm>
          <a:custGeom>
            <a:avLst/>
            <a:gdLst/>
            <a:ahLst/>
            <a:cxnLst/>
            <a:rect l="l" t="t" r="r" b="b"/>
            <a:pathLst>
              <a:path w="1519554" h="2482850">
                <a:moveTo>
                  <a:pt x="1266190" y="0"/>
                </a:moveTo>
                <a:lnTo>
                  <a:pt x="253237" y="0"/>
                </a:lnTo>
                <a:lnTo>
                  <a:pt x="207726" y="4081"/>
                </a:lnTo>
                <a:lnTo>
                  <a:pt x="164888" y="15846"/>
                </a:lnTo>
                <a:lnTo>
                  <a:pt x="125438" y="34581"/>
                </a:lnTo>
                <a:lnTo>
                  <a:pt x="90093" y="59569"/>
                </a:lnTo>
                <a:lnTo>
                  <a:pt x="59569" y="90093"/>
                </a:lnTo>
                <a:lnTo>
                  <a:pt x="34581" y="125438"/>
                </a:lnTo>
                <a:lnTo>
                  <a:pt x="15846" y="164888"/>
                </a:lnTo>
                <a:lnTo>
                  <a:pt x="4081" y="207726"/>
                </a:lnTo>
                <a:lnTo>
                  <a:pt x="0" y="253237"/>
                </a:lnTo>
                <a:lnTo>
                  <a:pt x="0" y="2229205"/>
                </a:lnTo>
                <a:lnTo>
                  <a:pt x="4081" y="2274727"/>
                </a:lnTo>
                <a:lnTo>
                  <a:pt x="15846" y="2317572"/>
                </a:lnTo>
                <a:lnTo>
                  <a:pt x="34581" y="2357025"/>
                </a:lnTo>
                <a:lnTo>
                  <a:pt x="59569" y="2392371"/>
                </a:lnTo>
                <a:lnTo>
                  <a:pt x="90093" y="2422894"/>
                </a:lnTo>
                <a:lnTo>
                  <a:pt x="125438" y="2447879"/>
                </a:lnTo>
                <a:lnTo>
                  <a:pt x="164888" y="2466612"/>
                </a:lnTo>
                <a:lnTo>
                  <a:pt x="207726" y="2478376"/>
                </a:lnTo>
                <a:lnTo>
                  <a:pt x="253237" y="2482456"/>
                </a:lnTo>
                <a:lnTo>
                  <a:pt x="1266190" y="2482456"/>
                </a:lnTo>
                <a:lnTo>
                  <a:pt x="1311734" y="2478376"/>
                </a:lnTo>
                <a:lnTo>
                  <a:pt x="1354591" y="2466612"/>
                </a:lnTo>
                <a:lnTo>
                  <a:pt x="1394046" y="2447879"/>
                </a:lnTo>
                <a:lnTo>
                  <a:pt x="1429386" y="2422894"/>
                </a:lnTo>
                <a:lnTo>
                  <a:pt x="1459900" y="2392371"/>
                </a:lnTo>
                <a:lnTo>
                  <a:pt x="1484874" y="2357025"/>
                </a:lnTo>
                <a:lnTo>
                  <a:pt x="1503595" y="2317572"/>
                </a:lnTo>
                <a:lnTo>
                  <a:pt x="1515351" y="2274727"/>
                </a:lnTo>
                <a:lnTo>
                  <a:pt x="1519428" y="2229205"/>
                </a:lnTo>
                <a:lnTo>
                  <a:pt x="1519428" y="253237"/>
                </a:lnTo>
                <a:lnTo>
                  <a:pt x="1515351" y="207726"/>
                </a:lnTo>
                <a:lnTo>
                  <a:pt x="1503595" y="164888"/>
                </a:lnTo>
                <a:lnTo>
                  <a:pt x="1484874" y="125438"/>
                </a:lnTo>
                <a:lnTo>
                  <a:pt x="1459900" y="90093"/>
                </a:lnTo>
                <a:lnTo>
                  <a:pt x="1429386" y="59569"/>
                </a:lnTo>
                <a:lnTo>
                  <a:pt x="1394046" y="34581"/>
                </a:lnTo>
                <a:lnTo>
                  <a:pt x="1354591" y="15846"/>
                </a:lnTo>
                <a:lnTo>
                  <a:pt x="1311734" y="4081"/>
                </a:lnTo>
                <a:lnTo>
                  <a:pt x="126619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612770" y="1657350"/>
            <a:ext cx="1519555" cy="2482850"/>
          </a:xfrm>
          <a:custGeom>
            <a:avLst/>
            <a:gdLst/>
            <a:ahLst/>
            <a:cxnLst/>
            <a:rect l="l" t="t" r="r" b="b"/>
            <a:pathLst>
              <a:path w="1519554" h="2482850">
                <a:moveTo>
                  <a:pt x="0" y="253237"/>
                </a:moveTo>
                <a:lnTo>
                  <a:pt x="4081" y="207726"/>
                </a:lnTo>
                <a:lnTo>
                  <a:pt x="15846" y="164888"/>
                </a:lnTo>
                <a:lnTo>
                  <a:pt x="34581" y="125438"/>
                </a:lnTo>
                <a:lnTo>
                  <a:pt x="59569" y="90093"/>
                </a:lnTo>
                <a:lnTo>
                  <a:pt x="90093" y="59569"/>
                </a:lnTo>
                <a:lnTo>
                  <a:pt x="125438" y="34581"/>
                </a:lnTo>
                <a:lnTo>
                  <a:pt x="164888" y="15846"/>
                </a:lnTo>
                <a:lnTo>
                  <a:pt x="207726" y="4081"/>
                </a:lnTo>
                <a:lnTo>
                  <a:pt x="253237" y="0"/>
                </a:lnTo>
                <a:lnTo>
                  <a:pt x="1266190" y="0"/>
                </a:lnTo>
                <a:lnTo>
                  <a:pt x="1311734" y="4081"/>
                </a:lnTo>
                <a:lnTo>
                  <a:pt x="1354591" y="15846"/>
                </a:lnTo>
                <a:lnTo>
                  <a:pt x="1394046" y="34581"/>
                </a:lnTo>
                <a:lnTo>
                  <a:pt x="1429386" y="59569"/>
                </a:lnTo>
                <a:lnTo>
                  <a:pt x="1459900" y="90093"/>
                </a:lnTo>
                <a:lnTo>
                  <a:pt x="1484874" y="125438"/>
                </a:lnTo>
                <a:lnTo>
                  <a:pt x="1503595" y="164888"/>
                </a:lnTo>
                <a:lnTo>
                  <a:pt x="1515351" y="207726"/>
                </a:lnTo>
                <a:lnTo>
                  <a:pt x="1519428" y="253237"/>
                </a:lnTo>
                <a:lnTo>
                  <a:pt x="1519428" y="2229205"/>
                </a:lnTo>
                <a:lnTo>
                  <a:pt x="1515351" y="2274727"/>
                </a:lnTo>
                <a:lnTo>
                  <a:pt x="1503595" y="2317572"/>
                </a:lnTo>
                <a:lnTo>
                  <a:pt x="1484874" y="2357025"/>
                </a:lnTo>
                <a:lnTo>
                  <a:pt x="1459900" y="2392371"/>
                </a:lnTo>
                <a:lnTo>
                  <a:pt x="1429386" y="2422894"/>
                </a:lnTo>
                <a:lnTo>
                  <a:pt x="1394046" y="2447879"/>
                </a:lnTo>
                <a:lnTo>
                  <a:pt x="1354591" y="2466612"/>
                </a:lnTo>
                <a:lnTo>
                  <a:pt x="1311734" y="2478376"/>
                </a:lnTo>
                <a:lnTo>
                  <a:pt x="1266190" y="2482456"/>
                </a:lnTo>
                <a:lnTo>
                  <a:pt x="253237" y="2482456"/>
                </a:lnTo>
                <a:lnTo>
                  <a:pt x="207726" y="2478376"/>
                </a:lnTo>
                <a:lnTo>
                  <a:pt x="164888" y="2466612"/>
                </a:lnTo>
                <a:lnTo>
                  <a:pt x="125438" y="2447879"/>
                </a:lnTo>
                <a:lnTo>
                  <a:pt x="90093" y="2422894"/>
                </a:lnTo>
                <a:lnTo>
                  <a:pt x="59569" y="2392371"/>
                </a:lnTo>
                <a:lnTo>
                  <a:pt x="34581" y="2357025"/>
                </a:lnTo>
                <a:lnTo>
                  <a:pt x="15846" y="2317572"/>
                </a:lnTo>
                <a:lnTo>
                  <a:pt x="4081" y="2274727"/>
                </a:lnTo>
                <a:lnTo>
                  <a:pt x="0" y="2229205"/>
                </a:lnTo>
                <a:lnTo>
                  <a:pt x="0" y="253237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673223" y="1685925"/>
            <a:ext cx="1395095" cy="342900"/>
          </a:xfrm>
          <a:custGeom>
            <a:avLst/>
            <a:gdLst/>
            <a:ahLst/>
            <a:cxnLst/>
            <a:rect l="l" t="t" r="r" b="b"/>
            <a:pathLst>
              <a:path w="1395095" h="342900">
                <a:moveTo>
                  <a:pt x="1223264" y="0"/>
                </a:moveTo>
                <a:lnTo>
                  <a:pt x="171450" y="0"/>
                </a:lnTo>
                <a:lnTo>
                  <a:pt x="125853" y="6120"/>
                </a:lnTo>
                <a:lnTo>
                  <a:pt x="84892" y="23396"/>
                </a:lnTo>
                <a:lnTo>
                  <a:pt x="50196" y="50196"/>
                </a:lnTo>
                <a:lnTo>
                  <a:pt x="23396" y="84892"/>
                </a:lnTo>
                <a:lnTo>
                  <a:pt x="6120" y="125853"/>
                </a:lnTo>
                <a:lnTo>
                  <a:pt x="0" y="171450"/>
                </a:lnTo>
                <a:lnTo>
                  <a:pt x="6120" y="217046"/>
                </a:lnTo>
                <a:lnTo>
                  <a:pt x="23396" y="258007"/>
                </a:lnTo>
                <a:lnTo>
                  <a:pt x="50196" y="292703"/>
                </a:lnTo>
                <a:lnTo>
                  <a:pt x="84892" y="319503"/>
                </a:lnTo>
                <a:lnTo>
                  <a:pt x="125853" y="336779"/>
                </a:lnTo>
                <a:lnTo>
                  <a:pt x="171450" y="342900"/>
                </a:lnTo>
                <a:lnTo>
                  <a:pt x="1223264" y="342900"/>
                </a:lnTo>
                <a:lnTo>
                  <a:pt x="1268860" y="336779"/>
                </a:lnTo>
                <a:lnTo>
                  <a:pt x="1309821" y="319503"/>
                </a:lnTo>
                <a:lnTo>
                  <a:pt x="1344517" y="292703"/>
                </a:lnTo>
                <a:lnTo>
                  <a:pt x="1371317" y="258007"/>
                </a:lnTo>
                <a:lnTo>
                  <a:pt x="1388593" y="217046"/>
                </a:lnTo>
                <a:lnTo>
                  <a:pt x="1394714" y="171450"/>
                </a:lnTo>
                <a:lnTo>
                  <a:pt x="1388593" y="125853"/>
                </a:lnTo>
                <a:lnTo>
                  <a:pt x="1371317" y="84892"/>
                </a:lnTo>
                <a:lnTo>
                  <a:pt x="1344517" y="50196"/>
                </a:lnTo>
                <a:lnTo>
                  <a:pt x="1309821" y="23396"/>
                </a:lnTo>
                <a:lnTo>
                  <a:pt x="1268860" y="6120"/>
                </a:lnTo>
                <a:lnTo>
                  <a:pt x="1223264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957571" y="1657350"/>
            <a:ext cx="1519555" cy="2482850"/>
          </a:xfrm>
          <a:custGeom>
            <a:avLst/>
            <a:gdLst/>
            <a:ahLst/>
            <a:cxnLst/>
            <a:rect l="l" t="t" r="r" b="b"/>
            <a:pathLst>
              <a:path w="1519554" h="2482850">
                <a:moveTo>
                  <a:pt x="1266189" y="0"/>
                </a:moveTo>
                <a:lnTo>
                  <a:pt x="253237" y="0"/>
                </a:lnTo>
                <a:lnTo>
                  <a:pt x="207726" y="4081"/>
                </a:lnTo>
                <a:lnTo>
                  <a:pt x="164888" y="15846"/>
                </a:lnTo>
                <a:lnTo>
                  <a:pt x="125438" y="34581"/>
                </a:lnTo>
                <a:lnTo>
                  <a:pt x="90093" y="59569"/>
                </a:lnTo>
                <a:lnTo>
                  <a:pt x="59569" y="90093"/>
                </a:lnTo>
                <a:lnTo>
                  <a:pt x="34581" y="125438"/>
                </a:lnTo>
                <a:lnTo>
                  <a:pt x="15846" y="164888"/>
                </a:lnTo>
                <a:lnTo>
                  <a:pt x="4081" y="207726"/>
                </a:lnTo>
                <a:lnTo>
                  <a:pt x="0" y="253237"/>
                </a:lnTo>
                <a:lnTo>
                  <a:pt x="0" y="2229205"/>
                </a:lnTo>
                <a:lnTo>
                  <a:pt x="4081" y="2274727"/>
                </a:lnTo>
                <a:lnTo>
                  <a:pt x="15846" y="2317572"/>
                </a:lnTo>
                <a:lnTo>
                  <a:pt x="34581" y="2357025"/>
                </a:lnTo>
                <a:lnTo>
                  <a:pt x="59569" y="2392371"/>
                </a:lnTo>
                <a:lnTo>
                  <a:pt x="90093" y="2422894"/>
                </a:lnTo>
                <a:lnTo>
                  <a:pt x="125438" y="2447879"/>
                </a:lnTo>
                <a:lnTo>
                  <a:pt x="164888" y="2466612"/>
                </a:lnTo>
                <a:lnTo>
                  <a:pt x="207726" y="2478376"/>
                </a:lnTo>
                <a:lnTo>
                  <a:pt x="253237" y="2482456"/>
                </a:lnTo>
                <a:lnTo>
                  <a:pt x="1266189" y="2482456"/>
                </a:lnTo>
                <a:lnTo>
                  <a:pt x="1311701" y="2478376"/>
                </a:lnTo>
                <a:lnTo>
                  <a:pt x="1354539" y="2466612"/>
                </a:lnTo>
                <a:lnTo>
                  <a:pt x="1393989" y="2447879"/>
                </a:lnTo>
                <a:lnTo>
                  <a:pt x="1429334" y="2422894"/>
                </a:lnTo>
                <a:lnTo>
                  <a:pt x="1459858" y="2392371"/>
                </a:lnTo>
                <a:lnTo>
                  <a:pt x="1484846" y="2357025"/>
                </a:lnTo>
                <a:lnTo>
                  <a:pt x="1503581" y="2317572"/>
                </a:lnTo>
                <a:lnTo>
                  <a:pt x="1515346" y="2274727"/>
                </a:lnTo>
                <a:lnTo>
                  <a:pt x="1519427" y="2229205"/>
                </a:lnTo>
                <a:lnTo>
                  <a:pt x="1519427" y="253237"/>
                </a:lnTo>
                <a:lnTo>
                  <a:pt x="1515346" y="207726"/>
                </a:lnTo>
                <a:lnTo>
                  <a:pt x="1503581" y="164888"/>
                </a:lnTo>
                <a:lnTo>
                  <a:pt x="1484846" y="125438"/>
                </a:lnTo>
                <a:lnTo>
                  <a:pt x="1459858" y="90093"/>
                </a:lnTo>
                <a:lnTo>
                  <a:pt x="1429334" y="59569"/>
                </a:lnTo>
                <a:lnTo>
                  <a:pt x="1393989" y="34581"/>
                </a:lnTo>
                <a:lnTo>
                  <a:pt x="1354539" y="15846"/>
                </a:lnTo>
                <a:lnTo>
                  <a:pt x="1311701" y="4081"/>
                </a:lnTo>
                <a:lnTo>
                  <a:pt x="1266189" y="0"/>
                </a:lnTo>
                <a:close/>
              </a:path>
            </a:pathLst>
          </a:custGeom>
          <a:solidFill>
            <a:srgbClr val="004D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957571" y="1657350"/>
            <a:ext cx="1519555" cy="2482850"/>
          </a:xfrm>
          <a:custGeom>
            <a:avLst/>
            <a:gdLst/>
            <a:ahLst/>
            <a:cxnLst/>
            <a:rect l="l" t="t" r="r" b="b"/>
            <a:pathLst>
              <a:path w="1519554" h="2482850">
                <a:moveTo>
                  <a:pt x="0" y="253237"/>
                </a:moveTo>
                <a:lnTo>
                  <a:pt x="4081" y="207726"/>
                </a:lnTo>
                <a:lnTo>
                  <a:pt x="15846" y="164888"/>
                </a:lnTo>
                <a:lnTo>
                  <a:pt x="34581" y="125438"/>
                </a:lnTo>
                <a:lnTo>
                  <a:pt x="59569" y="90093"/>
                </a:lnTo>
                <a:lnTo>
                  <a:pt x="90093" y="59569"/>
                </a:lnTo>
                <a:lnTo>
                  <a:pt x="125438" y="34581"/>
                </a:lnTo>
                <a:lnTo>
                  <a:pt x="164888" y="15846"/>
                </a:lnTo>
                <a:lnTo>
                  <a:pt x="207726" y="4081"/>
                </a:lnTo>
                <a:lnTo>
                  <a:pt x="253237" y="0"/>
                </a:lnTo>
                <a:lnTo>
                  <a:pt x="1266189" y="0"/>
                </a:lnTo>
                <a:lnTo>
                  <a:pt x="1311701" y="4081"/>
                </a:lnTo>
                <a:lnTo>
                  <a:pt x="1354539" y="15846"/>
                </a:lnTo>
                <a:lnTo>
                  <a:pt x="1393989" y="34581"/>
                </a:lnTo>
                <a:lnTo>
                  <a:pt x="1429334" y="59569"/>
                </a:lnTo>
                <a:lnTo>
                  <a:pt x="1459858" y="90093"/>
                </a:lnTo>
                <a:lnTo>
                  <a:pt x="1484846" y="125438"/>
                </a:lnTo>
                <a:lnTo>
                  <a:pt x="1503581" y="164888"/>
                </a:lnTo>
                <a:lnTo>
                  <a:pt x="1515346" y="207726"/>
                </a:lnTo>
                <a:lnTo>
                  <a:pt x="1519427" y="253237"/>
                </a:lnTo>
                <a:lnTo>
                  <a:pt x="1519427" y="2229205"/>
                </a:lnTo>
                <a:lnTo>
                  <a:pt x="1515346" y="2274727"/>
                </a:lnTo>
                <a:lnTo>
                  <a:pt x="1503581" y="2317572"/>
                </a:lnTo>
                <a:lnTo>
                  <a:pt x="1484846" y="2357025"/>
                </a:lnTo>
                <a:lnTo>
                  <a:pt x="1459858" y="2392371"/>
                </a:lnTo>
                <a:lnTo>
                  <a:pt x="1429334" y="2422894"/>
                </a:lnTo>
                <a:lnTo>
                  <a:pt x="1393989" y="2447879"/>
                </a:lnTo>
                <a:lnTo>
                  <a:pt x="1354539" y="2466612"/>
                </a:lnTo>
                <a:lnTo>
                  <a:pt x="1311701" y="2478376"/>
                </a:lnTo>
                <a:lnTo>
                  <a:pt x="1266189" y="2482456"/>
                </a:lnTo>
                <a:lnTo>
                  <a:pt x="253237" y="2482456"/>
                </a:lnTo>
                <a:lnTo>
                  <a:pt x="207726" y="2478376"/>
                </a:lnTo>
                <a:lnTo>
                  <a:pt x="164888" y="2466612"/>
                </a:lnTo>
                <a:lnTo>
                  <a:pt x="125438" y="2447879"/>
                </a:lnTo>
                <a:lnTo>
                  <a:pt x="90093" y="2422894"/>
                </a:lnTo>
                <a:lnTo>
                  <a:pt x="59569" y="2392371"/>
                </a:lnTo>
                <a:lnTo>
                  <a:pt x="34581" y="2357025"/>
                </a:lnTo>
                <a:lnTo>
                  <a:pt x="15846" y="2317572"/>
                </a:lnTo>
                <a:lnTo>
                  <a:pt x="4081" y="2274727"/>
                </a:lnTo>
                <a:lnTo>
                  <a:pt x="0" y="2229205"/>
                </a:lnTo>
                <a:lnTo>
                  <a:pt x="0" y="253237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020564" y="1693036"/>
            <a:ext cx="1395095" cy="342900"/>
          </a:xfrm>
          <a:custGeom>
            <a:avLst/>
            <a:gdLst/>
            <a:ahLst/>
            <a:cxnLst/>
            <a:rect l="l" t="t" r="r" b="b"/>
            <a:pathLst>
              <a:path w="1395095" h="342900">
                <a:moveTo>
                  <a:pt x="1223264" y="0"/>
                </a:moveTo>
                <a:lnTo>
                  <a:pt x="171450" y="0"/>
                </a:lnTo>
                <a:lnTo>
                  <a:pt x="125853" y="6129"/>
                </a:lnTo>
                <a:lnTo>
                  <a:pt x="84892" y="23424"/>
                </a:lnTo>
                <a:lnTo>
                  <a:pt x="50196" y="50244"/>
                </a:lnTo>
                <a:lnTo>
                  <a:pt x="23396" y="84948"/>
                </a:lnTo>
                <a:lnTo>
                  <a:pt x="6120" y="125897"/>
                </a:lnTo>
                <a:lnTo>
                  <a:pt x="0" y="171450"/>
                </a:lnTo>
                <a:lnTo>
                  <a:pt x="6120" y="217046"/>
                </a:lnTo>
                <a:lnTo>
                  <a:pt x="23396" y="258007"/>
                </a:lnTo>
                <a:lnTo>
                  <a:pt x="50196" y="292703"/>
                </a:lnTo>
                <a:lnTo>
                  <a:pt x="84892" y="319503"/>
                </a:lnTo>
                <a:lnTo>
                  <a:pt x="125853" y="336779"/>
                </a:lnTo>
                <a:lnTo>
                  <a:pt x="171450" y="342900"/>
                </a:lnTo>
                <a:lnTo>
                  <a:pt x="1223264" y="342900"/>
                </a:lnTo>
                <a:lnTo>
                  <a:pt x="1268860" y="336779"/>
                </a:lnTo>
                <a:lnTo>
                  <a:pt x="1309821" y="319503"/>
                </a:lnTo>
                <a:lnTo>
                  <a:pt x="1344517" y="292703"/>
                </a:lnTo>
                <a:lnTo>
                  <a:pt x="1371317" y="258007"/>
                </a:lnTo>
                <a:lnTo>
                  <a:pt x="1388593" y="217046"/>
                </a:lnTo>
                <a:lnTo>
                  <a:pt x="1394714" y="171450"/>
                </a:lnTo>
                <a:lnTo>
                  <a:pt x="1388593" y="125897"/>
                </a:lnTo>
                <a:lnTo>
                  <a:pt x="1371317" y="84948"/>
                </a:lnTo>
                <a:lnTo>
                  <a:pt x="1344517" y="50244"/>
                </a:lnTo>
                <a:lnTo>
                  <a:pt x="1309821" y="23424"/>
                </a:lnTo>
                <a:lnTo>
                  <a:pt x="1268860" y="6129"/>
                </a:lnTo>
                <a:lnTo>
                  <a:pt x="1223264" y="0"/>
                </a:lnTo>
                <a:close/>
              </a:path>
            </a:pathLst>
          </a:custGeom>
          <a:solidFill>
            <a:srgbClr val="004D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446633" y="2205863"/>
            <a:ext cx="1250950" cy="726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400" b="1" spc="10" dirty="0">
                <a:solidFill>
                  <a:srgbClr val="FFFFFF"/>
                </a:solidFill>
                <a:latin typeface="Microsoft YaHei"/>
                <a:cs typeface="Microsoft YaHei"/>
              </a:rPr>
              <a:t>设计项目  实施计划</a:t>
            </a:r>
            <a:endParaRPr sz="2400">
              <a:latin typeface="Microsoft YaHei"/>
              <a:cs typeface="Microsoft YaHe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714370" y="2205863"/>
            <a:ext cx="1250950" cy="1092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2400" b="1" spc="10" dirty="0">
                <a:solidFill>
                  <a:srgbClr val="FFFFFF"/>
                </a:solidFill>
                <a:latin typeface="Microsoft YaHei"/>
                <a:cs typeface="Microsoft YaHei"/>
              </a:rPr>
              <a:t>制订供应  商选择标  </a:t>
            </a:r>
            <a:r>
              <a:rPr sz="2400" b="1" dirty="0">
                <a:solidFill>
                  <a:srgbClr val="FFFFFF"/>
                </a:solidFill>
                <a:latin typeface="Microsoft YaHei"/>
                <a:cs typeface="Microsoft YaHei"/>
              </a:rPr>
              <a:t>准</a:t>
            </a:r>
            <a:endParaRPr sz="2400">
              <a:latin typeface="Microsoft YaHei"/>
              <a:cs typeface="Microsoft YaHe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044821" y="2205863"/>
            <a:ext cx="1252220" cy="726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400" b="1" spc="10" dirty="0">
                <a:solidFill>
                  <a:srgbClr val="FFFFFF"/>
                </a:solidFill>
                <a:latin typeface="Microsoft YaHei"/>
                <a:cs typeface="Microsoft YaHei"/>
              </a:rPr>
              <a:t>设计咨询  预算</a:t>
            </a:r>
            <a:endParaRPr sz="2400">
              <a:latin typeface="Microsoft YaHei"/>
              <a:cs typeface="Microsoft YaHe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235200" y="2800350"/>
            <a:ext cx="83820" cy="74930"/>
          </a:xfrm>
          <a:custGeom>
            <a:avLst/>
            <a:gdLst/>
            <a:ahLst/>
            <a:cxnLst/>
            <a:rect l="l" t="t" r="r" b="b"/>
            <a:pathLst>
              <a:path w="83819" h="74930">
                <a:moveTo>
                  <a:pt x="41656" y="0"/>
                </a:moveTo>
                <a:lnTo>
                  <a:pt x="25449" y="2920"/>
                </a:lnTo>
                <a:lnTo>
                  <a:pt x="12207" y="10890"/>
                </a:lnTo>
                <a:lnTo>
                  <a:pt x="3276" y="22717"/>
                </a:lnTo>
                <a:lnTo>
                  <a:pt x="0" y="37211"/>
                </a:lnTo>
                <a:lnTo>
                  <a:pt x="3276" y="51778"/>
                </a:lnTo>
                <a:lnTo>
                  <a:pt x="12207" y="63642"/>
                </a:lnTo>
                <a:lnTo>
                  <a:pt x="25449" y="71626"/>
                </a:lnTo>
                <a:lnTo>
                  <a:pt x="41656" y="74549"/>
                </a:lnTo>
                <a:lnTo>
                  <a:pt x="57935" y="71626"/>
                </a:lnTo>
                <a:lnTo>
                  <a:pt x="71215" y="63642"/>
                </a:lnTo>
                <a:lnTo>
                  <a:pt x="80160" y="51778"/>
                </a:lnTo>
                <a:lnTo>
                  <a:pt x="83438" y="37211"/>
                </a:lnTo>
                <a:lnTo>
                  <a:pt x="80160" y="22717"/>
                </a:lnTo>
                <a:lnTo>
                  <a:pt x="71215" y="10890"/>
                </a:lnTo>
                <a:lnTo>
                  <a:pt x="57935" y="2920"/>
                </a:lnTo>
                <a:lnTo>
                  <a:pt x="416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318639" y="2874898"/>
            <a:ext cx="83820" cy="74930"/>
          </a:xfrm>
          <a:custGeom>
            <a:avLst/>
            <a:gdLst/>
            <a:ahLst/>
            <a:cxnLst/>
            <a:rect l="l" t="t" r="r" b="b"/>
            <a:pathLst>
              <a:path w="83819" h="74930">
                <a:moveTo>
                  <a:pt x="41783" y="0"/>
                </a:moveTo>
                <a:lnTo>
                  <a:pt x="25503" y="2920"/>
                </a:lnTo>
                <a:lnTo>
                  <a:pt x="12223" y="10890"/>
                </a:lnTo>
                <a:lnTo>
                  <a:pt x="3278" y="22717"/>
                </a:lnTo>
                <a:lnTo>
                  <a:pt x="0" y="37211"/>
                </a:lnTo>
                <a:lnTo>
                  <a:pt x="3278" y="51724"/>
                </a:lnTo>
                <a:lnTo>
                  <a:pt x="12223" y="63595"/>
                </a:lnTo>
                <a:lnTo>
                  <a:pt x="25503" y="71608"/>
                </a:lnTo>
                <a:lnTo>
                  <a:pt x="41783" y="74549"/>
                </a:lnTo>
                <a:lnTo>
                  <a:pt x="57989" y="71608"/>
                </a:lnTo>
                <a:lnTo>
                  <a:pt x="71231" y="63595"/>
                </a:lnTo>
                <a:lnTo>
                  <a:pt x="80162" y="51724"/>
                </a:lnTo>
                <a:lnTo>
                  <a:pt x="83438" y="37211"/>
                </a:lnTo>
                <a:lnTo>
                  <a:pt x="80162" y="22717"/>
                </a:lnTo>
                <a:lnTo>
                  <a:pt x="71231" y="10890"/>
                </a:lnTo>
                <a:lnTo>
                  <a:pt x="57989" y="2920"/>
                </a:lnTo>
                <a:lnTo>
                  <a:pt x="4178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402077" y="2949448"/>
            <a:ext cx="83820" cy="74930"/>
          </a:xfrm>
          <a:custGeom>
            <a:avLst/>
            <a:gdLst/>
            <a:ahLst/>
            <a:cxnLst/>
            <a:rect l="l" t="t" r="r" b="b"/>
            <a:pathLst>
              <a:path w="83819" h="74930">
                <a:moveTo>
                  <a:pt x="41783" y="0"/>
                </a:moveTo>
                <a:lnTo>
                  <a:pt x="25503" y="2920"/>
                </a:lnTo>
                <a:lnTo>
                  <a:pt x="12223" y="10890"/>
                </a:lnTo>
                <a:lnTo>
                  <a:pt x="3278" y="22717"/>
                </a:lnTo>
                <a:lnTo>
                  <a:pt x="0" y="37210"/>
                </a:lnTo>
                <a:lnTo>
                  <a:pt x="3278" y="51724"/>
                </a:lnTo>
                <a:lnTo>
                  <a:pt x="12223" y="63595"/>
                </a:lnTo>
                <a:lnTo>
                  <a:pt x="25503" y="71608"/>
                </a:lnTo>
                <a:lnTo>
                  <a:pt x="41783" y="74549"/>
                </a:lnTo>
                <a:lnTo>
                  <a:pt x="57989" y="71608"/>
                </a:lnTo>
                <a:lnTo>
                  <a:pt x="71231" y="63595"/>
                </a:lnTo>
                <a:lnTo>
                  <a:pt x="80162" y="51724"/>
                </a:lnTo>
                <a:lnTo>
                  <a:pt x="83439" y="37210"/>
                </a:lnTo>
                <a:lnTo>
                  <a:pt x="80162" y="22717"/>
                </a:lnTo>
                <a:lnTo>
                  <a:pt x="71231" y="10890"/>
                </a:lnTo>
                <a:lnTo>
                  <a:pt x="57989" y="2920"/>
                </a:lnTo>
                <a:lnTo>
                  <a:pt x="4178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318639" y="3023997"/>
            <a:ext cx="83820" cy="74930"/>
          </a:xfrm>
          <a:custGeom>
            <a:avLst/>
            <a:gdLst/>
            <a:ahLst/>
            <a:cxnLst/>
            <a:rect l="l" t="t" r="r" b="b"/>
            <a:pathLst>
              <a:path w="83819" h="74930">
                <a:moveTo>
                  <a:pt x="41783" y="0"/>
                </a:moveTo>
                <a:lnTo>
                  <a:pt x="25503" y="2920"/>
                </a:lnTo>
                <a:lnTo>
                  <a:pt x="12223" y="10890"/>
                </a:lnTo>
                <a:lnTo>
                  <a:pt x="3278" y="22717"/>
                </a:lnTo>
                <a:lnTo>
                  <a:pt x="0" y="37210"/>
                </a:lnTo>
                <a:lnTo>
                  <a:pt x="3278" y="51724"/>
                </a:lnTo>
                <a:lnTo>
                  <a:pt x="12223" y="63595"/>
                </a:lnTo>
                <a:lnTo>
                  <a:pt x="25503" y="71608"/>
                </a:lnTo>
                <a:lnTo>
                  <a:pt x="41783" y="74548"/>
                </a:lnTo>
                <a:lnTo>
                  <a:pt x="57989" y="71608"/>
                </a:lnTo>
                <a:lnTo>
                  <a:pt x="71231" y="63595"/>
                </a:lnTo>
                <a:lnTo>
                  <a:pt x="80162" y="51724"/>
                </a:lnTo>
                <a:lnTo>
                  <a:pt x="83438" y="37210"/>
                </a:lnTo>
                <a:lnTo>
                  <a:pt x="80162" y="22717"/>
                </a:lnTo>
                <a:lnTo>
                  <a:pt x="71231" y="10890"/>
                </a:lnTo>
                <a:lnTo>
                  <a:pt x="57989" y="2920"/>
                </a:lnTo>
                <a:lnTo>
                  <a:pt x="4178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235200" y="3098545"/>
            <a:ext cx="83820" cy="74930"/>
          </a:xfrm>
          <a:custGeom>
            <a:avLst/>
            <a:gdLst/>
            <a:ahLst/>
            <a:cxnLst/>
            <a:rect l="l" t="t" r="r" b="b"/>
            <a:pathLst>
              <a:path w="83819" h="74930">
                <a:moveTo>
                  <a:pt x="41656" y="0"/>
                </a:moveTo>
                <a:lnTo>
                  <a:pt x="25449" y="2920"/>
                </a:lnTo>
                <a:lnTo>
                  <a:pt x="12207" y="10890"/>
                </a:lnTo>
                <a:lnTo>
                  <a:pt x="3276" y="22717"/>
                </a:lnTo>
                <a:lnTo>
                  <a:pt x="0" y="37211"/>
                </a:lnTo>
                <a:lnTo>
                  <a:pt x="3276" y="51704"/>
                </a:lnTo>
                <a:lnTo>
                  <a:pt x="12207" y="63531"/>
                </a:lnTo>
                <a:lnTo>
                  <a:pt x="25449" y="71501"/>
                </a:lnTo>
                <a:lnTo>
                  <a:pt x="41656" y="74422"/>
                </a:lnTo>
                <a:lnTo>
                  <a:pt x="57935" y="71501"/>
                </a:lnTo>
                <a:lnTo>
                  <a:pt x="71215" y="63531"/>
                </a:lnTo>
                <a:lnTo>
                  <a:pt x="80160" y="51704"/>
                </a:lnTo>
                <a:lnTo>
                  <a:pt x="83438" y="37211"/>
                </a:lnTo>
                <a:lnTo>
                  <a:pt x="80160" y="22717"/>
                </a:lnTo>
                <a:lnTo>
                  <a:pt x="71215" y="10890"/>
                </a:lnTo>
                <a:lnTo>
                  <a:pt x="57935" y="2920"/>
                </a:lnTo>
                <a:lnTo>
                  <a:pt x="416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068322" y="2800350"/>
            <a:ext cx="83820" cy="74930"/>
          </a:xfrm>
          <a:custGeom>
            <a:avLst/>
            <a:gdLst/>
            <a:ahLst/>
            <a:cxnLst/>
            <a:rect l="l" t="t" r="r" b="b"/>
            <a:pathLst>
              <a:path w="83819" h="74930">
                <a:moveTo>
                  <a:pt x="41655" y="0"/>
                </a:moveTo>
                <a:lnTo>
                  <a:pt x="25449" y="2920"/>
                </a:lnTo>
                <a:lnTo>
                  <a:pt x="12207" y="10890"/>
                </a:lnTo>
                <a:lnTo>
                  <a:pt x="3276" y="22717"/>
                </a:lnTo>
                <a:lnTo>
                  <a:pt x="0" y="37211"/>
                </a:lnTo>
                <a:lnTo>
                  <a:pt x="3276" y="51778"/>
                </a:lnTo>
                <a:lnTo>
                  <a:pt x="12207" y="63642"/>
                </a:lnTo>
                <a:lnTo>
                  <a:pt x="25449" y="71626"/>
                </a:lnTo>
                <a:lnTo>
                  <a:pt x="41655" y="74549"/>
                </a:lnTo>
                <a:lnTo>
                  <a:pt x="57935" y="71626"/>
                </a:lnTo>
                <a:lnTo>
                  <a:pt x="71215" y="63642"/>
                </a:lnTo>
                <a:lnTo>
                  <a:pt x="80160" y="51778"/>
                </a:lnTo>
                <a:lnTo>
                  <a:pt x="83438" y="37211"/>
                </a:lnTo>
                <a:lnTo>
                  <a:pt x="80160" y="22717"/>
                </a:lnTo>
                <a:lnTo>
                  <a:pt x="71215" y="10890"/>
                </a:lnTo>
                <a:lnTo>
                  <a:pt x="57935" y="2920"/>
                </a:lnTo>
                <a:lnTo>
                  <a:pt x="41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151760" y="2874898"/>
            <a:ext cx="83820" cy="74930"/>
          </a:xfrm>
          <a:custGeom>
            <a:avLst/>
            <a:gdLst/>
            <a:ahLst/>
            <a:cxnLst/>
            <a:rect l="l" t="t" r="r" b="b"/>
            <a:pathLst>
              <a:path w="83819" h="74930">
                <a:moveTo>
                  <a:pt x="41656" y="0"/>
                </a:moveTo>
                <a:lnTo>
                  <a:pt x="25449" y="2920"/>
                </a:lnTo>
                <a:lnTo>
                  <a:pt x="12207" y="10890"/>
                </a:lnTo>
                <a:lnTo>
                  <a:pt x="3276" y="22717"/>
                </a:lnTo>
                <a:lnTo>
                  <a:pt x="0" y="37211"/>
                </a:lnTo>
                <a:lnTo>
                  <a:pt x="3276" y="51724"/>
                </a:lnTo>
                <a:lnTo>
                  <a:pt x="12207" y="63595"/>
                </a:lnTo>
                <a:lnTo>
                  <a:pt x="25449" y="71608"/>
                </a:lnTo>
                <a:lnTo>
                  <a:pt x="41656" y="74549"/>
                </a:lnTo>
                <a:lnTo>
                  <a:pt x="57935" y="71608"/>
                </a:lnTo>
                <a:lnTo>
                  <a:pt x="71215" y="63595"/>
                </a:lnTo>
                <a:lnTo>
                  <a:pt x="80160" y="51724"/>
                </a:lnTo>
                <a:lnTo>
                  <a:pt x="83438" y="37211"/>
                </a:lnTo>
                <a:lnTo>
                  <a:pt x="80160" y="22717"/>
                </a:lnTo>
                <a:lnTo>
                  <a:pt x="71215" y="10890"/>
                </a:lnTo>
                <a:lnTo>
                  <a:pt x="57935" y="2920"/>
                </a:lnTo>
                <a:lnTo>
                  <a:pt x="416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235200" y="2949448"/>
            <a:ext cx="83820" cy="74930"/>
          </a:xfrm>
          <a:custGeom>
            <a:avLst/>
            <a:gdLst/>
            <a:ahLst/>
            <a:cxnLst/>
            <a:rect l="l" t="t" r="r" b="b"/>
            <a:pathLst>
              <a:path w="83819" h="74930">
                <a:moveTo>
                  <a:pt x="41656" y="0"/>
                </a:moveTo>
                <a:lnTo>
                  <a:pt x="25449" y="2920"/>
                </a:lnTo>
                <a:lnTo>
                  <a:pt x="12207" y="10890"/>
                </a:lnTo>
                <a:lnTo>
                  <a:pt x="3276" y="22717"/>
                </a:lnTo>
                <a:lnTo>
                  <a:pt x="0" y="37210"/>
                </a:lnTo>
                <a:lnTo>
                  <a:pt x="3276" y="51724"/>
                </a:lnTo>
                <a:lnTo>
                  <a:pt x="12207" y="63595"/>
                </a:lnTo>
                <a:lnTo>
                  <a:pt x="25449" y="71608"/>
                </a:lnTo>
                <a:lnTo>
                  <a:pt x="41656" y="74549"/>
                </a:lnTo>
                <a:lnTo>
                  <a:pt x="57935" y="71608"/>
                </a:lnTo>
                <a:lnTo>
                  <a:pt x="71215" y="63595"/>
                </a:lnTo>
                <a:lnTo>
                  <a:pt x="80160" y="51724"/>
                </a:lnTo>
                <a:lnTo>
                  <a:pt x="83438" y="37210"/>
                </a:lnTo>
                <a:lnTo>
                  <a:pt x="80160" y="22717"/>
                </a:lnTo>
                <a:lnTo>
                  <a:pt x="71215" y="10890"/>
                </a:lnTo>
                <a:lnTo>
                  <a:pt x="57935" y="2920"/>
                </a:lnTo>
                <a:lnTo>
                  <a:pt x="416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151760" y="3023997"/>
            <a:ext cx="83820" cy="74930"/>
          </a:xfrm>
          <a:custGeom>
            <a:avLst/>
            <a:gdLst/>
            <a:ahLst/>
            <a:cxnLst/>
            <a:rect l="l" t="t" r="r" b="b"/>
            <a:pathLst>
              <a:path w="83819" h="74930">
                <a:moveTo>
                  <a:pt x="41656" y="0"/>
                </a:moveTo>
                <a:lnTo>
                  <a:pt x="25449" y="2920"/>
                </a:lnTo>
                <a:lnTo>
                  <a:pt x="12207" y="10890"/>
                </a:lnTo>
                <a:lnTo>
                  <a:pt x="3276" y="22717"/>
                </a:lnTo>
                <a:lnTo>
                  <a:pt x="0" y="37210"/>
                </a:lnTo>
                <a:lnTo>
                  <a:pt x="3276" y="51724"/>
                </a:lnTo>
                <a:lnTo>
                  <a:pt x="12207" y="63595"/>
                </a:lnTo>
                <a:lnTo>
                  <a:pt x="25449" y="71608"/>
                </a:lnTo>
                <a:lnTo>
                  <a:pt x="41656" y="74548"/>
                </a:lnTo>
                <a:lnTo>
                  <a:pt x="57935" y="71608"/>
                </a:lnTo>
                <a:lnTo>
                  <a:pt x="71215" y="63595"/>
                </a:lnTo>
                <a:lnTo>
                  <a:pt x="80160" y="51724"/>
                </a:lnTo>
                <a:lnTo>
                  <a:pt x="83438" y="37210"/>
                </a:lnTo>
                <a:lnTo>
                  <a:pt x="80160" y="22717"/>
                </a:lnTo>
                <a:lnTo>
                  <a:pt x="71215" y="10890"/>
                </a:lnTo>
                <a:lnTo>
                  <a:pt x="57935" y="2920"/>
                </a:lnTo>
                <a:lnTo>
                  <a:pt x="416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068322" y="3098545"/>
            <a:ext cx="83820" cy="74930"/>
          </a:xfrm>
          <a:custGeom>
            <a:avLst/>
            <a:gdLst/>
            <a:ahLst/>
            <a:cxnLst/>
            <a:rect l="l" t="t" r="r" b="b"/>
            <a:pathLst>
              <a:path w="83819" h="74930">
                <a:moveTo>
                  <a:pt x="41655" y="0"/>
                </a:moveTo>
                <a:lnTo>
                  <a:pt x="25449" y="2920"/>
                </a:lnTo>
                <a:lnTo>
                  <a:pt x="12207" y="10890"/>
                </a:lnTo>
                <a:lnTo>
                  <a:pt x="3276" y="22717"/>
                </a:lnTo>
                <a:lnTo>
                  <a:pt x="0" y="37211"/>
                </a:lnTo>
                <a:lnTo>
                  <a:pt x="3276" y="51704"/>
                </a:lnTo>
                <a:lnTo>
                  <a:pt x="12207" y="63531"/>
                </a:lnTo>
                <a:lnTo>
                  <a:pt x="25449" y="71501"/>
                </a:lnTo>
                <a:lnTo>
                  <a:pt x="41655" y="74422"/>
                </a:lnTo>
                <a:lnTo>
                  <a:pt x="57935" y="71501"/>
                </a:lnTo>
                <a:lnTo>
                  <a:pt x="71215" y="63531"/>
                </a:lnTo>
                <a:lnTo>
                  <a:pt x="80160" y="51704"/>
                </a:lnTo>
                <a:lnTo>
                  <a:pt x="83438" y="37211"/>
                </a:lnTo>
                <a:lnTo>
                  <a:pt x="80160" y="22717"/>
                </a:lnTo>
                <a:lnTo>
                  <a:pt x="71215" y="10890"/>
                </a:lnTo>
                <a:lnTo>
                  <a:pt x="57935" y="2920"/>
                </a:lnTo>
                <a:lnTo>
                  <a:pt x="41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502530" y="2800350"/>
            <a:ext cx="83820" cy="74930"/>
          </a:xfrm>
          <a:custGeom>
            <a:avLst/>
            <a:gdLst/>
            <a:ahLst/>
            <a:cxnLst/>
            <a:rect l="l" t="t" r="r" b="b"/>
            <a:pathLst>
              <a:path w="83820" h="74930">
                <a:moveTo>
                  <a:pt x="41783" y="0"/>
                </a:moveTo>
                <a:lnTo>
                  <a:pt x="25503" y="2920"/>
                </a:lnTo>
                <a:lnTo>
                  <a:pt x="12223" y="10890"/>
                </a:lnTo>
                <a:lnTo>
                  <a:pt x="3278" y="22717"/>
                </a:lnTo>
                <a:lnTo>
                  <a:pt x="0" y="37211"/>
                </a:lnTo>
                <a:lnTo>
                  <a:pt x="3278" y="51778"/>
                </a:lnTo>
                <a:lnTo>
                  <a:pt x="12223" y="63642"/>
                </a:lnTo>
                <a:lnTo>
                  <a:pt x="25503" y="71626"/>
                </a:lnTo>
                <a:lnTo>
                  <a:pt x="41783" y="74549"/>
                </a:lnTo>
                <a:lnTo>
                  <a:pt x="57989" y="71626"/>
                </a:lnTo>
                <a:lnTo>
                  <a:pt x="71231" y="63642"/>
                </a:lnTo>
                <a:lnTo>
                  <a:pt x="80162" y="51778"/>
                </a:lnTo>
                <a:lnTo>
                  <a:pt x="83439" y="37211"/>
                </a:lnTo>
                <a:lnTo>
                  <a:pt x="80162" y="22717"/>
                </a:lnTo>
                <a:lnTo>
                  <a:pt x="71231" y="10890"/>
                </a:lnTo>
                <a:lnTo>
                  <a:pt x="57989" y="2920"/>
                </a:lnTo>
                <a:lnTo>
                  <a:pt x="4178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585970" y="2874898"/>
            <a:ext cx="83820" cy="74930"/>
          </a:xfrm>
          <a:custGeom>
            <a:avLst/>
            <a:gdLst/>
            <a:ahLst/>
            <a:cxnLst/>
            <a:rect l="l" t="t" r="r" b="b"/>
            <a:pathLst>
              <a:path w="83820" h="74930">
                <a:moveTo>
                  <a:pt x="41782" y="0"/>
                </a:moveTo>
                <a:lnTo>
                  <a:pt x="25503" y="2920"/>
                </a:lnTo>
                <a:lnTo>
                  <a:pt x="12223" y="10890"/>
                </a:lnTo>
                <a:lnTo>
                  <a:pt x="3278" y="22717"/>
                </a:lnTo>
                <a:lnTo>
                  <a:pt x="0" y="37211"/>
                </a:lnTo>
                <a:lnTo>
                  <a:pt x="3278" y="51724"/>
                </a:lnTo>
                <a:lnTo>
                  <a:pt x="12223" y="63595"/>
                </a:lnTo>
                <a:lnTo>
                  <a:pt x="25503" y="71608"/>
                </a:lnTo>
                <a:lnTo>
                  <a:pt x="41782" y="74549"/>
                </a:lnTo>
                <a:lnTo>
                  <a:pt x="57989" y="71608"/>
                </a:lnTo>
                <a:lnTo>
                  <a:pt x="71231" y="63595"/>
                </a:lnTo>
                <a:lnTo>
                  <a:pt x="80162" y="51724"/>
                </a:lnTo>
                <a:lnTo>
                  <a:pt x="83438" y="37211"/>
                </a:lnTo>
                <a:lnTo>
                  <a:pt x="80162" y="22717"/>
                </a:lnTo>
                <a:lnTo>
                  <a:pt x="71231" y="10890"/>
                </a:lnTo>
                <a:lnTo>
                  <a:pt x="57989" y="2920"/>
                </a:lnTo>
                <a:lnTo>
                  <a:pt x="4178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669409" y="2949448"/>
            <a:ext cx="83820" cy="74930"/>
          </a:xfrm>
          <a:custGeom>
            <a:avLst/>
            <a:gdLst/>
            <a:ahLst/>
            <a:cxnLst/>
            <a:rect l="l" t="t" r="r" b="b"/>
            <a:pathLst>
              <a:path w="83820" h="74930">
                <a:moveTo>
                  <a:pt x="41782" y="0"/>
                </a:moveTo>
                <a:lnTo>
                  <a:pt x="25503" y="2920"/>
                </a:lnTo>
                <a:lnTo>
                  <a:pt x="12223" y="10890"/>
                </a:lnTo>
                <a:lnTo>
                  <a:pt x="3278" y="22717"/>
                </a:lnTo>
                <a:lnTo>
                  <a:pt x="0" y="37210"/>
                </a:lnTo>
                <a:lnTo>
                  <a:pt x="3278" y="51724"/>
                </a:lnTo>
                <a:lnTo>
                  <a:pt x="12223" y="63595"/>
                </a:lnTo>
                <a:lnTo>
                  <a:pt x="25503" y="71608"/>
                </a:lnTo>
                <a:lnTo>
                  <a:pt x="41782" y="74549"/>
                </a:lnTo>
                <a:lnTo>
                  <a:pt x="57989" y="71608"/>
                </a:lnTo>
                <a:lnTo>
                  <a:pt x="71231" y="63595"/>
                </a:lnTo>
                <a:lnTo>
                  <a:pt x="80162" y="51724"/>
                </a:lnTo>
                <a:lnTo>
                  <a:pt x="83438" y="37210"/>
                </a:lnTo>
                <a:lnTo>
                  <a:pt x="80162" y="22717"/>
                </a:lnTo>
                <a:lnTo>
                  <a:pt x="71231" y="10890"/>
                </a:lnTo>
                <a:lnTo>
                  <a:pt x="57989" y="2920"/>
                </a:lnTo>
                <a:lnTo>
                  <a:pt x="4178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585970" y="3023997"/>
            <a:ext cx="83820" cy="74930"/>
          </a:xfrm>
          <a:custGeom>
            <a:avLst/>
            <a:gdLst/>
            <a:ahLst/>
            <a:cxnLst/>
            <a:rect l="l" t="t" r="r" b="b"/>
            <a:pathLst>
              <a:path w="83820" h="74930">
                <a:moveTo>
                  <a:pt x="41782" y="0"/>
                </a:moveTo>
                <a:lnTo>
                  <a:pt x="25503" y="2920"/>
                </a:lnTo>
                <a:lnTo>
                  <a:pt x="12223" y="10890"/>
                </a:lnTo>
                <a:lnTo>
                  <a:pt x="3278" y="22717"/>
                </a:lnTo>
                <a:lnTo>
                  <a:pt x="0" y="37210"/>
                </a:lnTo>
                <a:lnTo>
                  <a:pt x="3278" y="51724"/>
                </a:lnTo>
                <a:lnTo>
                  <a:pt x="12223" y="63595"/>
                </a:lnTo>
                <a:lnTo>
                  <a:pt x="25503" y="71608"/>
                </a:lnTo>
                <a:lnTo>
                  <a:pt x="41782" y="74548"/>
                </a:lnTo>
                <a:lnTo>
                  <a:pt x="57989" y="71608"/>
                </a:lnTo>
                <a:lnTo>
                  <a:pt x="71231" y="63595"/>
                </a:lnTo>
                <a:lnTo>
                  <a:pt x="80162" y="51724"/>
                </a:lnTo>
                <a:lnTo>
                  <a:pt x="83438" y="37210"/>
                </a:lnTo>
                <a:lnTo>
                  <a:pt x="80162" y="22717"/>
                </a:lnTo>
                <a:lnTo>
                  <a:pt x="71231" y="10890"/>
                </a:lnTo>
                <a:lnTo>
                  <a:pt x="57989" y="2920"/>
                </a:lnTo>
                <a:lnTo>
                  <a:pt x="4178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502530" y="3098545"/>
            <a:ext cx="83820" cy="74930"/>
          </a:xfrm>
          <a:custGeom>
            <a:avLst/>
            <a:gdLst/>
            <a:ahLst/>
            <a:cxnLst/>
            <a:rect l="l" t="t" r="r" b="b"/>
            <a:pathLst>
              <a:path w="83820" h="74930">
                <a:moveTo>
                  <a:pt x="41783" y="0"/>
                </a:moveTo>
                <a:lnTo>
                  <a:pt x="25503" y="2920"/>
                </a:lnTo>
                <a:lnTo>
                  <a:pt x="12223" y="10890"/>
                </a:lnTo>
                <a:lnTo>
                  <a:pt x="3278" y="22717"/>
                </a:lnTo>
                <a:lnTo>
                  <a:pt x="0" y="37211"/>
                </a:lnTo>
                <a:lnTo>
                  <a:pt x="3278" y="51704"/>
                </a:lnTo>
                <a:lnTo>
                  <a:pt x="12223" y="63531"/>
                </a:lnTo>
                <a:lnTo>
                  <a:pt x="25503" y="71501"/>
                </a:lnTo>
                <a:lnTo>
                  <a:pt x="41783" y="74422"/>
                </a:lnTo>
                <a:lnTo>
                  <a:pt x="57989" y="71501"/>
                </a:lnTo>
                <a:lnTo>
                  <a:pt x="71231" y="63531"/>
                </a:lnTo>
                <a:lnTo>
                  <a:pt x="80162" y="51704"/>
                </a:lnTo>
                <a:lnTo>
                  <a:pt x="83439" y="37211"/>
                </a:lnTo>
                <a:lnTo>
                  <a:pt x="80162" y="22717"/>
                </a:lnTo>
                <a:lnTo>
                  <a:pt x="71231" y="10890"/>
                </a:lnTo>
                <a:lnTo>
                  <a:pt x="57989" y="2920"/>
                </a:lnTo>
                <a:lnTo>
                  <a:pt x="4178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335653" y="2800350"/>
            <a:ext cx="83820" cy="74930"/>
          </a:xfrm>
          <a:custGeom>
            <a:avLst/>
            <a:gdLst/>
            <a:ahLst/>
            <a:cxnLst/>
            <a:rect l="l" t="t" r="r" b="b"/>
            <a:pathLst>
              <a:path w="83820" h="74930">
                <a:moveTo>
                  <a:pt x="41656" y="0"/>
                </a:moveTo>
                <a:lnTo>
                  <a:pt x="25449" y="2920"/>
                </a:lnTo>
                <a:lnTo>
                  <a:pt x="12207" y="10890"/>
                </a:lnTo>
                <a:lnTo>
                  <a:pt x="3276" y="22717"/>
                </a:lnTo>
                <a:lnTo>
                  <a:pt x="0" y="37211"/>
                </a:lnTo>
                <a:lnTo>
                  <a:pt x="3276" y="51778"/>
                </a:lnTo>
                <a:lnTo>
                  <a:pt x="12207" y="63642"/>
                </a:lnTo>
                <a:lnTo>
                  <a:pt x="25449" y="71626"/>
                </a:lnTo>
                <a:lnTo>
                  <a:pt x="41656" y="74549"/>
                </a:lnTo>
                <a:lnTo>
                  <a:pt x="57935" y="71626"/>
                </a:lnTo>
                <a:lnTo>
                  <a:pt x="71215" y="63642"/>
                </a:lnTo>
                <a:lnTo>
                  <a:pt x="80160" y="51778"/>
                </a:lnTo>
                <a:lnTo>
                  <a:pt x="83438" y="37211"/>
                </a:lnTo>
                <a:lnTo>
                  <a:pt x="80160" y="22717"/>
                </a:lnTo>
                <a:lnTo>
                  <a:pt x="71215" y="10890"/>
                </a:lnTo>
                <a:lnTo>
                  <a:pt x="57935" y="2920"/>
                </a:lnTo>
                <a:lnTo>
                  <a:pt x="416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419091" y="2874898"/>
            <a:ext cx="83820" cy="74930"/>
          </a:xfrm>
          <a:custGeom>
            <a:avLst/>
            <a:gdLst/>
            <a:ahLst/>
            <a:cxnLst/>
            <a:rect l="l" t="t" r="r" b="b"/>
            <a:pathLst>
              <a:path w="83820" h="74930">
                <a:moveTo>
                  <a:pt x="41656" y="0"/>
                </a:moveTo>
                <a:lnTo>
                  <a:pt x="25449" y="2920"/>
                </a:lnTo>
                <a:lnTo>
                  <a:pt x="12207" y="10890"/>
                </a:lnTo>
                <a:lnTo>
                  <a:pt x="3276" y="22717"/>
                </a:lnTo>
                <a:lnTo>
                  <a:pt x="0" y="37211"/>
                </a:lnTo>
                <a:lnTo>
                  <a:pt x="3276" y="51724"/>
                </a:lnTo>
                <a:lnTo>
                  <a:pt x="12207" y="63595"/>
                </a:lnTo>
                <a:lnTo>
                  <a:pt x="25449" y="71608"/>
                </a:lnTo>
                <a:lnTo>
                  <a:pt x="41656" y="74549"/>
                </a:lnTo>
                <a:lnTo>
                  <a:pt x="57935" y="71608"/>
                </a:lnTo>
                <a:lnTo>
                  <a:pt x="71215" y="63595"/>
                </a:lnTo>
                <a:lnTo>
                  <a:pt x="80160" y="51724"/>
                </a:lnTo>
                <a:lnTo>
                  <a:pt x="83438" y="37211"/>
                </a:lnTo>
                <a:lnTo>
                  <a:pt x="80160" y="22717"/>
                </a:lnTo>
                <a:lnTo>
                  <a:pt x="71215" y="10890"/>
                </a:lnTo>
                <a:lnTo>
                  <a:pt x="57935" y="2920"/>
                </a:lnTo>
                <a:lnTo>
                  <a:pt x="416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502530" y="2949448"/>
            <a:ext cx="83820" cy="74930"/>
          </a:xfrm>
          <a:custGeom>
            <a:avLst/>
            <a:gdLst/>
            <a:ahLst/>
            <a:cxnLst/>
            <a:rect l="l" t="t" r="r" b="b"/>
            <a:pathLst>
              <a:path w="83820" h="74930">
                <a:moveTo>
                  <a:pt x="41783" y="0"/>
                </a:moveTo>
                <a:lnTo>
                  <a:pt x="25503" y="2920"/>
                </a:lnTo>
                <a:lnTo>
                  <a:pt x="12223" y="10890"/>
                </a:lnTo>
                <a:lnTo>
                  <a:pt x="3278" y="22717"/>
                </a:lnTo>
                <a:lnTo>
                  <a:pt x="0" y="37210"/>
                </a:lnTo>
                <a:lnTo>
                  <a:pt x="3278" y="51724"/>
                </a:lnTo>
                <a:lnTo>
                  <a:pt x="12223" y="63595"/>
                </a:lnTo>
                <a:lnTo>
                  <a:pt x="25503" y="71608"/>
                </a:lnTo>
                <a:lnTo>
                  <a:pt x="41783" y="74549"/>
                </a:lnTo>
                <a:lnTo>
                  <a:pt x="57989" y="71608"/>
                </a:lnTo>
                <a:lnTo>
                  <a:pt x="71231" y="63595"/>
                </a:lnTo>
                <a:lnTo>
                  <a:pt x="80162" y="51724"/>
                </a:lnTo>
                <a:lnTo>
                  <a:pt x="83439" y="37210"/>
                </a:lnTo>
                <a:lnTo>
                  <a:pt x="80162" y="22717"/>
                </a:lnTo>
                <a:lnTo>
                  <a:pt x="71231" y="10890"/>
                </a:lnTo>
                <a:lnTo>
                  <a:pt x="57989" y="2920"/>
                </a:lnTo>
                <a:lnTo>
                  <a:pt x="4178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419091" y="3023997"/>
            <a:ext cx="83820" cy="74930"/>
          </a:xfrm>
          <a:custGeom>
            <a:avLst/>
            <a:gdLst/>
            <a:ahLst/>
            <a:cxnLst/>
            <a:rect l="l" t="t" r="r" b="b"/>
            <a:pathLst>
              <a:path w="83820" h="74930">
                <a:moveTo>
                  <a:pt x="41656" y="0"/>
                </a:moveTo>
                <a:lnTo>
                  <a:pt x="25449" y="2920"/>
                </a:lnTo>
                <a:lnTo>
                  <a:pt x="12207" y="10890"/>
                </a:lnTo>
                <a:lnTo>
                  <a:pt x="3276" y="22717"/>
                </a:lnTo>
                <a:lnTo>
                  <a:pt x="0" y="37210"/>
                </a:lnTo>
                <a:lnTo>
                  <a:pt x="3276" y="51724"/>
                </a:lnTo>
                <a:lnTo>
                  <a:pt x="12207" y="63595"/>
                </a:lnTo>
                <a:lnTo>
                  <a:pt x="25449" y="71608"/>
                </a:lnTo>
                <a:lnTo>
                  <a:pt x="41656" y="74548"/>
                </a:lnTo>
                <a:lnTo>
                  <a:pt x="57935" y="71608"/>
                </a:lnTo>
                <a:lnTo>
                  <a:pt x="71215" y="63595"/>
                </a:lnTo>
                <a:lnTo>
                  <a:pt x="80160" y="51724"/>
                </a:lnTo>
                <a:lnTo>
                  <a:pt x="83438" y="37210"/>
                </a:lnTo>
                <a:lnTo>
                  <a:pt x="80160" y="22717"/>
                </a:lnTo>
                <a:lnTo>
                  <a:pt x="71215" y="10890"/>
                </a:lnTo>
                <a:lnTo>
                  <a:pt x="57935" y="2920"/>
                </a:lnTo>
                <a:lnTo>
                  <a:pt x="416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335653" y="3098545"/>
            <a:ext cx="83820" cy="74930"/>
          </a:xfrm>
          <a:custGeom>
            <a:avLst/>
            <a:gdLst/>
            <a:ahLst/>
            <a:cxnLst/>
            <a:rect l="l" t="t" r="r" b="b"/>
            <a:pathLst>
              <a:path w="83820" h="74930">
                <a:moveTo>
                  <a:pt x="41656" y="0"/>
                </a:moveTo>
                <a:lnTo>
                  <a:pt x="25449" y="2920"/>
                </a:lnTo>
                <a:lnTo>
                  <a:pt x="12207" y="10890"/>
                </a:lnTo>
                <a:lnTo>
                  <a:pt x="3276" y="22717"/>
                </a:lnTo>
                <a:lnTo>
                  <a:pt x="0" y="37211"/>
                </a:lnTo>
                <a:lnTo>
                  <a:pt x="3276" y="51704"/>
                </a:lnTo>
                <a:lnTo>
                  <a:pt x="12207" y="63531"/>
                </a:lnTo>
                <a:lnTo>
                  <a:pt x="25449" y="71501"/>
                </a:lnTo>
                <a:lnTo>
                  <a:pt x="41656" y="74422"/>
                </a:lnTo>
                <a:lnTo>
                  <a:pt x="57935" y="71501"/>
                </a:lnTo>
                <a:lnTo>
                  <a:pt x="71215" y="63531"/>
                </a:lnTo>
                <a:lnTo>
                  <a:pt x="80160" y="51704"/>
                </a:lnTo>
                <a:lnTo>
                  <a:pt x="83438" y="37211"/>
                </a:lnTo>
                <a:lnTo>
                  <a:pt x="80160" y="22717"/>
                </a:lnTo>
                <a:lnTo>
                  <a:pt x="71215" y="10890"/>
                </a:lnTo>
                <a:lnTo>
                  <a:pt x="57935" y="2920"/>
                </a:lnTo>
                <a:lnTo>
                  <a:pt x="416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评</a:t>
            </a:r>
            <a:r>
              <a:rPr spc="15" dirty="0"/>
              <a:t>估</a:t>
            </a:r>
            <a:r>
              <a:rPr spc="-790" dirty="0">
                <a:latin typeface="Arial"/>
                <a:cs typeface="Arial"/>
              </a:rPr>
              <a:t>HR</a:t>
            </a:r>
            <a:r>
              <a:rPr spc="10" dirty="0"/>
              <a:t>人员专业能力</a:t>
            </a:r>
          </a:p>
        </p:txBody>
      </p:sp>
      <p:sp>
        <p:nvSpPr>
          <p:cNvPr id="4" name="object 4"/>
          <p:cNvSpPr/>
          <p:nvPr/>
        </p:nvSpPr>
        <p:spPr>
          <a:xfrm>
            <a:off x="275843" y="4136135"/>
            <a:ext cx="896112" cy="5791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84988" y="3585336"/>
            <a:ext cx="872769" cy="5601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84988" y="3585336"/>
            <a:ext cx="873125" cy="560705"/>
          </a:xfrm>
          <a:custGeom>
            <a:avLst/>
            <a:gdLst/>
            <a:ahLst/>
            <a:cxnLst/>
            <a:rect l="l" t="t" r="r" b="b"/>
            <a:pathLst>
              <a:path w="873125" h="560704">
                <a:moveTo>
                  <a:pt x="765644" y="215900"/>
                </a:moveTo>
                <a:lnTo>
                  <a:pt x="745064" y="217291"/>
                </a:lnTo>
                <a:lnTo>
                  <a:pt x="726257" y="221313"/>
                </a:lnTo>
                <a:lnTo>
                  <a:pt x="709814" y="227740"/>
                </a:lnTo>
                <a:lnTo>
                  <a:pt x="696328" y="236347"/>
                </a:lnTo>
                <a:lnTo>
                  <a:pt x="690029" y="236347"/>
                </a:lnTo>
                <a:lnTo>
                  <a:pt x="690029" y="239013"/>
                </a:lnTo>
                <a:lnTo>
                  <a:pt x="686879" y="241553"/>
                </a:lnTo>
                <a:lnTo>
                  <a:pt x="678752" y="245304"/>
                </a:lnTo>
                <a:lnTo>
                  <a:pt x="669151" y="248602"/>
                </a:lnTo>
                <a:lnTo>
                  <a:pt x="658963" y="250948"/>
                </a:lnTo>
                <a:lnTo>
                  <a:pt x="649071" y="251840"/>
                </a:lnTo>
                <a:lnTo>
                  <a:pt x="639610" y="251840"/>
                </a:lnTo>
                <a:lnTo>
                  <a:pt x="630161" y="251840"/>
                </a:lnTo>
                <a:lnTo>
                  <a:pt x="623862" y="249300"/>
                </a:lnTo>
                <a:lnTo>
                  <a:pt x="623862" y="105173"/>
                </a:lnTo>
                <a:lnTo>
                  <a:pt x="623862" y="31162"/>
                </a:lnTo>
                <a:lnTo>
                  <a:pt x="623862" y="3895"/>
                </a:lnTo>
                <a:lnTo>
                  <a:pt x="623862" y="0"/>
                </a:lnTo>
                <a:lnTo>
                  <a:pt x="263191" y="0"/>
                </a:lnTo>
                <a:lnTo>
                  <a:pt x="77982" y="0"/>
                </a:lnTo>
                <a:lnTo>
                  <a:pt x="9747" y="0"/>
                </a:lnTo>
                <a:lnTo>
                  <a:pt x="0" y="0"/>
                </a:lnTo>
                <a:lnTo>
                  <a:pt x="0" y="323819"/>
                </a:lnTo>
                <a:lnTo>
                  <a:pt x="0" y="490105"/>
                </a:lnTo>
                <a:lnTo>
                  <a:pt x="0" y="551368"/>
                </a:lnTo>
                <a:lnTo>
                  <a:pt x="0" y="560120"/>
                </a:lnTo>
                <a:lnTo>
                  <a:pt x="360670" y="560120"/>
                </a:lnTo>
                <a:lnTo>
                  <a:pt x="545879" y="560120"/>
                </a:lnTo>
                <a:lnTo>
                  <a:pt x="614114" y="560120"/>
                </a:lnTo>
                <a:lnTo>
                  <a:pt x="623862" y="560120"/>
                </a:lnTo>
                <a:lnTo>
                  <a:pt x="623862" y="435355"/>
                </a:lnTo>
                <a:lnTo>
                  <a:pt x="623862" y="371286"/>
                </a:lnTo>
                <a:lnTo>
                  <a:pt x="623862" y="347681"/>
                </a:lnTo>
                <a:lnTo>
                  <a:pt x="623862" y="344309"/>
                </a:lnTo>
                <a:lnTo>
                  <a:pt x="633310" y="341731"/>
                </a:lnTo>
                <a:lnTo>
                  <a:pt x="639610" y="341731"/>
                </a:lnTo>
                <a:lnTo>
                  <a:pt x="649071" y="341731"/>
                </a:lnTo>
                <a:lnTo>
                  <a:pt x="659457" y="342655"/>
                </a:lnTo>
                <a:lnTo>
                  <a:pt x="670731" y="345266"/>
                </a:lnTo>
                <a:lnTo>
                  <a:pt x="681414" y="349323"/>
                </a:lnTo>
                <a:lnTo>
                  <a:pt x="690029" y="354584"/>
                </a:lnTo>
                <a:lnTo>
                  <a:pt x="699627" y="360360"/>
                </a:lnTo>
                <a:lnTo>
                  <a:pt x="717202" y="368065"/>
                </a:lnTo>
                <a:lnTo>
                  <a:pt x="740094" y="374807"/>
                </a:lnTo>
                <a:lnTo>
                  <a:pt x="765644" y="377697"/>
                </a:lnTo>
                <a:lnTo>
                  <a:pt x="806311" y="371355"/>
                </a:lnTo>
                <a:lnTo>
                  <a:pt x="840476" y="353934"/>
                </a:lnTo>
                <a:lnTo>
                  <a:pt x="864007" y="327843"/>
                </a:lnTo>
                <a:lnTo>
                  <a:pt x="872769" y="295490"/>
                </a:lnTo>
                <a:lnTo>
                  <a:pt x="864007" y="264640"/>
                </a:lnTo>
                <a:lnTo>
                  <a:pt x="840476" y="239326"/>
                </a:lnTo>
                <a:lnTo>
                  <a:pt x="806311" y="222197"/>
                </a:lnTo>
                <a:lnTo>
                  <a:pt x="765644" y="215900"/>
                </a:lnTo>
                <a:close/>
              </a:path>
            </a:pathLst>
          </a:custGeom>
          <a:ln w="9525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17447" y="4136135"/>
            <a:ext cx="638556" cy="57911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30897" y="3585336"/>
            <a:ext cx="611263" cy="5601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30897" y="3585336"/>
            <a:ext cx="611505" cy="560705"/>
          </a:xfrm>
          <a:custGeom>
            <a:avLst/>
            <a:gdLst/>
            <a:ahLst/>
            <a:cxnLst/>
            <a:rect l="l" t="t" r="r" b="b"/>
            <a:pathLst>
              <a:path w="611505" h="560704">
                <a:moveTo>
                  <a:pt x="488327" y="390550"/>
                </a:moveTo>
                <a:lnTo>
                  <a:pt x="439885" y="383284"/>
                </a:lnTo>
                <a:lnTo>
                  <a:pt x="400919" y="363251"/>
                </a:lnTo>
                <a:lnTo>
                  <a:pt x="374956" y="333103"/>
                </a:lnTo>
                <a:lnTo>
                  <a:pt x="365518" y="295490"/>
                </a:lnTo>
                <a:lnTo>
                  <a:pt x="374956" y="259347"/>
                </a:lnTo>
                <a:lnTo>
                  <a:pt x="400919" y="229944"/>
                </a:lnTo>
                <a:lnTo>
                  <a:pt x="439885" y="210178"/>
                </a:lnTo>
                <a:lnTo>
                  <a:pt x="488327" y="202946"/>
                </a:lnTo>
                <a:lnTo>
                  <a:pt x="511306" y="204396"/>
                </a:lnTo>
                <a:lnTo>
                  <a:pt x="532809" y="208740"/>
                </a:lnTo>
                <a:lnTo>
                  <a:pt x="552550" y="215965"/>
                </a:lnTo>
                <a:lnTo>
                  <a:pt x="570242" y="226059"/>
                </a:lnTo>
                <a:lnTo>
                  <a:pt x="573417" y="228726"/>
                </a:lnTo>
                <a:lnTo>
                  <a:pt x="576592" y="231266"/>
                </a:lnTo>
                <a:lnTo>
                  <a:pt x="611263" y="241553"/>
                </a:lnTo>
                <a:lnTo>
                  <a:pt x="611263" y="101905"/>
                </a:lnTo>
                <a:lnTo>
                  <a:pt x="611263" y="30194"/>
                </a:lnTo>
                <a:lnTo>
                  <a:pt x="611263" y="3774"/>
                </a:lnTo>
                <a:lnTo>
                  <a:pt x="611263" y="0"/>
                </a:lnTo>
                <a:lnTo>
                  <a:pt x="257876" y="0"/>
                </a:lnTo>
                <a:lnTo>
                  <a:pt x="76407" y="0"/>
                </a:lnTo>
                <a:lnTo>
                  <a:pt x="9550" y="0"/>
                </a:lnTo>
                <a:lnTo>
                  <a:pt x="0" y="0"/>
                </a:lnTo>
                <a:lnTo>
                  <a:pt x="0" y="139648"/>
                </a:lnTo>
                <a:lnTo>
                  <a:pt x="0" y="211359"/>
                </a:lnTo>
                <a:lnTo>
                  <a:pt x="0" y="237779"/>
                </a:lnTo>
                <a:lnTo>
                  <a:pt x="0" y="241553"/>
                </a:lnTo>
                <a:lnTo>
                  <a:pt x="7086" y="241075"/>
                </a:lnTo>
                <a:lnTo>
                  <a:pt x="14173" y="239633"/>
                </a:lnTo>
                <a:lnTo>
                  <a:pt x="21259" y="237214"/>
                </a:lnTo>
                <a:lnTo>
                  <a:pt x="28346" y="233806"/>
                </a:lnTo>
                <a:lnTo>
                  <a:pt x="31495" y="231266"/>
                </a:lnTo>
                <a:lnTo>
                  <a:pt x="34658" y="228726"/>
                </a:lnTo>
                <a:lnTo>
                  <a:pt x="40957" y="226059"/>
                </a:lnTo>
                <a:lnTo>
                  <a:pt x="56806" y="215965"/>
                </a:lnTo>
                <a:lnTo>
                  <a:pt x="75611" y="208740"/>
                </a:lnTo>
                <a:lnTo>
                  <a:pt x="96780" y="204396"/>
                </a:lnTo>
                <a:lnTo>
                  <a:pt x="119722" y="202946"/>
                </a:lnTo>
                <a:lnTo>
                  <a:pt x="168651" y="210178"/>
                </a:lnTo>
                <a:lnTo>
                  <a:pt x="208722" y="229944"/>
                </a:lnTo>
                <a:lnTo>
                  <a:pt x="235799" y="259347"/>
                </a:lnTo>
                <a:lnTo>
                  <a:pt x="245744" y="295490"/>
                </a:lnTo>
                <a:lnTo>
                  <a:pt x="235799" y="333103"/>
                </a:lnTo>
                <a:lnTo>
                  <a:pt x="208722" y="363251"/>
                </a:lnTo>
                <a:lnTo>
                  <a:pt x="168651" y="383284"/>
                </a:lnTo>
                <a:lnTo>
                  <a:pt x="119722" y="390550"/>
                </a:lnTo>
                <a:lnTo>
                  <a:pt x="91317" y="386856"/>
                </a:lnTo>
                <a:lnTo>
                  <a:pt x="64979" y="378345"/>
                </a:lnTo>
                <a:lnTo>
                  <a:pt x="43956" y="368872"/>
                </a:lnTo>
                <a:lnTo>
                  <a:pt x="31495" y="362292"/>
                </a:lnTo>
                <a:lnTo>
                  <a:pt x="24360" y="358515"/>
                </a:lnTo>
                <a:lnTo>
                  <a:pt x="16929" y="355220"/>
                </a:lnTo>
                <a:lnTo>
                  <a:pt x="8907" y="352889"/>
                </a:lnTo>
                <a:lnTo>
                  <a:pt x="0" y="352005"/>
                </a:lnTo>
                <a:lnTo>
                  <a:pt x="0" y="472322"/>
                </a:lnTo>
                <a:lnTo>
                  <a:pt x="0" y="534106"/>
                </a:lnTo>
                <a:lnTo>
                  <a:pt x="0" y="556869"/>
                </a:lnTo>
                <a:lnTo>
                  <a:pt x="0" y="560120"/>
                </a:lnTo>
                <a:lnTo>
                  <a:pt x="353386" y="560120"/>
                </a:lnTo>
                <a:lnTo>
                  <a:pt x="534855" y="560120"/>
                </a:lnTo>
                <a:lnTo>
                  <a:pt x="601712" y="560120"/>
                </a:lnTo>
                <a:lnTo>
                  <a:pt x="611263" y="560120"/>
                </a:lnTo>
                <a:lnTo>
                  <a:pt x="611263" y="439804"/>
                </a:lnTo>
                <a:lnTo>
                  <a:pt x="611263" y="378020"/>
                </a:lnTo>
                <a:lnTo>
                  <a:pt x="611263" y="355257"/>
                </a:lnTo>
                <a:lnTo>
                  <a:pt x="611263" y="352005"/>
                </a:lnTo>
                <a:lnTo>
                  <a:pt x="601810" y="352889"/>
                </a:lnTo>
                <a:lnTo>
                  <a:pt x="592689" y="355220"/>
                </a:lnTo>
                <a:lnTo>
                  <a:pt x="584188" y="358515"/>
                </a:lnTo>
                <a:lnTo>
                  <a:pt x="576592" y="362292"/>
                </a:lnTo>
                <a:lnTo>
                  <a:pt x="564105" y="368872"/>
                </a:lnTo>
                <a:lnTo>
                  <a:pt x="543080" y="378345"/>
                </a:lnTo>
                <a:lnTo>
                  <a:pt x="516745" y="386856"/>
                </a:lnTo>
                <a:lnTo>
                  <a:pt x="488327" y="390550"/>
                </a:lnTo>
                <a:close/>
              </a:path>
            </a:pathLst>
          </a:custGeom>
          <a:ln w="9524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298447" y="4136135"/>
            <a:ext cx="1133855" cy="57911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312544" y="3585336"/>
            <a:ext cx="1106297" cy="56012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312544" y="3585336"/>
            <a:ext cx="1106805" cy="560705"/>
          </a:xfrm>
          <a:custGeom>
            <a:avLst/>
            <a:gdLst/>
            <a:ahLst/>
            <a:cxnLst/>
            <a:rect l="l" t="t" r="r" b="b"/>
            <a:pathLst>
              <a:path w="1106805" h="560704">
                <a:moveTo>
                  <a:pt x="999109" y="215900"/>
                </a:moveTo>
                <a:lnTo>
                  <a:pt x="980326" y="217291"/>
                </a:lnTo>
                <a:lnTo>
                  <a:pt x="962104" y="221313"/>
                </a:lnTo>
                <a:lnTo>
                  <a:pt x="945048" y="227740"/>
                </a:lnTo>
                <a:lnTo>
                  <a:pt x="929767" y="236347"/>
                </a:lnTo>
                <a:lnTo>
                  <a:pt x="926719" y="236347"/>
                </a:lnTo>
                <a:lnTo>
                  <a:pt x="885698" y="251840"/>
                </a:lnTo>
                <a:lnTo>
                  <a:pt x="873125" y="251840"/>
                </a:lnTo>
                <a:lnTo>
                  <a:pt x="866775" y="251840"/>
                </a:lnTo>
                <a:lnTo>
                  <a:pt x="860425" y="251840"/>
                </a:lnTo>
                <a:lnTo>
                  <a:pt x="860425" y="106245"/>
                </a:lnTo>
                <a:lnTo>
                  <a:pt x="860425" y="31480"/>
                </a:lnTo>
                <a:lnTo>
                  <a:pt x="860425" y="3935"/>
                </a:lnTo>
                <a:lnTo>
                  <a:pt x="860425" y="0"/>
                </a:lnTo>
                <a:lnTo>
                  <a:pt x="506972" y="0"/>
                </a:lnTo>
                <a:lnTo>
                  <a:pt x="325469" y="0"/>
                </a:lnTo>
                <a:lnTo>
                  <a:pt x="258599" y="0"/>
                </a:lnTo>
                <a:lnTo>
                  <a:pt x="249047" y="0"/>
                </a:lnTo>
                <a:lnTo>
                  <a:pt x="249047" y="144127"/>
                </a:lnTo>
                <a:lnTo>
                  <a:pt x="249047" y="218138"/>
                </a:lnTo>
                <a:lnTo>
                  <a:pt x="249047" y="245405"/>
                </a:lnTo>
                <a:lnTo>
                  <a:pt x="249047" y="249300"/>
                </a:lnTo>
                <a:lnTo>
                  <a:pt x="244187" y="250769"/>
                </a:lnTo>
                <a:lnTo>
                  <a:pt x="238744" y="251523"/>
                </a:lnTo>
                <a:lnTo>
                  <a:pt x="232134" y="251801"/>
                </a:lnTo>
                <a:lnTo>
                  <a:pt x="223774" y="251840"/>
                </a:lnTo>
                <a:lnTo>
                  <a:pt x="213945" y="250948"/>
                </a:lnTo>
                <a:lnTo>
                  <a:pt x="204104" y="248602"/>
                </a:lnTo>
                <a:lnTo>
                  <a:pt x="195431" y="245304"/>
                </a:lnTo>
                <a:lnTo>
                  <a:pt x="189103" y="241553"/>
                </a:lnTo>
                <a:lnTo>
                  <a:pt x="182880" y="239013"/>
                </a:lnTo>
                <a:lnTo>
                  <a:pt x="182880" y="236347"/>
                </a:lnTo>
                <a:lnTo>
                  <a:pt x="179705" y="236347"/>
                </a:lnTo>
                <a:lnTo>
                  <a:pt x="164423" y="227740"/>
                </a:lnTo>
                <a:lnTo>
                  <a:pt x="147367" y="221313"/>
                </a:lnTo>
                <a:lnTo>
                  <a:pt x="129145" y="217291"/>
                </a:lnTo>
                <a:lnTo>
                  <a:pt x="110363" y="215900"/>
                </a:lnTo>
                <a:lnTo>
                  <a:pt x="67829" y="222197"/>
                </a:lnTo>
                <a:lnTo>
                  <a:pt x="32702" y="239326"/>
                </a:lnTo>
                <a:lnTo>
                  <a:pt x="8814" y="264640"/>
                </a:lnTo>
                <a:lnTo>
                  <a:pt x="0" y="295490"/>
                </a:lnTo>
                <a:lnTo>
                  <a:pt x="8814" y="327843"/>
                </a:lnTo>
                <a:lnTo>
                  <a:pt x="32702" y="353934"/>
                </a:lnTo>
                <a:lnTo>
                  <a:pt x="67829" y="371355"/>
                </a:lnTo>
                <a:lnTo>
                  <a:pt x="110363" y="377697"/>
                </a:lnTo>
                <a:lnTo>
                  <a:pt x="134135" y="374807"/>
                </a:lnTo>
                <a:lnTo>
                  <a:pt x="156432" y="368065"/>
                </a:lnTo>
                <a:lnTo>
                  <a:pt x="174585" y="360360"/>
                </a:lnTo>
                <a:lnTo>
                  <a:pt x="185928" y="354584"/>
                </a:lnTo>
                <a:lnTo>
                  <a:pt x="194091" y="349323"/>
                </a:lnTo>
                <a:lnTo>
                  <a:pt x="203708" y="345266"/>
                </a:lnTo>
                <a:lnTo>
                  <a:pt x="213895" y="342655"/>
                </a:lnTo>
                <a:lnTo>
                  <a:pt x="223774" y="341731"/>
                </a:lnTo>
                <a:lnTo>
                  <a:pt x="232134" y="341771"/>
                </a:lnTo>
                <a:lnTo>
                  <a:pt x="238744" y="342053"/>
                </a:lnTo>
                <a:lnTo>
                  <a:pt x="244187" y="342819"/>
                </a:lnTo>
                <a:lnTo>
                  <a:pt x="249047" y="344309"/>
                </a:lnTo>
                <a:lnTo>
                  <a:pt x="249047" y="469075"/>
                </a:lnTo>
                <a:lnTo>
                  <a:pt x="249047" y="533144"/>
                </a:lnTo>
                <a:lnTo>
                  <a:pt x="249047" y="556748"/>
                </a:lnTo>
                <a:lnTo>
                  <a:pt x="249047" y="560120"/>
                </a:lnTo>
                <a:lnTo>
                  <a:pt x="602499" y="560120"/>
                </a:lnTo>
                <a:lnTo>
                  <a:pt x="784002" y="560120"/>
                </a:lnTo>
                <a:lnTo>
                  <a:pt x="850872" y="560120"/>
                </a:lnTo>
                <a:lnTo>
                  <a:pt x="860425" y="560120"/>
                </a:lnTo>
                <a:lnTo>
                  <a:pt x="860425" y="435355"/>
                </a:lnTo>
                <a:lnTo>
                  <a:pt x="860425" y="371286"/>
                </a:lnTo>
                <a:lnTo>
                  <a:pt x="860425" y="347681"/>
                </a:lnTo>
                <a:lnTo>
                  <a:pt x="860425" y="344309"/>
                </a:lnTo>
                <a:lnTo>
                  <a:pt x="866775" y="341731"/>
                </a:lnTo>
                <a:lnTo>
                  <a:pt x="873125" y="341731"/>
                </a:lnTo>
                <a:lnTo>
                  <a:pt x="882523" y="341731"/>
                </a:lnTo>
                <a:lnTo>
                  <a:pt x="892897" y="342655"/>
                </a:lnTo>
                <a:lnTo>
                  <a:pt x="904176" y="345266"/>
                </a:lnTo>
                <a:lnTo>
                  <a:pt x="914884" y="349323"/>
                </a:lnTo>
                <a:lnTo>
                  <a:pt x="923544" y="354584"/>
                </a:lnTo>
                <a:lnTo>
                  <a:pt x="934886" y="360360"/>
                </a:lnTo>
                <a:lnTo>
                  <a:pt x="953039" y="368065"/>
                </a:lnTo>
                <a:lnTo>
                  <a:pt x="975336" y="374807"/>
                </a:lnTo>
                <a:lnTo>
                  <a:pt x="999109" y="377697"/>
                </a:lnTo>
                <a:lnTo>
                  <a:pt x="1041146" y="371355"/>
                </a:lnTo>
                <a:lnTo>
                  <a:pt x="1075182" y="353934"/>
                </a:lnTo>
                <a:lnTo>
                  <a:pt x="1097978" y="327843"/>
                </a:lnTo>
                <a:lnTo>
                  <a:pt x="1106297" y="295490"/>
                </a:lnTo>
                <a:lnTo>
                  <a:pt x="1097978" y="264640"/>
                </a:lnTo>
                <a:lnTo>
                  <a:pt x="1075182" y="239326"/>
                </a:lnTo>
                <a:lnTo>
                  <a:pt x="1041146" y="222197"/>
                </a:lnTo>
                <a:lnTo>
                  <a:pt x="999109" y="215900"/>
                </a:lnTo>
                <a:close/>
              </a:path>
            </a:pathLst>
          </a:custGeom>
          <a:ln w="9524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490216" y="4136135"/>
            <a:ext cx="879347" cy="57911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504313" y="3585336"/>
            <a:ext cx="851535" cy="560705"/>
          </a:xfrm>
          <a:custGeom>
            <a:avLst/>
            <a:gdLst/>
            <a:ahLst/>
            <a:cxnLst/>
            <a:rect l="l" t="t" r="r" b="b"/>
            <a:pathLst>
              <a:path w="851535" h="560704">
                <a:moveTo>
                  <a:pt x="0" y="352005"/>
                </a:moveTo>
                <a:lnTo>
                  <a:pt x="0" y="560120"/>
                </a:lnTo>
                <a:lnTo>
                  <a:pt x="611759" y="560120"/>
                </a:lnTo>
                <a:lnTo>
                  <a:pt x="611759" y="390550"/>
                </a:lnTo>
                <a:lnTo>
                  <a:pt x="119761" y="390550"/>
                </a:lnTo>
                <a:lnTo>
                  <a:pt x="92682" y="386856"/>
                </a:lnTo>
                <a:lnTo>
                  <a:pt x="66198" y="378345"/>
                </a:lnTo>
                <a:lnTo>
                  <a:pt x="44430" y="368872"/>
                </a:lnTo>
                <a:lnTo>
                  <a:pt x="31495" y="362292"/>
                </a:lnTo>
                <a:lnTo>
                  <a:pt x="25663" y="358515"/>
                </a:lnTo>
                <a:lnTo>
                  <a:pt x="18081" y="355220"/>
                </a:lnTo>
                <a:lnTo>
                  <a:pt x="9332" y="352889"/>
                </a:lnTo>
                <a:lnTo>
                  <a:pt x="0" y="352005"/>
                </a:lnTo>
                <a:close/>
              </a:path>
              <a:path w="851535" h="560704">
                <a:moveTo>
                  <a:pt x="611759" y="202946"/>
                </a:moveTo>
                <a:lnTo>
                  <a:pt x="119761" y="202946"/>
                </a:lnTo>
                <a:lnTo>
                  <a:pt x="168773" y="210178"/>
                </a:lnTo>
                <a:lnTo>
                  <a:pt x="208867" y="229944"/>
                </a:lnTo>
                <a:lnTo>
                  <a:pt x="235936" y="259347"/>
                </a:lnTo>
                <a:lnTo>
                  <a:pt x="245872" y="295490"/>
                </a:lnTo>
                <a:lnTo>
                  <a:pt x="235936" y="333103"/>
                </a:lnTo>
                <a:lnTo>
                  <a:pt x="208867" y="363251"/>
                </a:lnTo>
                <a:lnTo>
                  <a:pt x="168773" y="383284"/>
                </a:lnTo>
                <a:lnTo>
                  <a:pt x="119761" y="390550"/>
                </a:lnTo>
                <a:lnTo>
                  <a:pt x="611759" y="390550"/>
                </a:lnTo>
                <a:lnTo>
                  <a:pt x="611759" y="341731"/>
                </a:lnTo>
                <a:lnTo>
                  <a:pt x="829878" y="341731"/>
                </a:lnTo>
                <a:lnTo>
                  <a:pt x="842593" y="327843"/>
                </a:lnTo>
                <a:lnTo>
                  <a:pt x="851408" y="295490"/>
                </a:lnTo>
                <a:lnTo>
                  <a:pt x="842593" y="264640"/>
                </a:lnTo>
                <a:lnTo>
                  <a:pt x="830515" y="251840"/>
                </a:lnTo>
                <a:lnTo>
                  <a:pt x="611759" y="251840"/>
                </a:lnTo>
                <a:lnTo>
                  <a:pt x="611759" y="202946"/>
                </a:lnTo>
                <a:close/>
              </a:path>
              <a:path w="851535" h="560704">
                <a:moveTo>
                  <a:pt x="829878" y="341731"/>
                </a:moveTo>
                <a:lnTo>
                  <a:pt x="627507" y="341731"/>
                </a:lnTo>
                <a:lnTo>
                  <a:pt x="637385" y="342655"/>
                </a:lnTo>
                <a:lnTo>
                  <a:pt x="647573" y="345266"/>
                </a:lnTo>
                <a:lnTo>
                  <a:pt x="657189" y="349323"/>
                </a:lnTo>
                <a:lnTo>
                  <a:pt x="665353" y="354584"/>
                </a:lnTo>
                <a:lnTo>
                  <a:pt x="676697" y="360360"/>
                </a:lnTo>
                <a:lnTo>
                  <a:pt x="694864" y="368065"/>
                </a:lnTo>
                <a:lnTo>
                  <a:pt x="717198" y="374807"/>
                </a:lnTo>
                <a:lnTo>
                  <a:pt x="741044" y="377697"/>
                </a:lnTo>
                <a:lnTo>
                  <a:pt x="783578" y="371355"/>
                </a:lnTo>
                <a:lnTo>
                  <a:pt x="818705" y="353934"/>
                </a:lnTo>
                <a:lnTo>
                  <a:pt x="829878" y="341731"/>
                </a:lnTo>
                <a:close/>
              </a:path>
              <a:path w="851535" h="560704">
                <a:moveTo>
                  <a:pt x="741044" y="215900"/>
                </a:moveTo>
                <a:lnTo>
                  <a:pt x="722209" y="217291"/>
                </a:lnTo>
                <a:lnTo>
                  <a:pt x="703992" y="221313"/>
                </a:lnTo>
                <a:lnTo>
                  <a:pt x="686966" y="227740"/>
                </a:lnTo>
                <a:lnTo>
                  <a:pt x="671703" y="236347"/>
                </a:lnTo>
                <a:lnTo>
                  <a:pt x="668528" y="236347"/>
                </a:lnTo>
                <a:lnTo>
                  <a:pt x="668528" y="239013"/>
                </a:lnTo>
                <a:lnTo>
                  <a:pt x="662178" y="241553"/>
                </a:lnTo>
                <a:lnTo>
                  <a:pt x="655849" y="245304"/>
                </a:lnTo>
                <a:lnTo>
                  <a:pt x="647176" y="248602"/>
                </a:lnTo>
                <a:lnTo>
                  <a:pt x="637335" y="250948"/>
                </a:lnTo>
                <a:lnTo>
                  <a:pt x="627507" y="251840"/>
                </a:lnTo>
                <a:lnTo>
                  <a:pt x="830515" y="251840"/>
                </a:lnTo>
                <a:lnTo>
                  <a:pt x="818705" y="239326"/>
                </a:lnTo>
                <a:lnTo>
                  <a:pt x="783578" y="222197"/>
                </a:lnTo>
                <a:lnTo>
                  <a:pt x="741044" y="215900"/>
                </a:lnTo>
                <a:close/>
              </a:path>
              <a:path w="851535" h="560704">
                <a:moveTo>
                  <a:pt x="611759" y="0"/>
                </a:moveTo>
                <a:lnTo>
                  <a:pt x="0" y="0"/>
                </a:lnTo>
                <a:lnTo>
                  <a:pt x="0" y="241553"/>
                </a:lnTo>
                <a:lnTo>
                  <a:pt x="8854" y="241075"/>
                </a:lnTo>
                <a:lnTo>
                  <a:pt x="16541" y="239633"/>
                </a:lnTo>
                <a:lnTo>
                  <a:pt x="23038" y="237214"/>
                </a:lnTo>
                <a:lnTo>
                  <a:pt x="28320" y="233806"/>
                </a:lnTo>
                <a:lnTo>
                  <a:pt x="34670" y="231266"/>
                </a:lnTo>
                <a:lnTo>
                  <a:pt x="37845" y="228726"/>
                </a:lnTo>
                <a:lnTo>
                  <a:pt x="41020" y="226059"/>
                </a:lnTo>
                <a:lnTo>
                  <a:pt x="58610" y="215965"/>
                </a:lnTo>
                <a:lnTo>
                  <a:pt x="78009" y="208740"/>
                </a:lnTo>
                <a:lnTo>
                  <a:pt x="98599" y="204396"/>
                </a:lnTo>
                <a:lnTo>
                  <a:pt x="119761" y="202946"/>
                </a:lnTo>
                <a:lnTo>
                  <a:pt x="611759" y="202946"/>
                </a:lnTo>
                <a:lnTo>
                  <a:pt x="611759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504313" y="3585336"/>
            <a:ext cx="851535" cy="560705"/>
          </a:xfrm>
          <a:custGeom>
            <a:avLst/>
            <a:gdLst/>
            <a:ahLst/>
            <a:cxnLst/>
            <a:rect l="l" t="t" r="r" b="b"/>
            <a:pathLst>
              <a:path w="851535" h="560704">
                <a:moveTo>
                  <a:pt x="741044" y="215900"/>
                </a:moveTo>
                <a:lnTo>
                  <a:pt x="722209" y="217291"/>
                </a:lnTo>
                <a:lnTo>
                  <a:pt x="703992" y="221313"/>
                </a:lnTo>
                <a:lnTo>
                  <a:pt x="686966" y="227740"/>
                </a:lnTo>
                <a:lnTo>
                  <a:pt x="671703" y="236347"/>
                </a:lnTo>
                <a:lnTo>
                  <a:pt x="668528" y="236347"/>
                </a:lnTo>
                <a:lnTo>
                  <a:pt x="668528" y="239013"/>
                </a:lnTo>
                <a:lnTo>
                  <a:pt x="662178" y="241553"/>
                </a:lnTo>
                <a:lnTo>
                  <a:pt x="655849" y="245304"/>
                </a:lnTo>
                <a:lnTo>
                  <a:pt x="647176" y="248602"/>
                </a:lnTo>
                <a:lnTo>
                  <a:pt x="637335" y="250948"/>
                </a:lnTo>
                <a:lnTo>
                  <a:pt x="627507" y="251840"/>
                </a:lnTo>
                <a:lnTo>
                  <a:pt x="621157" y="251840"/>
                </a:lnTo>
                <a:lnTo>
                  <a:pt x="617982" y="251840"/>
                </a:lnTo>
                <a:lnTo>
                  <a:pt x="611759" y="251840"/>
                </a:lnTo>
                <a:lnTo>
                  <a:pt x="611759" y="106245"/>
                </a:lnTo>
                <a:lnTo>
                  <a:pt x="611759" y="31480"/>
                </a:lnTo>
                <a:lnTo>
                  <a:pt x="611759" y="3935"/>
                </a:lnTo>
                <a:lnTo>
                  <a:pt x="611759" y="0"/>
                </a:lnTo>
                <a:lnTo>
                  <a:pt x="258085" y="0"/>
                </a:lnTo>
                <a:lnTo>
                  <a:pt x="76469" y="0"/>
                </a:lnTo>
                <a:lnTo>
                  <a:pt x="9558" y="0"/>
                </a:lnTo>
                <a:lnTo>
                  <a:pt x="0" y="0"/>
                </a:lnTo>
                <a:lnTo>
                  <a:pt x="0" y="139648"/>
                </a:lnTo>
                <a:lnTo>
                  <a:pt x="0" y="211359"/>
                </a:lnTo>
                <a:lnTo>
                  <a:pt x="0" y="237779"/>
                </a:lnTo>
                <a:lnTo>
                  <a:pt x="0" y="241553"/>
                </a:lnTo>
                <a:lnTo>
                  <a:pt x="8854" y="241075"/>
                </a:lnTo>
                <a:lnTo>
                  <a:pt x="16541" y="239633"/>
                </a:lnTo>
                <a:lnTo>
                  <a:pt x="23038" y="237214"/>
                </a:lnTo>
                <a:lnTo>
                  <a:pt x="28320" y="233806"/>
                </a:lnTo>
                <a:lnTo>
                  <a:pt x="34670" y="231266"/>
                </a:lnTo>
                <a:lnTo>
                  <a:pt x="37845" y="228726"/>
                </a:lnTo>
                <a:lnTo>
                  <a:pt x="41020" y="226059"/>
                </a:lnTo>
                <a:lnTo>
                  <a:pt x="58610" y="215965"/>
                </a:lnTo>
                <a:lnTo>
                  <a:pt x="78009" y="208740"/>
                </a:lnTo>
                <a:lnTo>
                  <a:pt x="98599" y="204396"/>
                </a:lnTo>
                <a:lnTo>
                  <a:pt x="119761" y="202946"/>
                </a:lnTo>
                <a:lnTo>
                  <a:pt x="168773" y="210178"/>
                </a:lnTo>
                <a:lnTo>
                  <a:pt x="208867" y="229944"/>
                </a:lnTo>
                <a:lnTo>
                  <a:pt x="235936" y="259347"/>
                </a:lnTo>
                <a:lnTo>
                  <a:pt x="245872" y="295490"/>
                </a:lnTo>
                <a:lnTo>
                  <a:pt x="235936" y="333103"/>
                </a:lnTo>
                <a:lnTo>
                  <a:pt x="208867" y="363251"/>
                </a:lnTo>
                <a:lnTo>
                  <a:pt x="168773" y="383284"/>
                </a:lnTo>
                <a:lnTo>
                  <a:pt x="119761" y="390550"/>
                </a:lnTo>
                <a:lnTo>
                  <a:pt x="92682" y="386856"/>
                </a:lnTo>
                <a:lnTo>
                  <a:pt x="66198" y="378345"/>
                </a:lnTo>
                <a:lnTo>
                  <a:pt x="44430" y="368872"/>
                </a:lnTo>
                <a:lnTo>
                  <a:pt x="31495" y="362292"/>
                </a:lnTo>
                <a:lnTo>
                  <a:pt x="25663" y="358515"/>
                </a:lnTo>
                <a:lnTo>
                  <a:pt x="18081" y="355220"/>
                </a:lnTo>
                <a:lnTo>
                  <a:pt x="9332" y="352889"/>
                </a:lnTo>
                <a:lnTo>
                  <a:pt x="0" y="352005"/>
                </a:lnTo>
                <a:lnTo>
                  <a:pt x="0" y="472322"/>
                </a:lnTo>
                <a:lnTo>
                  <a:pt x="0" y="534106"/>
                </a:lnTo>
                <a:lnTo>
                  <a:pt x="0" y="556869"/>
                </a:lnTo>
                <a:lnTo>
                  <a:pt x="0" y="560120"/>
                </a:lnTo>
                <a:lnTo>
                  <a:pt x="353673" y="560120"/>
                </a:lnTo>
                <a:lnTo>
                  <a:pt x="535289" y="560120"/>
                </a:lnTo>
                <a:lnTo>
                  <a:pt x="602200" y="560120"/>
                </a:lnTo>
                <a:lnTo>
                  <a:pt x="611759" y="560120"/>
                </a:lnTo>
                <a:lnTo>
                  <a:pt x="611759" y="433864"/>
                </a:lnTo>
                <a:lnTo>
                  <a:pt x="611759" y="369030"/>
                </a:lnTo>
                <a:lnTo>
                  <a:pt x="611759" y="345143"/>
                </a:lnTo>
                <a:lnTo>
                  <a:pt x="611759" y="341731"/>
                </a:lnTo>
                <a:lnTo>
                  <a:pt x="617982" y="341731"/>
                </a:lnTo>
                <a:lnTo>
                  <a:pt x="621157" y="341731"/>
                </a:lnTo>
                <a:lnTo>
                  <a:pt x="627507" y="341731"/>
                </a:lnTo>
                <a:lnTo>
                  <a:pt x="637385" y="342655"/>
                </a:lnTo>
                <a:lnTo>
                  <a:pt x="647573" y="345266"/>
                </a:lnTo>
                <a:lnTo>
                  <a:pt x="657189" y="349323"/>
                </a:lnTo>
                <a:lnTo>
                  <a:pt x="665353" y="354584"/>
                </a:lnTo>
                <a:lnTo>
                  <a:pt x="676697" y="360360"/>
                </a:lnTo>
                <a:lnTo>
                  <a:pt x="694864" y="368065"/>
                </a:lnTo>
                <a:lnTo>
                  <a:pt x="717198" y="374807"/>
                </a:lnTo>
                <a:lnTo>
                  <a:pt x="741044" y="377697"/>
                </a:lnTo>
                <a:lnTo>
                  <a:pt x="783578" y="371355"/>
                </a:lnTo>
                <a:lnTo>
                  <a:pt x="818705" y="353934"/>
                </a:lnTo>
                <a:lnTo>
                  <a:pt x="842593" y="327843"/>
                </a:lnTo>
                <a:lnTo>
                  <a:pt x="851408" y="295490"/>
                </a:lnTo>
                <a:lnTo>
                  <a:pt x="842593" y="264640"/>
                </a:lnTo>
                <a:lnTo>
                  <a:pt x="818705" y="239326"/>
                </a:lnTo>
                <a:lnTo>
                  <a:pt x="783578" y="222197"/>
                </a:lnTo>
                <a:lnTo>
                  <a:pt x="741044" y="215900"/>
                </a:lnTo>
                <a:close/>
              </a:path>
            </a:pathLst>
          </a:custGeom>
          <a:ln w="9525">
            <a:solidFill>
              <a:srgbClr val="AAAAC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515867" y="4136135"/>
            <a:ext cx="638556" cy="57911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529203" y="3585336"/>
            <a:ext cx="611251" cy="56012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529203" y="3585336"/>
            <a:ext cx="611505" cy="560705"/>
          </a:xfrm>
          <a:custGeom>
            <a:avLst/>
            <a:gdLst/>
            <a:ahLst/>
            <a:cxnLst/>
            <a:rect l="l" t="t" r="r" b="b"/>
            <a:pathLst>
              <a:path w="611504" h="560704">
                <a:moveTo>
                  <a:pt x="494664" y="390550"/>
                </a:moveTo>
                <a:lnTo>
                  <a:pt x="447542" y="383284"/>
                </a:lnTo>
                <a:lnTo>
                  <a:pt x="408384" y="363251"/>
                </a:lnTo>
                <a:lnTo>
                  <a:pt x="381633" y="333103"/>
                </a:lnTo>
                <a:lnTo>
                  <a:pt x="371729" y="295490"/>
                </a:lnTo>
                <a:lnTo>
                  <a:pt x="381633" y="259347"/>
                </a:lnTo>
                <a:lnTo>
                  <a:pt x="408384" y="229944"/>
                </a:lnTo>
                <a:lnTo>
                  <a:pt x="447542" y="210178"/>
                </a:lnTo>
                <a:lnTo>
                  <a:pt x="494664" y="202946"/>
                </a:lnTo>
                <a:lnTo>
                  <a:pt x="517644" y="204396"/>
                </a:lnTo>
                <a:lnTo>
                  <a:pt x="539146" y="208740"/>
                </a:lnTo>
                <a:lnTo>
                  <a:pt x="558887" y="215965"/>
                </a:lnTo>
                <a:lnTo>
                  <a:pt x="576580" y="226059"/>
                </a:lnTo>
                <a:lnTo>
                  <a:pt x="579627" y="228726"/>
                </a:lnTo>
                <a:lnTo>
                  <a:pt x="582802" y="231266"/>
                </a:lnTo>
                <a:lnTo>
                  <a:pt x="589152" y="233806"/>
                </a:lnTo>
                <a:lnTo>
                  <a:pt x="595376" y="236347"/>
                </a:lnTo>
                <a:lnTo>
                  <a:pt x="601726" y="239013"/>
                </a:lnTo>
                <a:lnTo>
                  <a:pt x="611251" y="241553"/>
                </a:lnTo>
                <a:lnTo>
                  <a:pt x="611251" y="101905"/>
                </a:lnTo>
                <a:lnTo>
                  <a:pt x="611251" y="30194"/>
                </a:lnTo>
                <a:lnTo>
                  <a:pt x="611251" y="3774"/>
                </a:lnTo>
                <a:lnTo>
                  <a:pt x="611251" y="0"/>
                </a:lnTo>
                <a:lnTo>
                  <a:pt x="257871" y="0"/>
                </a:lnTo>
                <a:lnTo>
                  <a:pt x="76406" y="0"/>
                </a:lnTo>
                <a:lnTo>
                  <a:pt x="9550" y="0"/>
                </a:lnTo>
                <a:lnTo>
                  <a:pt x="0" y="0"/>
                </a:lnTo>
                <a:lnTo>
                  <a:pt x="0" y="139648"/>
                </a:lnTo>
                <a:lnTo>
                  <a:pt x="0" y="211359"/>
                </a:lnTo>
                <a:lnTo>
                  <a:pt x="0" y="237779"/>
                </a:lnTo>
                <a:lnTo>
                  <a:pt x="0" y="241553"/>
                </a:lnTo>
                <a:lnTo>
                  <a:pt x="6223" y="239013"/>
                </a:lnTo>
                <a:lnTo>
                  <a:pt x="12573" y="236347"/>
                </a:lnTo>
                <a:lnTo>
                  <a:pt x="18923" y="233806"/>
                </a:lnTo>
                <a:lnTo>
                  <a:pt x="22098" y="231266"/>
                </a:lnTo>
                <a:lnTo>
                  <a:pt x="25146" y="228726"/>
                </a:lnTo>
                <a:lnTo>
                  <a:pt x="31496" y="226059"/>
                </a:lnTo>
                <a:lnTo>
                  <a:pt x="47353" y="215965"/>
                </a:lnTo>
                <a:lnTo>
                  <a:pt x="66151" y="208740"/>
                </a:lnTo>
                <a:lnTo>
                  <a:pt x="87306" y="204396"/>
                </a:lnTo>
                <a:lnTo>
                  <a:pt x="110236" y="202946"/>
                </a:lnTo>
                <a:lnTo>
                  <a:pt x="159174" y="210178"/>
                </a:lnTo>
                <a:lnTo>
                  <a:pt x="199231" y="229944"/>
                </a:lnTo>
                <a:lnTo>
                  <a:pt x="226286" y="259347"/>
                </a:lnTo>
                <a:lnTo>
                  <a:pt x="236220" y="295490"/>
                </a:lnTo>
                <a:lnTo>
                  <a:pt x="226286" y="333103"/>
                </a:lnTo>
                <a:lnTo>
                  <a:pt x="199231" y="363251"/>
                </a:lnTo>
                <a:lnTo>
                  <a:pt x="159174" y="383284"/>
                </a:lnTo>
                <a:lnTo>
                  <a:pt x="110236" y="390550"/>
                </a:lnTo>
                <a:lnTo>
                  <a:pt x="81819" y="386856"/>
                </a:lnTo>
                <a:lnTo>
                  <a:pt x="55499" y="378345"/>
                </a:lnTo>
                <a:lnTo>
                  <a:pt x="34512" y="368872"/>
                </a:lnTo>
                <a:lnTo>
                  <a:pt x="22098" y="362292"/>
                </a:lnTo>
                <a:lnTo>
                  <a:pt x="15748" y="359714"/>
                </a:lnTo>
                <a:lnTo>
                  <a:pt x="9398" y="354584"/>
                </a:lnTo>
                <a:lnTo>
                  <a:pt x="0" y="354584"/>
                </a:lnTo>
                <a:lnTo>
                  <a:pt x="0" y="473409"/>
                </a:lnTo>
                <a:lnTo>
                  <a:pt x="0" y="534428"/>
                </a:lnTo>
                <a:lnTo>
                  <a:pt x="0" y="556909"/>
                </a:lnTo>
                <a:lnTo>
                  <a:pt x="0" y="560120"/>
                </a:lnTo>
                <a:lnTo>
                  <a:pt x="353379" y="560120"/>
                </a:lnTo>
                <a:lnTo>
                  <a:pt x="534844" y="560120"/>
                </a:lnTo>
                <a:lnTo>
                  <a:pt x="601700" y="560120"/>
                </a:lnTo>
                <a:lnTo>
                  <a:pt x="611251" y="560120"/>
                </a:lnTo>
                <a:lnTo>
                  <a:pt x="611251" y="439804"/>
                </a:lnTo>
                <a:lnTo>
                  <a:pt x="611251" y="378020"/>
                </a:lnTo>
                <a:lnTo>
                  <a:pt x="611251" y="355257"/>
                </a:lnTo>
                <a:lnTo>
                  <a:pt x="611251" y="352005"/>
                </a:lnTo>
                <a:lnTo>
                  <a:pt x="604127" y="353977"/>
                </a:lnTo>
                <a:lnTo>
                  <a:pt x="597026" y="356187"/>
                </a:lnTo>
                <a:lnTo>
                  <a:pt x="589926" y="358878"/>
                </a:lnTo>
                <a:lnTo>
                  <a:pt x="582802" y="362292"/>
                </a:lnTo>
                <a:lnTo>
                  <a:pt x="570370" y="368872"/>
                </a:lnTo>
                <a:lnTo>
                  <a:pt x="549354" y="378345"/>
                </a:lnTo>
                <a:lnTo>
                  <a:pt x="523027" y="386856"/>
                </a:lnTo>
                <a:lnTo>
                  <a:pt x="494664" y="390550"/>
                </a:lnTo>
                <a:close/>
              </a:path>
            </a:pathLst>
          </a:custGeom>
          <a:ln w="9524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906011" y="4136135"/>
            <a:ext cx="1124712" cy="5791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920235" y="3585336"/>
            <a:ext cx="1096899" cy="56012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920235" y="3585336"/>
            <a:ext cx="1097280" cy="560705"/>
          </a:xfrm>
          <a:custGeom>
            <a:avLst/>
            <a:gdLst/>
            <a:ahLst/>
            <a:cxnLst/>
            <a:rect l="l" t="t" r="r" b="b"/>
            <a:pathLst>
              <a:path w="1097279" h="560704">
                <a:moveTo>
                  <a:pt x="989711" y="215900"/>
                </a:moveTo>
                <a:lnTo>
                  <a:pt x="970928" y="217291"/>
                </a:lnTo>
                <a:lnTo>
                  <a:pt x="952706" y="221313"/>
                </a:lnTo>
                <a:lnTo>
                  <a:pt x="935650" y="227740"/>
                </a:lnTo>
                <a:lnTo>
                  <a:pt x="920368" y="236347"/>
                </a:lnTo>
                <a:lnTo>
                  <a:pt x="917193" y="236347"/>
                </a:lnTo>
                <a:lnTo>
                  <a:pt x="876300" y="251840"/>
                </a:lnTo>
                <a:lnTo>
                  <a:pt x="866775" y="251840"/>
                </a:lnTo>
                <a:lnTo>
                  <a:pt x="857376" y="251840"/>
                </a:lnTo>
                <a:lnTo>
                  <a:pt x="851026" y="251840"/>
                </a:lnTo>
                <a:lnTo>
                  <a:pt x="851026" y="106245"/>
                </a:lnTo>
                <a:lnTo>
                  <a:pt x="851026" y="31480"/>
                </a:lnTo>
                <a:lnTo>
                  <a:pt x="851026" y="3935"/>
                </a:lnTo>
                <a:lnTo>
                  <a:pt x="851026" y="0"/>
                </a:lnTo>
                <a:lnTo>
                  <a:pt x="499336" y="0"/>
                </a:lnTo>
                <a:lnTo>
                  <a:pt x="318738" y="0"/>
                </a:lnTo>
                <a:lnTo>
                  <a:pt x="252202" y="0"/>
                </a:lnTo>
                <a:lnTo>
                  <a:pt x="242697" y="0"/>
                </a:lnTo>
                <a:lnTo>
                  <a:pt x="242697" y="145595"/>
                </a:lnTo>
                <a:lnTo>
                  <a:pt x="242697" y="220360"/>
                </a:lnTo>
                <a:lnTo>
                  <a:pt x="242697" y="247905"/>
                </a:lnTo>
                <a:lnTo>
                  <a:pt x="242697" y="251840"/>
                </a:lnTo>
                <a:lnTo>
                  <a:pt x="236347" y="251840"/>
                </a:lnTo>
                <a:lnTo>
                  <a:pt x="230124" y="251840"/>
                </a:lnTo>
                <a:lnTo>
                  <a:pt x="220599" y="251840"/>
                </a:lnTo>
                <a:lnTo>
                  <a:pt x="212556" y="250948"/>
                </a:lnTo>
                <a:lnTo>
                  <a:pt x="179577" y="236347"/>
                </a:lnTo>
                <a:lnTo>
                  <a:pt x="176529" y="236347"/>
                </a:lnTo>
                <a:lnTo>
                  <a:pt x="161248" y="227740"/>
                </a:lnTo>
                <a:lnTo>
                  <a:pt x="144192" y="221313"/>
                </a:lnTo>
                <a:lnTo>
                  <a:pt x="125970" y="217291"/>
                </a:lnTo>
                <a:lnTo>
                  <a:pt x="107187" y="215900"/>
                </a:lnTo>
                <a:lnTo>
                  <a:pt x="65150" y="222197"/>
                </a:lnTo>
                <a:lnTo>
                  <a:pt x="31114" y="239326"/>
                </a:lnTo>
                <a:lnTo>
                  <a:pt x="8318" y="264640"/>
                </a:lnTo>
                <a:lnTo>
                  <a:pt x="0" y="295490"/>
                </a:lnTo>
                <a:lnTo>
                  <a:pt x="8318" y="327843"/>
                </a:lnTo>
                <a:lnTo>
                  <a:pt x="31114" y="353934"/>
                </a:lnTo>
                <a:lnTo>
                  <a:pt x="65150" y="371355"/>
                </a:lnTo>
                <a:lnTo>
                  <a:pt x="107187" y="377697"/>
                </a:lnTo>
                <a:lnTo>
                  <a:pt x="131407" y="374807"/>
                </a:lnTo>
                <a:lnTo>
                  <a:pt x="154447" y="368065"/>
                </a:lnTo>
                <a:lnTo>
                  <a:pt x="172749" y="360360"/>
                </a:lnTo>
                <a:lnTo>
                  <a:pt x="182752" y="354584"/>
                </a:lnTo>
                <a:lnTo>
                  <a:pt x="191412" y="349323"/>
                </a:lnTo>
                <a:lnTo>
                  <a:pt x="202120" y="345266"/>
                </a:lnTo>
                <a:lnTo>
                  <a:pt x="213399" y="342655"/>
                </a:lnTo>
                <a:lnTo>
                  <a:pt x="223774" y="341731"/>
                </a:lnTo>
                <a:lnTo>
                  <a:pt x="230124" y="341731"/>
                </a:lnTo>
                <a:lnTo>
                  <a:pt x="236347" y="341731"/>
                </a:lnTo>
                <a:lnTo>
                  <a:pt x="242697" y="341731"/>
                </a:lnTo>
                <a:lnTo>
                  <a:pt x="242697" y="467987"/>
                </a:lnTo>
                <a:lnTo>
                  <a:pt x="242697" y="532822"/>
                </a:lnTo>
                <a:lnTo>
                  <a:pt x="242697" y="556708"/>
                </a:lnTo>
                <a:lnTo>
                  <a:pt x="242697" y="560120"/>
                </a:lnTo>
                <a:lnTo>
                  <a:pt x="594387" y="560120"/>
                </a:lnTo>
                <a:lnTo>
                  <a:pt x="774985" y="560120"/>
                </a:lnTo>
                <a:lnTo>
                  <a:pt x="841521" y="560120"/>
                </a:lnTo>
                <a:lnTo>
                  <a:pt x="851026" y="560120"/>
                </a:lnTo>
                <a:lnTo>
                  <a:pt x="851026" y="435355"/>
                </a:lnTo>
                <a:lnTo>
                  <a:pt x="851026" y="371286"/>
                </a:lnTo>
                <a:lnTo>
                  <a:pt x="851026" y="347681"/>
                </a:lnTo>
                <a:lnTo>
                  <a:pt x="851026" y="344309"/>
                </a:lnTo>
                <a:lnTo>
                  <a:pt x="860551" y="341731"/>
                </a:lnTo>
                <a:lnTo>
                  <a:pt x="863726" y="341731"/>
                </a:lnTo>
                <a:lnTo>
                  <a:pt x="873125" y="341731"/>
                </a:lnTo>
                <a:lnTo>
                  <a:pt x="883499" y="342655"/>
                </a:lnTo>
                <a:lnTo>
                  <a:pt x="894778" y="345266"/>
                </a:lnTo>
                <a:lnTo>
                  <a:pt x="905486" y="349323"/>
                </a:lnTo>
                <a:lnTo>
                  <a:pt x="914146" y="354584"/>
                </a:lnTo>
                <a:lnTo>
                  <a:pt x="924149" y="360360"/>
                </a:lnTo>
                <a:lnTo>
                  <a:pt x="942451" y="368065"/>
                </a:lnTo>
                <a:lnTo>
                  <a:pt x="965491" y="374807"/>
                </a:lnTo>
                <a:lnTo>
                  <a:pt x="989711" y="377697"/>
                </a:lnTo>
                <a:lnTo>
                  <a:pt x="1031748" y="371355"/>
                </a:lnTo>
                <a:lnTo>
                  <a:pt x="1065784" y="353934"/>
                </a:lnTo>
                <a:lnTo>
                  <a:pt x="1088580" y="327843"/>
                </a:lnTo>
                <a:lnTo>
                  <a:pt x="1096899" y="295490"/>
                </a:lnTo>
                <a:lnTo>
                  <a:pt x="1088580" y="264640"/>
                </a:lnTo>
                <a:lnTo>
                  <a:pt x="1065783" y="239326"/>
                </a:lnTo>
                <a:lnTo>
                  <a:pt x="1031747" y="222197"/>
                </a:lnTo>
                <a:lnTo>
                  <a:pt x="989711" y="215900"/>
                </a:lnTo>
                <a:close/>
              </a:path>
            </a:pathLst>
          </a:custGeom>
          <a:ln w="9525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779264" y="4136135"/>
            <a:ext cx="638556" cy="57911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792979" y="3585336"/>
            <a:ext cx="611251" cy="56012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792979" y="3585336"/>
            <a:ext cx="611505" cy="560705"/>
          </a:xfrm>
          <a:custGeom>
            <a:avLst/>
            <a:gdLst/>
            <a:ahLst/>
            <a:cxnLst/>
            <a:rect l="l" t="t" r="r" b="b"/>
            <a:pathLst>
              <a:path w="611504" h="560704">
                <a:moveTo>
                  <a:pt x="500888" y="390550"/>
                </a:moveTo>
                <a:lnTo>
                  <a:pt x="452002" y="383284"/>
                </a:lnTo>
                <a:lnTo>
                  <a:pt x="411940" y="363251"/>
                </a:lnTo>
                <a:lnTo>
                  <a:pt x="384855" y="333103"/>
                </a:lnTo>
                <a:lnTo>
                  <a:pt x="374904" y="295490"/>
                </a:lnTo>
                <a:lnTo>
                  <a:pt x="384855" y="259347"/>
                </a:lnTo>
                <a:lnTo>
                  <a:pt x="411940" y="229944"/>
                </a:lnTo>
                <a:lnTo>
                  <a:pt x="452002" y="210178"/>
                </a:lnTo>
                <a:lnTo>
                  <a:pt x="500888" y="202946"/>
                </a:lnTo>
                <a:lnTo>
                  <a:pt x="523388" y="204396"/>
                </a:lnTo>
                <a:lnTo>
                  <a:pt x="543829" y="208740"/>
                </a:lnTo>
                <a:lnTo>
                  <a:pt x="562484" y="215965"/>
                </a:lnTo>
                <a:lnTo>
                  <a:pt x="579628" y="226059"/>
                </a:lnTo>
                <a:lnTo>
                  <a:pt x="585978" y="228726"/>
                </a:lnTo>
                <a:lnTo>
                  <a:pt x="589153" y="231266"/>
                </a:lnTo>
                <a:lnTo>
                  <a:pt x="592328" y="233806"/>
                </a:lnTo>
                <a:lnTo>
                  <a:pt x="598551" y="236347"/>
                </a:lnTo>
                <a:lnTo>
                  <a:pt x="604901" y="239013"/>
                </a:lnTo>
                <a:lnTo>
                  <a:pt x="611251" y="241553"/>
                </a:lnTo>
                <a:lnTo>
                  <a:pt x="611251" y="101905"/>
                </a:lnTo>
                <a:lnTo>
                  <a:pt x="611251" y="30194"/>
                </a:lnTo>
                <a:lnTo>
                  <a:pt x="611251" y="3774"/>
                </a:lnTo>
                <a:lnTo>
                  <a:pt x="611251" y="0"/>
                </a:lnTo>
                <a:lnTo>
                  <a:pt x="257871" y="0"/>
                </a:lnTo>
                <a:lnTo>
                  <a:pt x="76406" y="0"/>
                </a:lnTo>
                <a:lnTo>
                  <a:pt x="9550" y="0"/>
                </a:lnTo>
                <a:lnTo>
                  <a:pt x="0" y="0"/>
                </a:lnTo>
                <a:lnTo>
                  <a:pt x="0" y="139648"/>
                </a:lnTo>
                <a:lnTo>
                  <a:pt x="0" y="211359"/>
                </a:lnTo>
                <a:lnTo>
                  <a:pt x="0" y="237779"/>
                </a:lnTo>
                <a:lnTo>
                  <a:pt x="0" y="241553"/>
                </a:lnTo>
                <a:lnTo>
                  <a:pt x="7018" y="241075"/>
                </a:lnTo>
                <a:lnTo>
                  <a:pt x="13763" y="239633"/>
                </a:lnTo>
                <a:lnTo>
                  <a:pt x="19913" y="237214"/>
                </a:lnTo>
                <a:lnTo>
                  <a:pt x="25146" y="233806"/>
                </a:lnTo>
                <a:lnTo>
                  <a:pt x="31496" y="231266"/>
                </a:lnTo>
                <a:lnTo>
                  <a:pt x="34671" y="228726"/>
                </a:lnTo>
                <a:lnTo>
                  <a:pt x="37846" y="226059"/>
                </a:lnTo>
                <a:lnTo>
                  <a:pt x="55485" y="215965"/>
                </a:lnTo>
                <a:lnTo>
                  <a:pt x="75231" y="208740"/>
                </a:lnTo>
                <a:lnTo>
                  <a:pt x="96764" y="204396"/>
                </a:lnTo>
                <a:lnTo>
                  <a:pt x="119761" y="202946"/>
                </a:lnTo>
                <a:lnTo>
                  <a:pt x="166864" y="210178"/>
                </a:lnTo>
                <a:lnTo>
                  <a:pt x="205978" y="229944"/>
                </a:lnTo>
                <a:lnTo>
                  <a:pt x="232685" y="259347"/>
                </a:lnTo>
                <a:lnTo>
                  <a:pt x="242570" y="295490"/>
                </a:lnTo>
                <a:lnTo>
                  <a:pt x="232685" y="333103"/>
                </a:lnTo>
                <a:lnTo>
                  <a:pt x="205978" y="363251"/>
                </a:lnTo>
                <a:lnTo>
                  <a:pt x="166864" y="383284"/>
                </a:lnTo>
                <a:lnTo>
                  <a:pt x="119761" y="390550"/>
                </a:lnTo>
                <a:lnTo>
                  <a:pt x="91324" y="386856"/>
                </a:lnTo>
                <a:lnTo>
                  <a:pt x="64960" y="378345"/>
                </a:lnTo>
                <a:lnTo>
                  <a:pt x="43930" y="368872"/>
                </a:lnTo>
                <a:lnTo>
                  <a:pt x="31496" y="362292"/>
                </a:lnTo>
                <a:lnTo>
                  <a:pt x="24378" y="358878"/>
                </a:lnTo>
                <a:lnTo>
                  <a:pt x="16938" y="356187"/>
                </a:lnTo>
                <a:lnTo>
                  <a:pt x="8903" y="353977"/>
                </a:lnTo>
                <a:lnTo>
                  <a:pt x="0" y="352005"/>
                </a:lnTo>
                <a:lnTo>
                  <a:pt x="0" y="472322"/>
                </a:lnTo>
                <a:lnTo>
                  <a:pt x="0" y="534106"/>
                </a:lnTo>
                <a:lnTo>
                  <a:pt x="0" y="556869"/>
                </a:lnTo>
                <a:lnTo>
                  <a:pt x="0" y="560120"/>
                </a:lnTo>
                <a:lnTo>
                  <a:pt x="353379" y="560120"/>
                </a:lnTo>
                <a:lnTo>
                  <a:pt x="534844" y="560120"/>
                </a:lnTo>
                <a:lnTo>
                  <a:pt x="601700" y="560120"/>
                </a:lnTo>
                <a:lnTo>
                  <a:pt x="611251" y="560120"/>
                </a:lnTo>
                <a:lnTo>
                  <a:pt x="611251" y="441294"/>
                </a:lnTo>
                <a:lnTo>
                  <a:pt x="611251" y="380276"/>
                </a:lnTo>
                <a:lnTo>
                  <a:pt x="611251" y="357795"/>
                </a:lnTo>
                <a:lnTo>
                  <a:pt x="611251" y="354584"/>
                </a:lnTo>
                <a:lnTo>
                  <a:pt x="601726" y="354584"/>
                </a:lnTo>
                <a:lnTo>
                  <a:pt x="595503" y="359714"/>
                </a:lnTo>
                <a:lnTo>
                  <a:pt x="589153" y="362292"/>
                </a:lnTo>
                <a:lnTo>
                  <a:pt x="576665" y="368872"/>
                </a:lnTo>
                <a:lnTo>
                  <a:pt x="555640" y="378345"/>
                </a:lnTo>
                <a:lnTo>
                  <a:pt x="529306" y="386856"/>
                </a:lnTo>
                <a:lnTo>
                  <a:pt x="500888" y="390550"/>
                </a:lnTo>
                <a:close/>
              </a:path>
            </a:pathLst>
          </a:custGeom>
          <a:ln w="9524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172455" y="4136135"/>
            <a:ext cx="876300" cy="57911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186679" y="3585336"/>
            <a:ext cx="848741" cy="56012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186679" y="3585336"/>
            <a:ext cx="848994" cy="560705"/>
          </a:xfrm>
          <a:custGeom>
            <a:avLst/>
            <a:gdLst/>
            <a:ahLst/>
            <a:cxnLst/>
            <a:rect l="l" t="t" r="r" b="b"/>
            <a:pathLst>
              <a:path w="848995" h="560704">
                <a:moveTo>
                  <a:pt x="741426" y="202946"/>
                </a:moveTo>
                <a:lnTo>
                  <a:pt x="783240" y="208740"/>
                </a:lnTo>
                <a:lnTo>
                  <a:pt x="820293" y="226059"/>
                </a:lnTo>
                <a:lnTo>
                  <a:pt x="823468" y="228726"/>
                </a:lnTo>
                <a:lnTo>
                  <a:pt x="826643" y="231266"/>
                </a:lnTo>
                <a:lnTo>
                  <a:pt x="832993" y="233806"/>
                </a:lnTo>
                <a:lnTo>
                  <a:pt x="836041" y="236347"/>
                </a:lnTo>
                <a:lnTo>
                  <a:pt x="842391" y="239013"/>
                </a:lnTo>
                <a:lnTo>
                  <a:pt x="848741" y="241553"/>
                </a:lnTo>
                <a:lnTo>
                  <a:pt x="848741" y="101905"/>
                </a:lnTo>
                <a:lnTo>
                  <a:pt x="848741" y="30194"/>
                </a:lnTo>
                <a:lnTo>
                  <a:pt x="848741" y="3774"/>
                </a:lnTo>
                <a:lnTo>
                  <a:pt x="848741" y="0"/>
                </a:lnTo>
                <a:lnTo>
                  <a:pt x="494847" y="0"/>
                </a:lnTo>
                <a:lnTo>
                  <a:pt x="313118" y="0"/>
                </a:lnTo>
                <a:lnTo>
                  <a:pt x="246165" y="0"/>
                </a:lnTo>
                <a:lnTo>
                  <a:pt x="236600" y="0"/>
                </a:lnTo>
                <a:lnTo>
                  <a:pt x="236600" y="145595"/>
                </a:lnTo>
                <a:lnTo>
                  <a:pt x="236600" y="220360"/>
                </a:lnTo>
                <a:lnTo>
                  <a:pt x="236600" y="247905"/>
                </a:lnTo>
                <a:lnTo>
                  <a:pt x="236600" y="251840"/>
                </a:lnTo>
                <a:lnTo>
                  <a:pt x="233425" y="251840"/>
                </a:lnTo>
                <a:lnTo>
                  <a:pt x="227203" y="251840"/>
                </a:lnTo>
                <a:lnTo>
                  <a:pt x="224028" y="251840"/>
                </a:lnTo>
                <a:lnTo>
                  <a:pt x="214078" y="250948"/>
                </a:lnTo>
                <a:lnTo>
                  <a:pt x="179832" y="236347"/>
                </a:lnTo>
                <a:lnTo>
                  <a:pt x="176657" y="236347"/>
                </a:lnTo>
                <a:lnTo>
                  <a:pt x="161819" y="227740"/>
                </a:lnTo>
                <a:lnTo>
                  <a:pt x="145494" y="221313"/>
                </a:lnTo>
                <a:lnTo>
                  <a:pt x="127382" y="217291"/>
                </a:lnTo>
                <a:lnTo>
                  <a:pt x="107187" y="215900"/>
                </a:lnTo>
                <a:lnTo>
                  <a:pt x="65150" y="222197"/>
                </a:lnTo>
                <a:lnTo>
                  <a:pt x="31114" y="239326"/>
                </a:lnTo>
                <a:lnTo>
                  <a:pt x="8318" y="264640"/>
                </a:lnTo>
                <a:lnTo>
                  <a:pt x="0" y="295490"/>
                </a:lnTo>
                <a:lnTo>
                  <a:pt x="8318" y="327843"/>
                </a:lnTo>
                <a:lnTo>
                  <a:pt x="31115" y="353934"/>
                </a:lnTo>
                <a:lnTo>
                  <a:pt x="65151" y="371355"/>
                </a:lnTo>
                <a:lnTo>
                  <a:pt x="107187" y="377697"/>
                </a:lnTo>
                <a:lnTo>
                  <a:pt x="131482" y="374807"/>
                </a:lnTo>
                <a:lnTo>
                  <a:pt x="154574" y="368065"/>
                </a:lnTo>
                <a:lnTo>
                  <a:pt x="172928" y="360360"/>
                </a:lnTo>
                <a:lnTo>
                  <a:pt x="183007" y="354584"/>
                </a:lnTo>
                <a:lnTo>
                  <a:pt x="191595" y="349323"/>
                </a:lnTo>
                <a:lnTo>
                  <a:pt x="202279" y="345266"/>
                </a:lnTo>
                <a:lnTo>
                  <a:pt x="213582" y="342655"/>
                </a:lnTo>
                <a:lnTo>
                  <a:pt x="224028" y="341731"/>
                </a:lnTo>
                <a:lnTo>
                  <a:pt x="230250" y="341731"/>
                </a:lnTo>
                <a:lnTo>
                  <a:pt x="233425" y="341731"/>
                </a:lnTo>
                <a:lnTo>
                  <a:pt x="236600" y="341731"/>
                </a:lnTo>
                <a:lnTo>
                  <a:pt x="236600" y="467987"/>
                </a:lnTo>
                <a:lnTo>
                  <a:pt x="236600" y="532822"/>
                </a:lnTo>
                <a:lnTo>
                  <a:pt x="236600" y="556708"/>
                </a:lnTo>
                <a:lnTo>
                  <a:pt x="236600" y="560120"/>
                </a:lnTo>
                <a:lnTo>
                  <a:pt x="590494" y="560120"/>
                </a:lnTo>
                <a:lnTo>
                  <a:pt x="772223" y="560120"/>
                </a:lnTo>
                <a:lnTo>
                  <a:pt x="839176" y="560120"/>
                </a:lnTo>
                <a:lnTo>
                  <a:pt x="848741" y="560120"/>
                </a:lnTo>
                <a:lnTo>
                  <a:pt x="848741" y="441294"/>
                </a:lnTo>
                <a:lnTo>
                  <a:pt x="848741" y="380276"/>
                </a:lnTo>
                <a:lnTo>
                  <a:pt x="848741" y="357795"/>
                </a:lnTo>
                <a:lnTo>
                  <a:pt x="848741" y="354584"/>
                </a:lnTo>
                <a:lnTo>
                  <a:pt x="842391" y="354584"/>
                </a:lnTo>
                <a:lnTo>
                  <a:pt x="836041" y="359714"/>
                </a:lnTo>
                <a:lnTo>
                  <a:pt x="829818" y="362292"/>
                </a:lnTo>
                <a:lnTo>
                  <a:pt x="816864" y="368872"/>
                </a:lnTo>
                <a:lnTo>
                  <a:pt x="795051" y="378345"/>
                </a:lnTo>
                <a:lnTo>
                  <a:pt x="768524" y="386856"/>
                </a:lnTo>
                <a:lnTo>
                  <a:pt x="741426" y="390550"/>
                </a:lnTo>
                <a:lnTo>
                  <a:pt x="692447" y="383284"/>
                </a:lnTo>
                <a:lnTo>
                  <a:pt x="652303" y="363251"/>
                </a:lnTo>
                <a:lnTo>
                  <a:pt x="625161" y="333103"/>
                </a:lnTo>
                <a:lnTo>
                  <a:pt x="615188" y="295490"/>
                </a:lnTo>
                <a:lnTo>
                  <a:pt x="625161" y="259347"/>
                </a:lnTo>
                <a:lnTo>
                  <a:pt x="652303" y="229944"/>
                </a:lnTo>
                <a:lnTo>
                  <a:pt x="692447" y="210178"/>
                </a:lnTo>
                <a:lnTo>
                  <a:pt x="741426" y="202946"/>
                </a:lnTo>
                <a:close/>
              </a:path>
            </a:pathLst>
          </a:custGeom>
          <a:ln w="9525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777484" y="4136135"/>
            <a:ext cx="894588" cy="583691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791200" y="3585336"/>
            <a:ext cx="867409" cy="56012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791200" y="3585336"/>
            <a:ext cx="867410" cy="560705"/>
          </a:xfrm>
          <a:custGeom>
            <a:avLst/>
            <a:gdLst/>
            <a:ahLst/>
            <a:cxnLst/>
            <a:rect l="l" t="t" r="r" b="b"/>
            <a:pathLst>
              <a:path w="867409" h="560704">
                <a:moveTo>
                  <a:pt x="239775" y="0"/>
                </a:moveTo>
                <a:lnTo>
                  <a:pt x="239775" y="145595"/>
                </a:lnTo>
                <a:lnTo>
                  <a:pt x="239775" y="220360"/>
                </a:lnTo>
                <a:lnTo>
                  <a:pt x="239775" y="247905"/>
                </a:lnTo>
                <a:lnTo>
                  <a:pt x="239775" y="251840"/>
                </a:lnTo>
                <a:lnTo>
                  <a:pt x="236600" y="251840"/>
                </a:lnTo>
                <a:lnTo>
                  <a:pt x="230250" y="251840"/>
                </a:lnTo>
                <a:lnTo>
                  <a:pt x="220852" y="251840"/>
                </a:lnTo>
                <a:lnTo>
                  <a:pt x="211397" y="250948"/>
                </a:lnTo>
                <a:lnTo>
                  <a:pt x="179832" y="236347"/>
                </a:lnTo>
                <a:lnTo>
                  <a:pt x="176657" y="236347"/>
                </a:lnTo>
                <a:lnTo>
                  <a:pt x="161373" y="227740"/>
                </a:lnTo>
                <a:lnTo>
                  <a:pt x="144303" y="221313"/>
                </a:lnTo>
                <a:lnTo>
                  <a:pt x="126043" y="217291"/>
                </a:lnTo>
                <a:lnTo>
                  <a:pt x="107187" y="215900"/>
                </a:lnTo>
                <a:lnTo>
                  <a:pt x="65204" y="222197"/>
                </a:lnTo>
                <a:lnTo>
                  <a:pt x="31162" y="239326"/>
                </a:lnTo>
                <a:lnTo>
                  <a:pt x="8336" y="264640"/>
                </a:lnTo>
                <a:lnTo>
                  <a:pt x="0" y="295490"/>
                </a:lnTo>
                <a:lnTo>
                  <a:pt x="8336" y="327843"/>
                </a:lnTo>
                <a:lnTo>
                  <a:pt x="31162" y="353934"/>
                </a:lnTo>
                <a:lnTo>
                  <a:pt x="65204" y="371355"/>
                </a:lnTo>
                <a:lnTo>
                  <a:pt x="107187" y="377697"/>
                </a:lnTo>
                <a:lnTo>
                  <a:pt x="131036" y="374807"/>
                </a:lnTo>
                <a:lnTo>
                  <a:pt x="153384" y="368065"/>
                </a:lnTo>
                <a:lnTo>
                  <a:pt x="171588" y="360360"/>
                </a:lnTo>
                <a:lnTo>
                  <a:pt x="183007" y="354584"/>
                </a:lnTo>
                <a:lnTo>
                  <a:pt x="191146" y="349323"/>
                </a:lnTo>
                <a:lnTo>
                  <a:pt x="201072" y="345266"/>
                </a:lnTo>
                <a:lnTo>
                  <a:pt x="212189" y="342655"/>
                </a:lnTo>
                <a:lnTo>
                  <a:pt x="223900" y="341731"/>
                </a:lnTo>
                <a:lnTo>
                  <a:pt x="230250" y="341731"/>
                </a:lnTo>
                <a:lnTo>
                  <a:pt x="236600" y="341731"/>
                </a:lnTo>
                <a:lnTo>
                  <a:pt x="239775" y="341731"/>
                </a:lnTo>
                <a:lnTo>
                  <a:pt x="239775" y="467987"/>
                </a:lnTo>
                <a:lnTo>
                  <a:pt x="239775" y="532822"/>
                </a:lnTo>
                <a:lnTo>
                  <a:pt x="239775" y="556708"/>
                </a:lnTo>
                <a:lnTo>
                  <a:pt x="239775" y="560120"/>
                </a:lnTo>
                <a:lnTo>
                  <a:pt x="602626" y="560120"/>
                </a:lnTo>
                <a:lnTo>
                  <a:pt x="788955" y="560120"/>
                </a:lnTo>
                <a:lnTo>
                  <a:pt x="857603" y="560120"/>
                </a:lnTo>
                <a:lnTo>
                  <a:pt x="867409" y="560120"/>
                </a:lnTo>
                <a:lnTo>
                  <a:pt x="867409" y="236300"/>
                </a:lnTo>
                <a:lnTo>
                  <a:pt x="867409" y="70015"/>
                </a:lnTo>
                <a:lnTo>
                  <a:pt x="867409" y="8751"/>
                </a:lnTo>
                <a:lnTo>
                  <a:pt x="867409" y="0"/>
                </a:lnTo>
                <a:lnTo>
                  <a:pt x="239775" y="0"/>
                </a:lnTo>
                <a:close/>
              </a:path>
            </a:pathLst>
          </a:custGeom>
          <a:ln w="9525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22504" y="1338072"/>
            <a:ext cx="1930908" cy="50596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33400" y="1307591"/>
            <a:ext cx="1383791" cy="486155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76225" y="1352486"/>
            <a:ext cx="1823720" cy="400685"/>
          </a:xfrm>
          <a:custGeom>
            <a:avLst/>
            <a:gdLst/>
            <a:ahLst/>
            <a:cxnLst/>
            <a:rect l="l" t="t" r="r" b="b"/>
            <a:pathLst>
              <a:path w="1823720" h="400685">
                <a:moveTo>
                  <a:pt x="0" y="400113"/>
                </a:moveTo>
                <a:lnTo>
                  <a:pt x="1823339" y="400113"/>
                </a:lnTo>
                <a:lnTo>
                  <a:pt x="1823339" y="0"/>
                </a:lnTo>
                <a:lnTo>
                  <a:pt x="0" y="0"/>
                </a:lnTo>
                <a:lnTo>
                  <a:pt x="0" y="40011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727049" y="1388617"/>
            <a:ext cx="922019" cy="317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H</a:t>
            </a:r>
            <a:r>
              <a:rPr sz="2000" b="1" dirty="0">
                <a:solidFill>
                  <a:srgbClr val="FFFFFF"/>
                </a:solidFill>
                <a:latin typeface="Microsoft YaHei"/>
                <a:cs typeface="Microsoft YaHei"/>
              </a:rPr>
              <a:t>R项目</a:t>
            </a:r>
            <a:endParaRPr sz="2000">
              <a:latin typeface="Microsoft YaHei"/>
              <a:cs typeface="Microsoft YaHei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2449067" y="1338072"/>
            <a:ext cx="1798320" cy="50596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695955" y="1307591"/>
            <a:ext cx="1383792" cy="486155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502789" y="1352486"/>
            <a:ext cx="1692275" cy="400685"/>
          </a:xfrm>
          <a:custGeom>
            <a:avLst/>
            <a:gdLst/>
            <a:ahLst/>
            <a:cxnLst/>
            <a:rect l="l" t="t" r="r" b="b"/>
            <a:pathLst>
              <a:path w="1692275" h="400685">
                <a:moveTo>
                  <a:pt x="0" y="400113"/>
                </a:moveTo>
                <a:lnTo>
                  <a:pt x="1691766" y="400113"/>
                </a:lnTo>
                <a:lnTo>
                  <a:pt x="1691766" y="0"/>
                </a:lnTo>
                <a:lnTo>
                  <a:pt x="0" y="0"/>
                </a:lnTo>
                <a:lnTo>
                  <a:pt x="0" y="400113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2888742" y="1388617"/>
            <a:ext cx="922019" cy="317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H</a:t>
            </a:r>
            <a:r>
              <a:rPr sz="2000" b="1" dirty="0">
                <a:solidFill>
                  <a:srgbClr val="FFFFFF"/>
                </a:solidFill>
                <a:latin typeface="Microsoft YaHei"/>
                <a:cs typeface="Microsoft YaHei"/>
              </a:rPr>
              <a:t>R团队</a:t>
            </a:r>
            <a:endParaRPr sz="2000">
              <a:latin typeface="Microsoft YaHei"/>
              <a:cs typeface="Microsoft YaHei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4594859" y="1338072"/>
            <a:ext cx="2240280" cy="505967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998720" y="1307591"/>
            <a:ext cx="1505712" cy="486155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648200" y="1352486"/>
            <a:ext cx="2133600" cy="400685"/>
          </a:xfrm>
          <a:custGeom>
            <a:avLst/>
            <a:gdLst/>
            <a:ahLst/>
            <a:cxnLst/>
            <a:rect l="l" t="t" r="r" b="b"/>
            <a:pathLst>
              <a:path w="2133600" h="400685">
                <a:moveTo>
                  <a:pt x="0" y="400113"/>
                </a:moveTo>
                <a:lnTo>
                  <a:pt x="2133600" y="400113"/>
                </a:lnTo>
                <a:lnTo>
                  <a:pt x="2133600" y="0"/>
                </a:lnTo>
                <a:lnTo>
                  <a:pt x="0" y="0"/>
                </a:lnTo>
                <a:lnTo>
                  <a:pt x="0" y="40011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5193284" y="1388617"/>
            <a:ext cx="1043940" cy="317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FFFFFF"/>
                </a:solidFill>
                <a:latin typeface="Microsoft YaHei"/>
                <a:cs typeface="Microsoft YaHei"/>
              </a:rPr>
              <a:t>管理团队</a:t>
            </a:r>
            <a:endParaRPr sz="2000">
              <a:latin typeface="Microsoft YaHei"/>
              <a:cs typeface="Microsoft YaHei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284264" y="1696085"/>
            <a:ext cx="1905" cy="1828800"/>
          </a:xfrm>
          <a:custGeom>
            <a:avLst/>
            <a:gdLst/>
            <a:ahLst/>
            <a:cxnLst/>
            <a:rect l="l" t="t" r="r" b="b"/>
            <a:pathLst>
              <a:path w="1904" h="1828800">
                <a:moveTo>
                  <a:pt x="1460" y="0"/>
                </a:moveTo>
                <a:lnTo>
                  <a:pt x="0" y="1828800"/>
                </a:lnTo>
              </a:path>
            </a:pathLst>
          </a:custGeom>
          <a:ln w="9525">
            <a:solidFill>
              <a:srgbClr val="7E7E7E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502026" y="1696085"/>
            <a:ext cx="1905" cy="1828800"/>
          </a:xfrm>
          <a:custGeom>
            <a:avLst/>
            <a:gdLst/>
            <a:ahLst/>
            <a:cxnLst/>
            <a:rect l="l" t="t" r="r" b="b"/>
            <a:pathLst>
              <a:path w="1905" h="1828800">
                <a:moveTo>
                  <a:pt x="1397" y="0"/>
                </a:moveTo>
                <a:lnTo>
                  <a:pt x="0" y="1828800"/>
                </a:lnTo>
              </a:path>
            </a:pathLst>
          </a:custGeom>
          <a:ln w="9525">
            <a:solidFill>
              <a:srgbClr val="7E7E7E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781800" y="1696085"/>
            <a:ext cx="1905" cy="1828800"/>
          </a:xfrm>
          <a:custGeom>
            <a:avLst/>
            <a:gdLst/>
            <a:ahLst/>
            <a:cxnLst/>
            <a:rect l="l" t="t" r="r" b="b"/>
            <a:pathLst>
              <a:path w="1904" h="1828800">
                <a:moveTo>
                  <a:pt x="1397" y="0"/>
                </a:moveTo>
                <a:lnTo>
                  <a:pt x="0" y="1828800"/>
                </a:lnTo>
              </a:path>
            </a:pathLst>
          </a:custGeom>
          <a:ln w="9525">
            <a:solidFill>
              <a:srgbClr val="7E7E7E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2697226" y="1903222"/>
            <a:ext cx="1430655" cy="1728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5" dirty="0">
                <a:latin typeface="Microsoft YaHei"/>
                <a:cs typeface="Microsoft YaHei"/>
              </a:rPr>
              <a:t>•</a:t>
            </a:r>
            <a:r>
              <a:rPr sz="1900" spc="-15" dirty="0">
                <a:latin typeface="Microsoft YaHei"/>
                <a:cs typeface="Microsoft YaHei"/>
              </a:rPr>
              <a:t> </a:t>
            </a:r>
            <a:r>
              <a:rPr sz="1600" spc="-5" dirty="0">
                <a:latin typeface="Microsoft YaHei"/>
                <a:cs typeface="Microsoft YaHei"/>
              </a:rPr>
              <a:t>岗位设置</a:t>
            </a:r>
            <a:endParaRPr sz="160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900" spc="5" dirty="0">
                <a:latin typeface="Microsoft YaHei"/>
                <a:cs typeface="Microsoft YaHei"/>
              </a:rPr>
              <a:t>•</a:t>
            </a:r>
            <a:r>
              <a:rPr sz="1900" spc="-15" dirty="0">
                <a:latin typeface="Microsoft YaHei"/>
                <a:cs typeface="Microsoft YaHei"/>
              </a:rPr>
              <a:t> </a:t>
            </a:r>
            <a:r>
              <a:rPr sz="1600" spc="-5" dirty="0">
                <a:latin typeface="Microsoft YaHei"/>
                <a:cs typeface="Microsoft YaHei"/>
              </a:rPr>
              <a:t>员工专业水平</a:t>
            </a:r>
            <a:endParaRPr sz="160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900" spc="5" dirty="0">
                <a:latin typeface="Microsoft YaHei"/>
                <a:cs typeface="Microsoft YaHei"/>
              </a:rPr>
              <a:t>•</a:t>
            </a:r>
            <a:r>
              <a:rPr sz="1900" spc="-15" dirty="0">
                <a:latin typeface="Microsoft YaHei"/>
                <a:cs typeface="Microsoft YaHei"/>
              </a:rPr>
              <a:t> </a:t>
            </a:r>
            <a:r>
              <a:rPr sz="1600" spc="-5" dirty="0">
                <a:latin typeface="Microsoft YaHei"/>
                <a:cs typeface="Microsoft YaHei"/>
              </a:rPr>
              <a:t>员工工作态度</a:t>
            </a:r>
            <a:endParaRPr sz="160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900" spc="5" dirty="0">
                <a:latin typeface="Microsoft YaHei"/>
                <a:cs typeface="Microsoft YaHei"/>
              </a:rPr>
              <a:t>•</a:t>
            </a:r>
            <a:r>
              <a:rPr sz="1900" spc="-5" dirty="0">
                <a:latin typeface="Microsoft YaHei"/>
                <a:cs typeface="Microsoft YaHei"/>
              </a:rPr>
              <a:t> </a:t>
            </a:r>
            <a:r>
              <a:rPr sz="1600" spc="-10" dirty="0">
                <a:latin typeface="Microsoft YaHei"/>
                <a:cs typeface="Microsoft YaHei"/>
              </a:rPr>
              <a:t>流失风险</a:t>
            </a:r>
            <a:endParaRPr sz="1600">
              <a:latin typeface="Microsoft YaHei"/>
              <a:cs typeface="Microsoft YaHe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08863" y="1900808"/>
            <a:ext cx="1720214" cy="11099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5" dirty="0">
                <a:latin typeface="Microsoft YaHei"/>
                <a:cs typeface="Microsoft YaHei"/>
              </a:rPr>
              <a:t>•</a:t>
            </a:r>
            <a:r>
              <a:rPr sz="1900" spc="-10" dirty="0">
                <a:latin typeface="Microsoft YaHei"/>
                <a:cs typeface="Microsoft YaHei"/>
              </a:rPr>
              <a:t> </a:t>
            </a:r>
            <a:r>
              <a:rPr sz="1600" spc="-5" dirty="0">
                <a:latin typeface="Microsoft YaHei"/>
                <a:cs typeface="Microsoft YaHei"/>
              </a:rPr>
              <a:t>HR模块开展情况</a:t>
            </a:r>
            <a:endParaRPr sz="1600">
              <a:latin typeface="Microsoft YaHei"/>
              <a:cs typeface="Microsoft YaHei"/>
            </a:endParaRPr>
          </a:p>
          <a:p>
            <a:pPr marL="201295" marR="5080" indent="-189230">
              <a:lnSpc>
                <a:spcPct val="150000"/>
              </a:lnSpc>
              <a:spcBef>
                <a:spcPts val="960"/>
              </a:spcBef>
            </a:pPr>
            <a:r>
              <a:rPr sz="1900" spc="5" dirty="0">
                <a:latin typeface="Microsoft YaHei"/>
                <a:cs typeface="Microsoft YaHei"/>
              </a:rPr>
              <a:t>• </a:t>
            </a:r>
            <a:r>
              <a:rPr sz="1600" spc="-5" dirty="0">
                <a:latin typeface="Microsoft YaHei"/>
                <a:cs typeface="Microsoft YaHei"/>
              </a:rPr>
              <a:t>HR核心项目推进  情况</a:t>
            </a:r>
            <a:endParaRPr sz="1600">
              <a:latin typeface="Microsoft YaHei"/>
              <a:cs typeface="Microsoft YaHei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08863" y="3242310"/>
            <a:ext cx="1315085" cy="2647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5" dirty="0">
                <a:latin typeface="Microsoft YaHei"/>
                <a:cs typeface="Microsoft YaHei"/>
              </a:rPr>
              <a:t>•</a:t>
            </a:r>
            <a:r>
              <a:rPr sz="1900" spc="10" dirty="0">
                <a:latin typeface="Microsoft YaHei"/>
                <a:cs typeface="Microsoft YaHei"/>
              </a:rPr>
              <a:t> </a:t>
            </a:r>
            <a:r>
              <a:rPr sz="1600" spc="-10" dirty="0">
                <a:latin typeface="Microsoft YaHei"/>
                <a:cs typeface="Microsoft YaHei"/>
              </a:rPr>
              <a:t>HR项目需求</a:t>
            </a:r>
            <a:endParaRPr sz="1600">
              <a:latin typeface="Microsoft YaHei"/>
              <a:cs typeface="Microsoft YaHei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729098" y="1851405"/>
            <a:ext cx="1838960" cy="1727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5" dirty="0">
                <a:latin typeface="Microsoft YaHei"/>
                <a:cs typeface="Microsoft YaHei"/>
              </a:rPr>
              <a:t>•</a:t>
            </a:r>
            <a:r>
              <a:rPr sz="1900" spc="-10" dirty="0">
                <a:latin typeface="Microsoft YaHei"/>
                <a:cs typeface="Microsoft YaHei"/>
              </a:rPr>
              <a:t> </a:t>
            </a:r>
            <a:r>
              <a:rPr sz="1600" spc="-5" dirty="0">
                <a:latin typeface="Microsoft YaHei"/>
                <a:cs typeface="Microsoft YaHei"/>
              </a:rPr>
              <a:t>HR管理意识</a:t>
            </a:r>
            <a:endParaRPr sz="160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900" spc="5" dirty="0">
                <a:latin typeface="Microsoft YaHei"/>
                <a:cs typeface="Microsoft YaHei"/>
              </a:rPr>
              <a:t>•</a:t>
            </a:r>
            <a:r>
              <a:rPr sz="1900" spc="-5" dirty="0">
                <a:latin typeface="Microsoft YaHei"/>
                <a:cs typeface="Microsoft YaHei"/>
              </a:rPr>
              <a:t> </a:t>
            </a:r>
            <a:r>
              <a:rPr sz="1600" spc="-5" dirty="0">
                <a:latin typeface="Microsoft YaHei"/>
                <a:cs typeface="Microsoft YaHei"/>
              </a:rPr>
              <a:t>是否投入资源支持</a:t>
            </a:r>
            <a:endParaRPr sz="160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900" spc="5" dirty="0">
                <a:latin typeface="Microsoft YaHei"/>
                <a:cs typeface="Microsoft YaHei"/>
              </a:rPr>
              <a:t>•</a:t>
            </a:r>
            <a:r>
              <a:rPr sz="1900" spc="-10" dirty="0">
                <a:latin typeface="Microsoft YaHei"/>
                <a:cs typeface="Microsoft YaHei"/>
              </a:rPr>
              <a:t> </a:t>
            </a:r>
            <a:r>
              <a:rPr sz="1600" spc="-5" dirty="0">
                <a:latin typeface="Microsoft YaHei"/>
                <a:cs typeface="Microsoft YaHei"/>
              </a:rPr>
              <a:t>突破点</a:t>
            </a:r>
            <a:endParaRPr sz="160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900" spc="5" dirty="0">
                <a:latin typeface="Microsoft YaHei"/>
                <a:cs typeface="Microsoft YaHei"/>
              </a:rPr>
              <a:t>•</a:t>
            </a:r>
            <a:r>
              <a:rPr sz="1900" spc="-10" dirty="0">
                <a:latin typeface="Microsoft YaHei"/>
                <a:cs typeface="Microsoft YaHei"/>
              </a:rPr>
              <a:t> </a:t>
            </a:r>
            <a:r>
              <a:rPr sz="1600" spc="-5" dirty="0">
                <a:latin typeface="Microsoft YaHei"/>
                <a:cs typeface="Microsoft YaHei"/>
              </a:rPr>
              <a:t>禁忌点</a:t>
            </a:r>
            <a:endParaRPr sz="1600">
              <a:latin typeface="Microsoft YaHei"/>
              <a:cs typeface="Microsoft YaHei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1587500" y="4384547"/>
            <a:ext cx="4448175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35"/>
              </a:lnSpc>
            </a:pPr>
            <a:r>
              <a:rPr sz="2400" spc="-5" dirty="0">
                <a:latin typeface="SimSun"/>
                <a:cs typeface="SimSun"/>
              </a:rPr>
              <a:t>设计学习计划/制订外派培训计划</a:t>
            </a:r>
            <a:endParaRPr sz="2400">
              <a:latin typeface="SimSun"/>
              <a:cs typeface="SimSun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8354" y="311150"/>
            <a:ext cx="3850004" cy="556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/>
              <a:t>总结</a:t>
            </a:r>
            <a:r>
              <a:rPr dirty="0">
                <a:latin typeface="Arial"/>
                <a:cs typeface="Arial"/>
              </a:rPr>
              <a:t>-</a:t>
            </a:r>
            <a:r>
              <a:rPr spc="10" dirty="0"/>
              <a:t>回顾课程内容</a:t>
            </a:r>
          </a:p>
        </p:txBody>
      </p:sp>
      <p:sp>
        <p:nvSpPr>
          <p:cNvPr id="3" name="object 3"/>
          <p:cNvSpPr/>
          <p:nvPr/>
        </p:nvSpPr>
        <p:spPr>
          <a:xfrm>
            <a:off x="6508843" y="1304581"/>
            <a:ext cx="1821788" cy="17966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1543050"/>
            <a:ext cx="5715000" cy="1270"/>
          </a:xfrm>
          <a:custGeom>
            <a:avLst/>
            <a:gdLst/>
            <a:ahLst/>
            <a:cxnLst/>
            <a:rect l="l" t="t" r="r" b="b"/>
            <a:pathLst>
              <a:path w="5715000" h="1269">
                <a:moveTo>
                  <a:pt x="0" y="0"/>
                </a:moveTo>
                <a:lnTo>
                  <a:pt x="5715000" y="114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7200" y="2286000"/>
            <a:ext cx="5715000" cy="1270"/>
          </a:xfrm>
          <a:custGeom>
            <a:avLst/>
            <a:gdLst/>
            <a:ahLst/>
            <a:cxnLst/>
            <a:rect l="l" t="t" r="r" b="b"/>
            <a:pathLst>
              <a:path w="5715000" h="1269">
                <a:moveTo>
                  <a:pt x="0" y="0"/>
                </a:moveTo>
                <a:lnTo>
                  <a:pt x="5715000" y="1143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7200" y="3084957"/>
            <a:ext cx="5715000" cy="1270"/>
          </a:xfrm>
          <a:custGeom>
            <a:avLst/>
            <a:gdLst/>
            <a:ahLst/>
            <a:cxnLst/>
            <a:rect l="l" t="t" r="r" b="b"/>
            <a:pathLst>
              <a:path w="5715000" h="1269">
                <a:moveTo>
                  <a:pt x="0" y="0"/>
                </a:moveTo>
                <a:lnTo>
                  <a:pt x="5715000" y="1143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57200" y="3885006"/>
            <a:ext cx="5715000" cy="1270"/>
          </a:xfrm>
          <a:custGeom>
            <a:avLst/>
            <a:gdLst/>
            <a:ahLst/>
            <a:cxnLst/>
            <a:rect l="l" t="t" r="r" b="b"/>
            <a:pathLst>
              <a:path w="5715000" h="1270">
                <a:moveTo>
                  <a:pt x="0" y="0"/>
                </a:moveTo>
                <a:lnTo>
                  <a:pt x="5715000" y="1193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7200" y="4629150"/>
            <a:ext cx="5715000" cy="1270"/>
          </a:xfrm>
          <a:custGeom>
            <a:avLst/>
            <a:gdLst/>
            <a:ahLst/>
            <a:cxnLst/>
            <a:rect l="l" t="t" r="r" b="b"/>
            <a:pathLst>
              <a:path w="5715000" h="1270">
                <a:moveTo>
                  <a:pt x="0" y="0"/>
                </a:moveTo>
                <a:lnTo>
                  <a:pt x="5715000" y="1193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14550" y="1428750"/>
            <a:ext cx="5657850" cy="22536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60170">
              <a:lnSpc>
                <a:spcPts val="7809"/>
              </a:lnSpc>
              <a:tabLst>
                <a:tab pos="2446655" algn="l"/>
              </a:tabLst>
            </a:pPr>
            <a:r>
              <a:rPr sz="6900" spc="-5" dirty="0">
                <a:solidFill>
                  <a:srgbClr val="FF9900"/>
                </a:solidFill>
                <a:latin typeface="Bauhaus 93"/>
                <a:cs typeface="Bauhaus 93"/>
              </a:rPr>
              <a:t>Q	</a:t>
            </a:r>
            <a:r>
              <a:rPr sz="6900" dirty="0">
                <a:solidFill>
                  <a:srgbClr val="6A1D44"/>
                </a:solidFill>
                <a:latin typeface="SimSun"/>
                <a:cs typeface="SimSun"/>
              </a:rPr>
              <a:t>&amp;</a:t>
            </a:r>
            <a:r>
              <a:rPr sz="6900" spc="-100" dirty="0">
                <a:solidFill>
                  <a:srgbClr val="6A1D44"/>
                </a:solidFill>
                <a:latin typeface="SimSun"/>
                <a:cs typeface="SimSun"/>
              </a:rPr>
              <a:t> </a:t>
            </a:r>
            <a:r>
              <a:rPr sz="6900" dirty="0">
                <a:solidFill>
                  <a:srgbClr val="00CC00"/>
                </a:solidFill>
                <a:latin typeface="Bauhaus 93"/>
                <a:cs typeface="Bauhaus 93"/>
              </a:rPr>
              <a:t>A</a:t>
            </a:r>
            <a:endParaRPr sz="6900" dirty="0">
              <a:latin typeface="Bauhaus 93"/>
              <a:cs typeface="Bauhaus 93"/>
            </a:endParaRPr>
          </a:p>
          <a:p>
            <a:pPr marL="189230" algn="ctr">
              <a:lnSpc>
                <a:spcPts val="2410"/>
              </a:lnSpc>
              <a:tabLst>
                <a:tab pos="661035" algn="l"/>
              </a:tabLst>
            </a:pPr>
            <a:r>
              <a:rPr sz="2400" b="1" dirty="0">
                <a:solidFill>
                  <a:srgbClr val="FF0000"/>
                </a:solidFill>
                <a:latin typeface="Microsoft YaHei"/>
                <a:cs typeface="Microsoft YaHei"/>
              </a:rPr>
              <a:t>谢	谢</a:t>
            </a:r>
            <a:r>
              <a:rPr sz="2400" b="1" spc="-155" dirty="0">
                <a:solidFill>
                  <a:srgbClr val="FF0000"/>
                </a:solidFill>
                <a:latin typeface="Microsoft YaHei"/>
                <a:cs typeface="Microsoft YaHei"/>
              </a:rPr>
              <a:t> </a:t>
            </a:r>
            <a:r>
              <a:rPr sz="2400" b="1" dirty="0">
                <a:solidFill>
                  <a:srgbClr val="FF0000"/>
                </a:solidFill>
                <a:latin typeface="Microsoft YaHei"/>
                <a:cs typeface="Microsoft YaHei"/>
              </a:rPr>
              <a:t>！</a:t>
            </a:r>
            <a:endParaRPr sz="24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850" dirty="0">
              <a:latin typeface="Times New Roman"/>
              <a:cs typeface="Times New Roman"/>
            </a:endParaRPr>
          </a:p>
          <a:p>
            <a:pPr marL="12700">
              <a:lnSpc>
                <a:spcPts val="4205"/>
              </a:lnSpc>
            </a:pPr>
            <a:r>
              <a:rPr sz="3600" b="1" spc="5" dirty="0">
                <a:solidFill>
                  <a:srgbClr val="B5111D"/>
                </a:solidFill>
                <a:latin typeface="Microsoft YaHei"/>
                <a:cs typeface="Microsoft YaHei"/>
              </a:rPr>
              <a:t>真诚服务学员</a:t>
            </a:r>
            <a:r>
              <a:rPr sz="3600" b="1" spc="-145" dirty="0">
                <a:solidFill>
                  <a:srgbClr val="B5111D"/>
                </a:solidFill>
                <a:latin typeface="Microsoft YaHei"/>
                <a:cs typeface="Microsoft YaHei"/>
              </a:rPr>
              <a:t> </a:t>
            </a:r>
            <a:r>
              <a:rPr sz="3600" b="1" spc="5" dirty="0">
                <a:solidFill>
                  <a:srgbClr val="B5111D"/>
                </a:solidFill>
                <a:latin typeface="Microsoft YaHei"/>
                <a:cs typeface="Microsoft YaHei"/>
              </a:rPr>
              <a:t>请提宝贵意见</a:t>
            </a:r>
            <a:endParaRPr sz="36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明确公司发展目标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96900" y="1209802"/>
            <a:ext cx="2080260" cy="927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solidFill>
                  <a:srgbClr val="000099"/>
                </a:solidFill>
                <a:latin typeface="Microsoft YaHei"/>
                <a:cs typeface="Microsoft YaHei"/>
              </a:rPr>
              <a:t>−</a:t>
            </a:r>
            <a:r>
              <a:rPr sz="2400" spc="-5" dirty="0">
                <a:latin typeface="SimSun"/>
                <a:cs typeface="SimSun"/>
              </a:rPr>
              <a:t>业绩增长目标</a:t>
            </a:r>
            <a:endParaRPr sz="24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5" dirty="0">
                <a:solidFill>
                  <a:srgbClr val="000099"/>
                </a:solidFill>
                <a:latin typeface="Microsoft YaHei"/>
                <a:cs typeface="Microsoft YaHei"/>
              </a:rPr>
              <a:t>−</a:t>
            </a:r>
            <a:r>
              <a:rPr sz="2400" spc="-5" dirty="0">
                <a:latin typeface="SimSun"/>
                <a:cs typeface="SimSun"/>
              </a:rPr>
              <a:t>利润增长指标</a:t>
            </a:r>
            <a:endParaRPr sz="2400">
              <a:latin typeface="SimSun"/>
              <a:cs typeface="SimSu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96900" y="2307335"/>
            <a:ext cx="208026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solidFill>
                  <a:srgbClr val="000099"/>
                </a:solidFill>
                <a:latin typeface="Microsoft YaHei"/>
                <a:cs typeface="Microsoft YaHei"/>
              </a:rPr>
              <a:t>−</a:t>
            </a:r>
            <a:r>
              <a:rPr sz="2400" spc="-5" dirty="0">
                <a:latin typeface="SimSun"/>
                <a:cs typeface="SimSun"/>
              </a:rPr>
              <a:t>人效提升目标</a:t>
            </a:r>
            <a:endParaRPr sz="2400">
              <a:latin typeface="SimSun"/>
              <a:cs typeface="SimSu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750561" y="4250093"/>
            <a:ext cx="708405" cy="3258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750561" y="4155694"/>
            <a:ext cx="708405" cy="18878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750561" y="3001136"/>
            <a:ext cx="708405" cy="13212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750561" y="2915030"/>
            <a:ext cx="708405" cy="17208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486653" y="4250778"/>
            <a:ext cx="707136" cy="3252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486653" y="4155694"/>
            <a:ext cx="707136" cy="19016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486653" y="2730119"/>
            <a:ext cx="707136" cy="159226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486653" y="2649601"/>
            <a:ext cx="707136" cy="16116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979673" y="4258093"/>
            <a:ext cx="708405" cy="31669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979673" y="4164038"/>
            <a:ext cx="708405" cy="18811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979673" y="3574541"/>
            <a:ext cx="708405" cy="75618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979673" y="3486530"/>
            <a:ext cx="708405" cy="17589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715639" y="4259288"/>
            <a:ext cx="715899" cy="31669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715639" y="4155694"/>
            <a:ext cx="715899" cy="207175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715639" y="3305555"/>
            <a:ext cx="715899" cy="102516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715639" y="3215132"/>
            <a:ext cx="715899" cy="18084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253934" y="4284281"/>
            <a:ext cx="707072" cy="282181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253934" y="4212844"/>
            <a:ext cx="707072" cy="142875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253934" y="4032465"/>
            <a:ext cx="707072" cy="298259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253934" y="3966387"/>
            <a:ext cx="707072" cy="132156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989963" y="4268215"/>
            <a:ext cx="707136" cy="304203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989963" y="4179506"/>
            <a:ext cx="707136" cy="177419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989963" y="3778884"/>
            <a:ext cx="707136" cy="55184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989963" y="3699636"/>
            <a:ext cx="707136" cy="158369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2222754" y="4381500"/>
            <a:ext cx="19875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+1</a:t>
            </a:r>
            <a:endParaRPr sz="12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568188" y="4394606"/>
            <a:ext cx="53276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200" spc="-15" dirty="0">
                <a:solidFill>
                  <a:srgbClr val="FFFFFF"/>
                </a:solidFill>
                <a:latin typeface="Arial"/>
                <a:cs typeface="Arial"/>
              </a:rPr>
              <a:t>x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pi</a:t>
            </a:r>
            <a:r>
              <a:rPr sz="1200" spc="-15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ti</a:t>
            </a:r>
            <a:endParaRPr sz="12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056635" y="4381500"/>
            <a:ext cx="53657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+3</a:t>
            </a:r>
            <a:r>
              <a:rPr sz="1200" spc="-1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year</a:t>
            </a:r>
            <a:endParaRPr sz="12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819271" y="4389729"/>
            <a:ext cx="53657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+5</a:t>
            </a:r>
            <a:r>
              <a:rPr sz="1200" spc="-1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year</a:t>
            </a:r>
            <a:endParaRPr sz="12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941570" y="4381500"/>
            <a:ext cx="28384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+10</a:t>
            </a:r>
            <a:endParaRPr sz="120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838200" y="4577181"/>
            <a:ext cx="6062980" cy="0"/>
          </a:xfrm>
          <a:custGeom>
            <a:avLst/>
            <a:gdLst/>
            <a:ahLst/>
            <a:cxnLst/>
            <a:rect l="l" t="t" r="r" b="b"/>
            <a:pathLst>
              <a:path w="6062980">
                <a:moveTo>
                  <a:pt x="0" y="0"/>
                </a:moveTo>
                <a:lnTo>
                  <a:pt x="6062599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351914" y="3542538"/>
            <a:ext cx="522605" cy="490855"/>
          </a:xfrm>
          <a:custGeom>
            <a:avLst/>
            <a:gdLst/>
            <a:ahLst/>
            <a:cxnLst/>
            <a:rect l="l" t="t" r="r" b="b"/>
            <a:pathLst>
              <a:path w="522605" h="490854">
                <a:moveTo>
                  <a:pt x="261238" y="0"/>
                </a:moveTo>
                <a:lnTo>
                  <a:pt x="214282" y="3953"/>
                </a:lnTo>
                <a:lnTo>
                  <a:pt x="170086" y="15349"/>
                </a:lnTo>
                <a:lnTo>
                  <a:pt x="129389" y="33495"/>
                </a:lnTo>
                <a:lnTo>
                  <a:pt x="92928" y="57695"/>
                </a:lnTo>
                <a:lnTo>
                  <a:pt x="61442" y="87258"/>
                </a:lnTo>
                <a:lnTo>
                  <a:pt x="35668" y="121487"/>
                </a:lnTo>
                <a:lnTo>
                  <a:pt x="16344" y="159689"/>
                </a:lnTo>
                <a:lnTo>
                  <a:pt x="4209" y="201170"/>
                </a:lnTo>
                <a:lnTo>
                  <a:pt x="0" y="245237"/>
                </a:lnTo>
                <a:lnTo>
                  <a:pt x="4209" y="289331"/>
                </a:lnTo>
                <a:lnTo>
                  <a:pt x="16344" y="330831"/>
                </a:lnTo>
                <a:lnTo>
                  <a:pt x="35668" y="369045"/>
                </a:lnTo>
                <a:lnTo>
                  <a:pt x="61442" y="403278"/>
                </a:lnTo>
                <a:lnTo>
                  <a:pt x="92928" y="432841"/>
                </a:lnTo>
                <a:lnTo>
                  <a:pt x="129389" y="457039"/>
                </a:lnTo>
                <a:lnTo>
                  <a:pt x="170086" y="475180"/>
                </a:lnTo>
                <a:lnTo>
                  <a:pt x="214282" y="486573"/>
                </a:lnTo>
                <a:lnTo>
                  <a:pt x="261238" y="490524"/>
                </a:lnTo>
                <a:lnTo>
                  <a:pt x="308195" y="486573"/>
                </a:lnTo>
                <a:lnTo>
                  <a:pt x="352391" y="475180"/>
                </a:lnTo>
                <a:lnTo>
                  <a:pt x="393088" y="457039"/>
                </a:lnTo>
                <a:lnTo>
                  <a:pt x="429549" y="432841"/>
                </a:lnTo>
                <a:lnTo>
                  <a:pt x="461035" y="403278"/>
                </a:lnTo>
                <a:lnTo>
                  <a:pt x="486809" y="369045"/>
                </a:lnTo>
                <a:lnTo>
                  <a:pt x="506133" y="330831"/>
                </a:lnTo>
                <a:lnTo>
                  <a:pt x="518268" y="289331"/>
                </a:lnTo>
                <a:lnTo>
                  <a:pt x="522478" y="245237"/>
                </a:lnTo>
                <a:lnTo>
                  <a:pt x="518268" y="201170"/>
                </a:lnTo>
                <a:lnTo>
                  <a:pt x="506133" y="159689"/>
                </a:lnTo>
                <a:lnTo>
                  <a:pt x="486809" y="121487"/>
                </a:lnTo>
                <a:lnTo>
                  <a:pt x="461035" y="87258"/>
                </a:lnTo>
                <a:lnTo>
                  <a:pt x="429549" y="57695"/>
                </a:lnTo>
                <a:lnTo>
                  <a:pt x="393088" y="33495"/>
                </a:lnTo>
                <a:lnTo>
                  <a:pt x="352391" y="15349"/>
                </a:lnTo>
                <a:lnTo>
                  <a:pt x="308195" y="3953"/>
                </a:lnTo>
                <a:lnTo>
                  <a:pt x="261238" y="0"/>
                </a:lnTo>
                <a:close/>
              </a:path>
            </a:pathLst>
          </a:custGeom>
          <a:solidFill>
            <a:srgbClr val="0000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351914" y="3542538"/>
            <a:ext cx="522605" cy="490855"/>
          </a:xfrm>
          <a:custGeom>
            <a:avLst/>
            <a:gdLst/>
            <a:ahLst/>
            <a:cxnLst/>
            <a:rect l="l" t="t" r="r" b="b"/>
            <a:pathLst>
              <a:path w="522605" h="490854">
                <a:moveTo>
                  <a:pt x="0" y="245237"/>
                </a:moveTo>
                <a:lnTo>
                  <a:pt x="4209" y="201170"/>
                </a:lnTo>
                <a:lnTo>
                  <a:pt x="16344" y="159689"/>
                </a:lnTo>
                <a:lnTo>
                  <a:pt x="35668" y="121487"/>
                </a:lnTo>
                <a:lnTo>
                  <a:pt x="61442" y="87258"/>
                </a:lnTo>
                <a:lnTo>
                  <a:pt x="92928" y="57695"/>
                </a:lnTo>
                <a:lnTo>
                  <a:pt x="129389" y="33495"/>
                </a:lnTo>
                <a:lnTo>
                  <a:pt x="170086" y="15349"/>
                </a:lnTo>
                <a:lnTo>
                  <a:pt x="214282" y="3953"/>
                </a:lnTo>
                <a:lnTo>
                  <a:pt x="261238" y="0"/>
                </a:lnTo>
                <a:lnTo>
                  <a:pt x="308195" y="3953"/>
                </a:lnTo>
                <a:lnTo>
                  <a:pt x="352391" y="15349"/>
                </a:lnTo>
                <a:lnTo>
                  <a:pt x="393088" y="33495"/>
                </a:lnTo>
                <a:lnTo>
                  <a:pt x="429549" y="57695"/>
                </a:lnTo>
                <a:lnTo>
                  <a:pt x="461035" y="87258"/>
                </a:lnTo>
                <a:lnTo>
                  <a:pt x="486809" y="121487"/>
                </a:lnTo>
                <a:lnTo>
                  <a:pt x="506133" y="159689"/>
                </a:lnTo>
                <a:lnTo>
                  <a:pt x="518268" y="201170"/>
                </a:lnTo>
                <a:lnTo>
                  <a:pt x="522478" y="245237"/>
                </a:lnTo>
                <a:lnTo>
                  <a:pt x="518268" y="289331"/>
                </a:lnTo>
                <a:lnTo>
                  <a:pt x="506133" y="330831"/>
                </a:lnTo>
                <a:lnTo>
                  <a:pt x="486809" y="369045"/>
                </a:lnTo>
                <a:lnTo>
                  <a:pt x="461035" y="403278"/>
                </a:lnTo>
                <a:lnTo>
                  <a:pt x="429549" y="432841"/>
                </a:lnTo>
                <a:lnTo>
                  <a:pt x="393088" y="457039"/>
                </a:lnTo>
                <a:lnTo>
                  <a:pt x="352391" y="475180"/>
                </a:lnTo>
                <a:lnTo>
                  <a:pt x="308195" y="486573"/>
                </a:lnTo>
                <a:lnTo>
                  <a:pt x="261238" y="490524"/>
                </a:lnTo>
                <a:lnTo>
                  <a:pt x="214282" y="486573"/>
                </a:lnTo>
                <a:lnTo>
                  <a:pt x="170086" y="475180"/>
                </a:lnTo>
                <a:lnTo>
                  <a:pt x="129389" y="457039"/>
                </a:lnTo>
                <a:lnTo>
                  <a:pt x="92928" y="432841"/>
                </a:lnTo>
                <a:lnTo>
                  <a:pt x="61442" y="403278"/>
                </a:lnTo>
                <a:lnTo>
                  <a:pt x="35668" y="369045"/>
                </a:lnTo>
                <a:lnTo>
                  <a:pt x="16344" y="330831"/>
                </a:lnTo>
                <a:lnTo>
                  <a:pt x="4209" y="289331"/>
                </a:lnTo>
                <a:lnTo>
                  <a:pt x="0" y="245237"/>
                </a:lnTo>
                <a:close/>
              </a:path>
            </a:pathLst>
          </a:custGeom>
          <a:ln w="28575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395857" y="3540137"/>
            <a:ext cx="432066" cy="409575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1306195" y="3683203"/>
            <a:ext cx="522605" cy="8997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8419" algn="ctr">
              <a:lnSpc>
                <a:spcPct val="100000"/>
              </a:lnSpc>
            </a:pP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10</a:t>
            </a:r>
            <a:endParaRPr sz="1800" dirty="0">
              <a:latin typeface="Arial"/>
              <a:cs typeface="Arial"/>
            </a:endParaRPr>
          </a:p>
          <a:p>
            <a:pPr marL="59690" algn="ctr">
              <a:lnSpc>
                <a:spcPct val="100000"/>
              </a:lnSpc>
            </a:pP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0</a:t>
            </a:r>
            <a:endParaRPr sz="1800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230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try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2081657" y="3281807"/>
            <a:ext cx="522605" cy="490855"/>
          </a:xfrm>
          <a:custGeom>
            <a:avLst/>
            <a:gdLst/>
            <a:ahLst/>
            <a:cxnLst/>
            <a:rect l="l" t="t" r="r" b="b"/>
            <a:pathLst>
              <a:path w="522605" h="490854">
                <a:moveTo>
                  <a:pt x="261238" y="0"/>
                </a:moveTo>
                <a:lnTo>
                  <a:pt x="214282" y="3948"/>
                </a:lnTo>
                <a:lnTo>
                  <a:pt x="170086" y="15334"/>
                </a:lnTo>
                <a:lnTo>
                  <a:pt x="129389" y="33466"/>
                </a:lnTo>
                <a:lnTo>
                  <a:pt x="92928" y="57654"/>
                </a:lnTo>
                <a:lnTo>
                  <a:pt x="61442" y="87205"/>
                </a:lnTo>
                <a:lnTo>
                  <a:pt x="35668" y="121430"/>
                </a:lnTo>
                <a:lnTo>
                  <a:pt x="16344" y="159638"/>
                </a:lnTo>
                <a:lnTo>
                  <a:pt x="4209" y="201137"/>
                </a:lnTo>
                <a:lnTo>
                  <a:pt x="0" y="245237"/>
                </a:lnTo>
                <a:lnTo>
                  <a:pt x="4209" y="289336"/>
                </a:lnTo>
                <a:lnTo>
                  <a:pt x="16344" y="330835"/>
                </a:lnTo>
                <a:lnTo>
                  <a:pt x="35668" y="369043"/>
                </a:lnTo>
                <a:lnTo>
                  <a:pt x="61442" y="403268"/>
                </a:lnTo>
                <a:lnTo>
                  <a:pt x="92928" y="432819"/>
                </a:lnTo>
                <a:lnTo>
                  <a:pt x="129389" y="457007"/>
                </a:lnTo>
                <a:lnTo>
                  <a:pt x="170086" y="475139"/>
                </a:lnTo>
                <a:lnTo>
                  <a:pt x="214282" y="486525"/>
                </a:lnTo>
                <a:lnTo>
                  <a:pt x="261238" y="490474"/>
                </a:lnTo>
                <a:lnTo>
                  <a:pt x="308195" y="486525"/>
                </a:lnTo>
                <a:lnTo>
                  <a:pt x="352391" y="475139"/>
                </a:lnTo>
                <a:lnTo>
                  <a:pt x="393088" y="457007"/>
                </a:lnTo>
                <a:lnTo>
                  <a:pt x="429549" y="432819"/>
                </a:lnTo>
                <a:lnTo>
                  <a:pt x="461035" y="403268"/>
                </a:lnTo>
                <a:lnTo>
                  <a:pt x="486809" y="369043"/>
                </a:lnTo>
                <a:lnTo>
                  <a:pt x="506133" y="330835"/>
                </a:lnTo>
                <a:lnTo>
                  <a:pt x="518268" y="289336"/>
                </a:lnTo>
                <a:lnTo>
                  <a:pt x="522478" y="245237"/>
                </a:lnTo>
                <a:lnTo>
                  <a:pt x="518268" y="201137"/>
                </a:lnTo>
                <a:lnTo>
                  <a:pt x="506133" y="159638"/>
                </a:lnTo>
                <a:lnTo>
                  <a:pt x="486809" y="121430"/>
                </a:lnTo>
                <a:lnTo>
                  <a:pt x="461035" y="87205"/>
                </a:lnTo>
                <a:lnTo>
                  <a:pt x="429549" y="57654"/>
                </a:lnTo>
                <a:lnTo>
                  <a:pt x="393088" y="33466"/>
                </a:lnTo>
                <a:lnTo>
                  <a:pt x="352391" y="15334"/>
                </a:lnTo>
                <a:lnTo>
                  <a:pt x="308195" y="3948"/>
                </a:lnTo>
                <a:lnTo>
                  <a:pt x="261238" y="0"/>
                </a:lnTo>
                <a:close/>
              </a:path>
            </a:pathLst>
          </a:custGeom>
          <a:solidFill>
            <a:srgbClr val="0000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2081657" y="3281807"/>
            <a:ext cx="522605" cy="490855"/>
          </a:xfrm>
          <a:custGeom>
            <a:avLst/>
            <a:gdLst/>
            <a:ahLst/>
            <a:cxnLst/>
            <a:rect l="l" t="t" r="r" b="b"/>
            <a:pathLst>
              <a:path w="522605" h="490854">
                <a:moveTo>
                  <a:pt x="0" y="245237"/>
                </a:moveTo>
                <a:lnTo>
                  <a:pt x="4209" y="201137"/>
                </a:lnTo>
                <a:lnTo>
                  <a:pt x="16344" y="159638"/>
                </a:lnTo>
                <a:lnTo>
                  <a:pt x="35668" y="121430"/>
                </a:lnTo>
                <a:lnTo>
                  <a:pt x="61442" y="87205"/>
                </a:lnTo>
                <a:lnTo>
                  <a:pt x="92928" y="57654"/>
                </a:lnTo>
                <a:lnTo>
                  <a:pt x="129389" y="33466"/>
                </a:lnTo>
                <a:lnTo>
                  <a:pt x="170086" y="15334"/>
                </a:lnTo>
                <a:lnTo>
                  <a:pt x="214282" y="3948"/>
                </a:lnTo>
                <a:lnTo>
                  <a:pt x="261238" y="0"/>
                </a:lnTo>
                <a:lnTo>
                  <a:pt x="308195" y="3948"/>
                </a:lnTo>
                <a:lnTo>
                  <a:pt x="352391" y="15334"/>
                </a:lnTo>
                <a:lnTo>
                  <a:pt x="393088" y="33466"/>
                </a:lnTo>
                <a:lnTo>
                  <a:pt x="429549" y="57654"/>
                </a:lnTo>
                <a:lnTo>
                  <a:pt x="461035" y="87205"/>
                </a:lnTo>
                <a:lnTo>
                  <a:pt x="486809" y="121430"/>
                </a:lnTo>
                <a:lnTo>
                  <a:pt x="506133" y="159638"/>
                </a:lnTo>
                <a:lnTo>
                  <a:pt x="518268" y="201137"/>
                </a:lnTo>
                <a:lnTo>
                  <a:pt x="522478" y="245237"/>
                </a:lnTo>
                <a:lnTo>
                  <a:pt x="518268" y="289336"/>
                </a:lnTo>
                <a:lnTo>
                  <a:pt x="506133" y="330835"/>
                </a:lnTo>
                <a:lnTo>
                  <a:pt x="486809" y="369043"/>
                </a:lnTo>
                <a:lnTo>
                  <a:pt x="461035" y="403268"/>
                </a:lnTo>
                <a:lnTo>
                  <a:pt x="429549" y="432819"/>
                </a:lnTo>
                <a:lnTo>
                  <a:pt x="393088" y="457007"/>
                </a:lnTo>
                <a:lnTo>
                  <a:pt x="352391" y="475139"/>
                </a:lnTo>
                <a:lnTo>
                  <a:pt x="308195" y="486525"/>
                </a:lnTo>
                <a:lnTo>
                  <a:pt x="261238" y="490474"/>
                </a:lnTo>
                <a:lnTo>
                  <a:pt x="214282" y="486525"/>
                </a:lnTo>
                <a:lnTo>
                  <a:pt x="170086" y="475139"/>
                </a:lnTo>
                <a:lnTo>
                  <a:pt x="129389" y="457007"/>
                </a:lnTo>
                <a:lnTo>
                  <a:pt x="92928" y="432819"/>
                </a:lnTo>
                <a:lnTo>
                  <a:pt x="61442" y="403268"/>
                </a:lnTo>
                <a:lnTo>
                  <a:pt x="35668" y="369043"/>
                </a:lnTo>
                <a:lnTo>
                  <a:pt x="16344" y="330835"/>
                </a:lnTo>
                <a:lnTo>
                  <a:pt x="4209" y="289336"/>
                </a:lnTo>
                <a:lnTo>
                  <a:pt x="0" y="245237"/>
                </a:lnTo>
                <a:close/>
              </a:path>
            </a:pathLst>
          </a:custGeom>
          <a:ln w="28575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2125598" y="3279394"/>
            <a:ext cx="432066" cy="409575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2199258" y="3448558"/>
            <a:ext cx="278765" cy="55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50</a:t>
            </a:r>
            <a:endParaRPr sz="1800">
              <a:latin typeface="Arial"/>
              <a:cs typeface="Arial"/>
            </a:endParaRPr>
          </a:p>
          <a:p>
            <a:pPr marL="1905" algn="ctr">
              <a:lnSpc>
                <a:spcPct val="100000"/>
              </a:lnSpc>
            </a:pP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3067557" y="3094863"/>
            <a:ext cx="522605" cy="490855"/>
          </a:xfrm>
          <a:custGeom>
            <a:avLst/>
            <a:gdLst/>
            <a:ahLst/>
            <a:cxnLst/>
            <a:rect l="l" t="t" r="r" b="b"/>
            <a:pathLst>
              <a:path w="522604" h="490854">
                <a:moveTo>
                  <a:pt x="261239" y="0"/>
                </a:moveTo>
                <a:lnTo>
                  <a:pt x="214282" y="3953"/>
                </a:lnTo>
                <a:lnTo>
                  <a:pt x="170086" y="15349"/>
                </a:lnTo>
                <a:lnTo>
                  <a:pt x="129389" y="33495"/>
                </a:lnTo>
                <a:lnTo>
                  <a:pt x="92928" y="57695"/>
                </a:lnTo>
                <a:lnTo>
                  <a:pt x="61442" y="87258"/>
                </a:lnTo>
                <a:lnTo>
                  <a:pt x="35668" y="121487"/>
                </a:lnTo>
                <a:lnTo>
                  <a:pt x="16344" y="159689"/>
                </a:lnTo>
                <a:lnTo>
                  <a:pt x="4209" y="201170"/>
                </a:lnTo>
                <a:lnTo>
                  <a:pt x="0" y="245237"/>
                </a:lnTo>
                <a:lnTo>
                  <a:pt x="4209" y="289336"/>
                </a:lnTo>
                <a:lnTo>
                  <a:pt x="16344" y="330835"/>
                </a:lnTo>
                <a:lnTo>
                  <a:pt x="35668" y="369043"/>
                </a:lnTo>
                <a:lnTo>
                  <a:pt x="61442" y="403268"/>
                </a:lnTo>
                <a:lnTo>
                  <a:pt x="92928" y="432819"/>
                </a:lnTo>
                <a:lnTo>
                  <a:pt x="129389" y="457007"/>
                </a:lnTo>
                <a:lnTo>
                  <a:pt x="170086" y="475139"/>
                </a:lnTo>
                <a:lnTo>
                  <a:pt x="214282" y="486525"/>
                </a:lnTo>
                <a:lnTo>
                  <a:pt x="261239" y="490474"/>
                </a:lnTo>
                <a:lnTo>
                  <a:pt x="308195" y="486525"/>
                </a:lnTo>
                <a:lnTo>
                  <a:pt x="352391" y="475139"/>
                </a:lnTo>
                <a:lnTo>
                  <a:pt x="393088" y="457007"/>
                </a:lnTo>
                <a:lnTo>
                  <a:pt x="429549" y="432819"/>
                </a:lnTo>
                <a:lnTo>
                  <a:pt x="461035" y="403268"/>
                </a:lnTo>
                <a:lnTo>
                  <a:pt x="486809" y="369043"/>
                </a:lnTo>
                <a:lnTo>
                  <a:pt x="506133" y="330835"/>
                </a:lnTo>
                <a:lnTo>
                  <a:pt x="518268" y="289336"/>
                </a:lnTo>
                <a:lnTo>
                  <a:pt x="522478" y="245237"/>
                </a:lnTo>
                <a:lnTo>
                  <a:pt x="518268" y="201170"/>
                </a:lnTo>
                <a:lnTo>
                  <a:pt x="506133" y="159689"/>
                </a:lnTo>
                <a:lnTo>
                  <a:pt x="486809" y="121487"/>
                </a:lnTo>
                <a:lnTo>
                  <a:pt x="461035" y="87258"/>
                </a:lnTo>
                <a:lnTo>
                  <a:pt x="429549" y="57695"/>
                </a:lnTo>
                <a:lnTo>
                  <a:pt x="393088" y="33495"/>
                </a:lnTo>
                <a:lnTo>
                  <a:pt x="352391" y="15349"/>
                </a:lnTo>
                <a:lnTo>
                  <a:pt x="308195" y="3953"/>
                </a:lnTo>
                <a:lnTo>
                  <a:pt x="261239" y="0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067557" y="3094863"/>
            <a:ext cx="522605" cy="490855"/>
          </a:xfrm>
          <a:custGeom>
            <a:avLst/>
            <a:gdLst/>
            <a:ahLst/>
            <a:cxnLst/>
            <a:rect l="l" t="t" r="r" b="b"/>
            <a:pathLst>
              <a:path w="522604" h="490854">
                <a:moveTo>
                  <a:pt x="0" y="245237"/>
                </a:moveTo>
                <a:lnTo>
                  <a:pt x="4209" y="201170"/>
                </a:lnTo>
                <a:lnTo>
                  <a:pt x="16344" y="159689"/>
                </a:lnTo>
                <a:lnTo>
                  <a:pt x="35668" y="121487"/>
                </a:lnTo>
                <a:lnTo>
                  <a:pt x="61442" y="87258"/>
                </a:lnTo>
                <a:lnTo>
                  <a:pt x="92928" y="57695"/>
                </a:lnTo>
                <a:lnTo>
                  <a:pt x="129389" y="33495"/>
                </a:lnTo>
                <a:lnTo>
                  <a:pt x="170086" y="15349"/>
                </a:lnTo>
                <a:lnTo>
                  <a:pt x="214282" y="3953"/>
                </a:lnTo>
                <a:lnTo>
                  <a:pt x="261239" y="0"/>
                </a:lnTo>
                <a:lnTo>
                  <a:pt x="308195" y="3953"/>
                </a:lnTo>
                <a:lnTo>
                  <a:pt x="352391" y="15349"/>
                </a:lnTo>
                <a:lnTo>
                  <a:pt x="393088" y="33495"/>
                </a:lnTo>
                <a:lnTo>
                  <a:pt x="429549" y="57695"/>
                </a:lnTo>
                <a:lnTo>
                  <a:pt x="461035" y="87258"/>
                </a:lnTo>
                <a:lnTo>
                  <a:pt x="486809" y="121487"/>
                </a:lnTo>
                <a:lnTo>
                  <a:pt x="506133" y="159689"/>
                </a:lnTo>
                <a:lnTo>
                  <a:pt x="518268" y="201170"/>
                </a:lnTo>
                <a:lnTo>
                  <a:pt x="522478" y="245237"/>
                </a:lnTo>
                <a:lnTo>
                  <a:pt x="518268" y="289336"/>
                </a:lnTo>
                <a:lnTo>
                  <a:pt x="506133" y="330835"/>
                </a:lnTo>
                <a:lnTo>
                  <a:pt x="486809" y="369043"/>
                </a:lnTo>
                <a:lnTo>
                  <a:pt x="461035" y="403268"/>
                </a:lnTo>
                <a:lnTo>
                  <a:pt x="429549" y="432819"/>
                </a:lnTo>
                <a:lnTo>
                  <a:pt x="393088" y="457007"/>
                </a:lnTo>
                <a:lnTo>
                  <a:pt x="352391" y="475139"/>
                </a:lnTo>
                <a:lnTo>
                  <a:pt x="308195" y="486525"/>
                </a:lnTo>
                <a:lnTo>
                  <a:pt x="261239" y="490474"/>
                </a:lnTo>
                <a:lnTo>
                  <a:pt x="214282" y="486525"/>
                </a:lnTo>
                <a:lnTo>
                  <a:pt x="170086" y="475139"/>
                </a:lnTo>
                <a:lnTo>
                  <a:pt x="129389" y="457007"/>
                </a:lnTo>
                <a:lnTo>
                  <a:pt x="92928" y="432819"/>
                </a:lnTo>
                <a:lnTo>
                  <a:pt x="61442" y="403268"/>
                </a:lnTo>
                <a:lnTo>
                  <a:pt x="35668" y="369043"/>
                </a:lnTo>
                <a:lnTo>
                  <a:pt x="16344" y="330835"/>
                </a:lnTo>
                <a:lnTo>
                  <a:pt x="4209" y="289336"/>
                </a:lnTo>
                <a:lnTo>
                  <a:pt x="0" y="245237"/>
                </a:lnTo>
                <a:close/>
              </a:path>
            </a:pathLst>
          </a:custGeom>
          <a:ln w="28575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111500" y="3092450"/>
            <a:ext cx="432066" cy="409575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844796" y="2555494"/>
            <a:ext cx="522605" cy="490855"/>
          </a:xfrm>
          <a:custGeom>
            <a:avLst/>
            <a:gdLst/>
            <a:ahLst/>
            <a:cxnLst/>
            <a:rect l="l" t="t" r="r" b="b"/>
            <a:pathLst>
              <a:path w="522604" h="490855">
                <a:moveTo>
                  <a:pt x="261238" y="0"/>
                </a:moveTo>
                <a:lnTo>
                  <a:pt x="214282" y="3953"/>
                </a:lnTo>
                <a:lnTo>
                  <a:pt x="170086" y="15349"/>
                </a:lnTo>
                <a:lnTo>
                  <a:pt x="129389" y="33495"/>
                </a:lnTo>
                <a:lnTo>
                  <a:pt x="92928" y="57695"/>
                </a:lnTo>
                <a:lnTo>
                  <a:pt x="61442" y="87258"/>
                </a:lnTo>
                <a:lnTo>
                  <a:pt x="35668" y="121487"/>
                </a:lnTo>
                <a:lnTo>
                  <a:pt x="16344" y="159689"/>
                </a:lnTo>
                <a:lnTo>
                  <a:pt x="4209" y="201170"/>
                </a:lnTo>
                <a:lnTo>
                  <a:pt x="0" y="245237"/>
                </a:lnTo>
                <a:lnTo>
                  <a:pt x="4209" y="289341"/>
                </a:lnTo>
                <a:lnTo>
                  <a:pt x="16344" y="330851"/>
                </a:lnTo>
                <a:lnTo>
                  <a:pt x="35668" y="369076"/>
                </a:lnTo>
                <a:lnTo>
                  <a:pt x="61442" y="403321"/>
                </a:lnTo>
                <a:lnTo>
                  <a:pt x="92928" y="432893"/>
                </a:lnTo>
                <a:lnTo>
                  <a:pt x="129389" y="457101"/>
                </a:lnTo>
                <a:lnTo>
                  <a:pt x="170086" y="475250"/>
                </a:lnTo>
                <a:lnTo>
                  <a:pt x="214282" y="486647"/>
                </a:lnTo>
                <a:lnTo>
                  <a:pt x="261238" y="490600"/>
                </a:lnTo>
                <a:lnTo>
                  <a:pt x="308195" y="486647"/>
                </a:lnTo>
                <a:lnTo>
                  <a:pt x="352391" y="475250"/>
                </a:lnTo>
                <a:lnTo>
                  <a:pt x="393088" y="457101"/>
                </a:lnTo>
                <a:lnTo>
                  <a:pt x="429549" y="432893"/>
                </a:lnTo>
                <a:lnTo>
                  <a:pt x="461035" y="403321"/>
                </a:lnTo>
                <a:lnTo>
                  <a:pt x="486809" y="369076"/>
                </a:lnTo>
                <a:lnTo>
                  <a:pt x="506133" y="330851"/>
                </a:lnTo>
                <a:lnTo>
                  <a:pt x="518268" y="289341"/>
                </a:lnTo>
                <a:lnTo>
                  <a:pt x="522477" y="245237"/>
                </a:lnTo>
                <a:lnTo>
                  <a:pt x="518268" y="201170"/>
                </a:lnTo>
                <a:lnTo>
                  <a:pt x="506133" y="159689"/>
                </a:lnTo>
                <a:lnTo>
                  <a:pt x="486809" y="121487"/>
                </a:lnTo>
                <a:lnTo>
                  <a:pt x="461035" y="87258"/>
                </a:lnTo>
                <a:lnTo>
                  <a:pt x="429549" y="57695"/>
                </a:lnTo>
                <a:lnTo>
                  <a:pt x="393088" y="33495"/>
                </a:lnTo>
                <a:lnTo>
                  <a:pt x="352391" y="15349"/>
                </a:lnTo>
                <a:lnTo>
                  <a:pt x="308195" y="3953"/>
                </a:lnTo>
                <a:lnTo>
                  <a:pt x="261238" y="0"/>
                </a:lnTo>
                <a:close/>
              </a:path>
            </a:pathLst>
          </a:custGeom>
          <a:solidFill>
            <a:srgbClr val="00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4844796" y="2555494"/>
            <a:ext cx="522605" cy="490855"/>
          </a:xfrm>
          <a:custGeom>
            <a:avLst/>
            <a:gdLst/>
            <a:ahLst/>
            <a:cxnLst/>
            <a:rect l="l" t="t" r="r" b="b"/>
            <a:pathLst>
              <a:path w="522604" h="490855">
                <a:moveTo>
                  <a:pt x="0" y="245237"/>
                </a:moveTo>
                <a:lnTo>
                  <a:pt x="4209" y="201170"/>
                </a:lnTo>
                <a:lnTo>
                  <a:pt x="16344" y="159689"/>
                </a:lnTo>
                <a:lnTo>
                  <a:pt x="35668" y="121487"/>
                </a:lnTo>
                <a:lnTo>
                  <a:pt x="61442" y="87258"/>
                </a:lnTo>
                <a:lnTo>
                  <a:pt x="92928" y="57695"/>
                </a:lnTo>
                <a:lnTo>
                  <a:pt x="129389" y="33495"/>
                </a:lnTo>
                <a:lnTo>
                  <a:pt x="170086" y="15349"/>
                </a:lnTo>
                <a:lnTo>
                  <a:pt x="214282" y="3953"/>
                </a:lnTo>
                <a:lnTo>
                  <a:pt x="261238" y="0"/>
                </a:lnTo>
                <a:lnTo>
                  <a:pt x="308195" y="3953"/>
                </a:lnTo>
                <a:lnTo>
                  <a:pt x="352391" y="15349"/>
                </a:lnTo>
                <a:lnTo>
                  <a:pt x="393088" y="33495"/>
                </a:lnTo>
                <a:lnTo>
                  <a:pt x="429549" y="57695"/>
                </a:lnTo>
                <a:lnTo>
                  <a:pt x="461035" y="87258"/>
                </a:lnTo>
                <a:lnTo>
                  <a:pt x="486809" y="121487"/>
                </a:lnTo>
                <a:lnTo>
                  <a:pt x="506133" y="159689"/>
                </a:lnTo>
                <a:lnTo>
                  <a:pt x="518268" y="201170"/>
                </a:lnTo>
                <a:lnTo>
                  <a:pt x="522477" y="245237"/>
                </a:lnTo>
                <a:lnTo>
                  <a:pt x="518268" y="289341"/>
                </a:lnTo>
                <a:lnTo>
                  <a:pt x="506133" y="330851"/>
                </a:lnTo>
                <a:lnTo>
                  <a:pt x="486809" y="369076"/>
                </a:lnTo>
                <a:lnTo>
                  <a:pt x="461035" y="403321"/>
                </a:lnTo>
                <a:lnTo>
                  <a:pt x="429549" y="432893"/>
                </a:lnTo>
                <a:lnTo>
                  <a:pt x="393088" y="457101"/>
                </a:lnTo>
                <a:lnTo>
                  <a:pt x="352391" y="475250"/>
                </a:lnTo>
                <a:lnTo>
                  <a:pt x="308195" y="486647"/>
                </a:lnTo>
                <a:lnTo>
                  <a:pt x="261238" y="490600"/>
                </a:lnTo>
                <a:lnTo>
                  <a:pt x="214282" y="486647"/>
                </a:lnTo>
                <a:lnTo>
                  <a:pt x="170086" y="475250"/>
                </a:lnTo>
                <a:lnTo>
                  <a:pt x="129389" y="457101"/>
                </a:lnTo>
                <a:lnTo>
                  <a:pt x="92928" y="432893"/>
                </a:lnTo>
                <a:lnTo>
                  <a:pt x="61442" y="403321"/>
                </a:lnTo>
                <a:lnTo>
                  <a:pt x="35668" y="369076"/>
                </a:lnTo>
                <a:lnTo>
                  <a:pt x="16344" y="330851"/>
                </a:lnTo>
                <a:lnTo>
                  <a:pt x="4209" y="289341"/>
                </a:lnTo>
                <a:lnTo>
                  <a:pt x="0" y="245237"/>
                </a:lnTo>
                <a:close/>
              </a:path>
            </a:pathLst>
          </a:custGeom>
          <a:ln w="28575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888738" y="2553080"/>
            <a:ext cx="432066" cy="409575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3114294" y="3253232"/>
            <a:ext cx="420370" cy="498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1,00</a:t>
            </a:r>
            <a:endParaRPr sz="16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0</a:t>
            </a:r>
            <a:endParaRPr sz="1600">
              <a:latin typeface="Arial"/>
              <a:cs typeface="Arial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3817365" y="2807970"/>
            <a:ext cx="522605" cy="490855"/>
          </a:xfrm>
          <a:custGeom>
            <a:avLst/>
            <a:gdLst/>
            <a:ahLst/>
            <a:cxnLst/>
            <a:rect l="l" t="t" r="r" b="b"/>
            <a:pathLst>
              <a:path w="522604" h="490854">
                <a:moveTo>
                  <a:pt x="261238" y="0"/>
                </a:moveTo>
                <a:lnTo>
                  <a:pt x="214282" y="3948"/>
                </a:lnTo>
                <a:lnTo>
                  <a:pt x="170086" y="15334"/>
                </a:lnTo>
                <a:lnTo>
                  <a:pt x="129389" y="33466"/>
                </a:lnTo>
                <a:lnTo>
                  <a:pt x="92928" y="57654"/>
                </a:lnTo>
                <a:lnTo>
                  <a:pt x="61442" y="87205"/>
                </a:lnTo>
                <a:lnTo>
                  <a:pt x="35668" y="121430"/>
                </a:lnTo>
                <a:lnTo>
                  <a:pt x="16344" y="159638"/>
                </a:lnTo>
                <a:lnTo>
                  <a:pt x="4209" y="201137"/>
                </a:lnTo>
                <a:lnTo>
                  <a:pt x="0" y="245237"/>
                </a:lnTo>
                <a:lnTo>
                  <a:pt x="4209" y="289303"/>
                </a:lnTo>
                <a:lnTo>
                  <a:pt x="16344" y="330784"/>
                </a:lnTo>
                <a:lnTo>
                  <a:pt x="35668" y="368986"/>
                </a:lnTo>
                <a:lnTo>
                  <a:pt x="61442" y="403215"/>
                </a:lnTo>
                <a:lnTo>
                  <a:pt x="92928" y="432778"/>
                </a:lnTo>
                <a:lnTo>
                  <a:pt x="129389" y="456978"/>
                </a:lnTo>
                <a:lnTo>
                  <a:pt x="170086" y="475124"/>
                </a:lnTo>
                <a:lnTo>
                  <a:pt x="214282" y="486520"/>
                </a:lnTo>
                <a:lnTo>
                  <a:pt x="261238" y="490474"/>
                </a:lnTo>
                <a:lnTo>
                  <a:pt x="308195" y="486520"/>
                </a:lnTo>
                <a:lnTo>
                  <a:pt x="352391" y="475124"/>
                </a:lnTo>
                <a:lnTo>
                  <a:pt x="393088" y="456978"/>
                </a:lnTo>
                <a:lnTo>
                  <a:pt x="429549" y="432778"/>
                </a:lnTo>
                <a:lnTo>
                  <a:pt x="461035" y="403215"/>
                </a:lnTo>
                <a:lnTo>
                  <a:pt x="486809" y="368986"/>
                </a:lnTo>
                <a:lnTo>
                  <a:pt x="506133" y="330784"/>
                </a:lnTo>
                <a:lnTo>
                  <a:pt x="518268" y="289303"/>
                </a:lnTo>
                <a:lnTo>
                  <a:pt x="522478" y="245237"/>
                </a:lnTo>
                <a:lnTo>
                  <a:pt x="518268" y="201137"/>
                </a:lnTo>
                <a:lnTo>
                  <a:pt x="506133" y="159638"/>
                </a:lnTo>
                <a:lnTo>
                  <a:pt x="486809" y="121430"/>
                </a:lnTo>
                <a:lnTo>
                  <a:pt x="461035" y="87205"/>
                </a:lnTo>
                <a:lnTo>
                  <a:pt x="429549" y="57654"/>
                </a:lnTo>
                <a:lnTo>
                  <a:pt x="393088" y="33466"/>
                </a:lnTo>
                <a:lnTo>
                  <a:pt x="352391" y="15334"/>
                </a:lnTo>
                <a:lnTo>
                  <a:pt x="308195" y="3948"/>
                </a:lnTo>
                <a:lnTo>
                  <a:pt x="261238" y="0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817365" y="2807970"/>
            <a:ext cx="522605" cy="490855"/>
          </a:xfrm>
          <a:custGeom>
            <a:avLst/>
            <a:gdLst/>
            <a:ahLst/>
            <a:cxnLst/>
            <a:rect l="l" t="t" r="r" b="b"/>
            <a:pathLst>
              <a:path w="522604" h="490854">
                <a:moveTo>
                  <a:pt x="0" y="245237"/>
                </a:moveTo>
                <a:lnTo>
                  <a:pt x="4209" y="201137"/>
                </a:lnTo>
                <a:lnTo>
                  <a:pt x="16344" y="159638"/>
                </a:lnTo>
                <a:lnTo>
                  <a:pt x="35668" y="121430"/>
                </a:lnTo>
                <a:lnTo>
                  <a:pt x="61442" y="87205"/>
                </a:lnTo>
                <a:lnTo>
                  <a:pt x="92928" y="57654"/>
                </a:lnTo>
                <a:lnTo>
                  <a:pt x="129389" y="33466"/>
                </a:lnTo>
                <a:lnTo>
                  <a:pt x="170086" y="15334"/>
                </a:lnTo>
                <a:lnTo>
                  <a:pt x="214282" y="3948"/>
                </a:lnTo>
                <a:lnTo>
                  <a:pt x="261238" y="0"/>
                </a:lnTo>
                <a:lnTo>
                  <a:pt x="308195" y="3948"/>
                </a:lnTo>
                <a:lnTo>
                  <a:pt x="352391" y="15334"/>
                </a:lnTo>
                <a:lnTo>
                  <a:pt x="393088" y="33466"/>
                </a:lnTo>
                <a:lnTo>
                  <a:pt x="429549" y="57654"/>
                </a:lnTo>
                <a:lnTo>
                  <a:pt x="461035" y="87205"/>
                </a:lnTo>
                <a:lnTo>
                  <a:pt x="486809" y="121430"/>
                </a:lnTo>
                <a:lnTo>
                  <a:pt x="506133" y="159638"/>
                </a:lnTo>
                <a:lnTo>
                  <a:pt x="518268" y="201137"/>
                </a:lnTo>
                <a:lnTo>
                  <a:pt x="522478" y="245237"/>
                </a:lnTo>
                <a:lnTo>
                  <a:pt x="518268" y="289303"/>
                </a:lnTo>
                <a:lnTo>
                  <a:pt x="506133" y="330784"/>
                </a:lnTo>
                <a:lnTo>
                  <a:pt x="486809" y="368986"/>
                </a:lnTo>
                <a:lnTo>
                  <a:pt x="461035" y="403215"/>
                </a:lnTo>
                <a:lnTo>
                  <a:pt x="429549" y="432778"/>
                </a:lnTo>
                <a:lnTo>
                  <a:pt x="393088" y="456978"/>
                </a:lnTo>
                <a:lnTo>
                  <a:pt x="352391" y="475124"/>
                </a:lnTo>
                <a:lnTo>
                  <a:pt x="308195" y="486520"/>
                </a:lnTo>
                <a:lnTo>
                  <a:pt x="261238" y="490474"/>
                </a:lnTo>
                <a:lnTo>
                  <a:pt x="214282" y="486520"/>
                </a:lnTo>
                <a:lnTo>
                  <a:pt x="170086" y="475124"/>
                </a:lnTo>
                <a:lnTo>
                  <a:pt x="129389" y="456978"/>
                </a:lnTo>
                <a:lnTo>
                  <a:pt x="92928" y="432778"/>
                </a:lnTo>
                <a:lnTo>
                  <a:pt x="61442" y="403215"/>
                </a:lnTo>
                <a:lnTo>
                  <a:pt x="35668" y="368986"/>
                </a:lnTo>
                <a:lnTo>
                  <a:pt x="16344" y="330784"/>
                </a:lnTo>
                <a:lnTo>
                  <a:pt x="4209" y="289303"/>
                </a:lnTo>
                <a:lnTo>
                  <a:pt x="0" y="245237"/>
                </a:lnTo>
                <a:close/>
              </a:path>
            </a:pathLst>
          </a:custGeom>
          <a:ln w="28575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861308" y="2805557"/>
            <a:ext cx="432066" cy="409575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3871721" y="2959100"/>
            <a:ext cx="420370" cy="498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1,50</a:t>
            </a:r>
            <a:endParaRPr sz="16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0</a:t>
            </a:r>
            <a:endParaRPr sz="1600">
              <a:latin typeface="Arial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4900421" y="2715005"/>
            <a:ext cx="420370" cy="498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2,00</a:t>
            </a:r>
            <a:endParaRPr sz="16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0</a:t>
            </a:r>
            <a:endParaRPr sz="1600">
              <a:latin typeface="Arial"/>
              <a:cs typeface="Arial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5560695" y="2278126"/>
            <a:ext cx="522605" cy="490855"/>
          </a:xfrm>
          <a:custGeom>
            <a:avLst/>
            <a:gdLst/>
            <a:ahLst/>
            <a:cxnLst/>
            <a:rect l="l" t="t" r="r" b="b"/>
            <a:pathLst>
              <a:path w="522604" h="490855">
                <a:moveTo>
                  <a:pt x="261238" y="0"/>
                </a:moveTo>
                <a:lnTo>
                  <a:pt x="214282" y="3948"/>
                </a:lnTo>
                <a:lnTo>
                  <a:pt x="170086" y="15334"/>
                </a:lnTo>
                <a:lnTo>
                  <a:pt x="129389" y="33466"/>
                </a:lnTo>
                <a:lnTo>
                  <a:pt x="92928" y="57654"/>
                </a:lnTo>
                <a:lnTo>
                  <a:pt x="61442" y="87205"/>
                </a:lnTo>
                <a:lnTo>
                  <a:pt x="35668" y="121430"/>
                </a:lnTo>
                <a:lnTo>
                  <a:pt x="16344" y="159638"/>
                </a:lnTo>
                <a:lnTo>
                  <a:pt x="4209" y="201137"/>
                </a:lnTo>
                <a:lnTo>
                  <a:pt x="0" y="245237"/>
                </a:lnTo>
                <a:lnTo>
                  <a:pt x="4209" y="289336"/>
                </a:lnTo>
                <a:lnTo>
                  <a:pt x="16344" y="330835"/>
                </a:lnTo>
                <a:lnTo>
                  <a:pt x="35668" y="369043"/>
                </a:lnTo>
                <a:lnTo>
                  <a:pt x="61442" y="403268"/>
                </a:lnTo>
                <a:lnTo>
                  <a:pt x="92928" y="432819"/>
                </a:lnTo>
                <a:lnTo>
                  <a:pt x="129389" y="457007"/>
                </a:lnTo>
                <a:lnTo>
                  <a:pt x="170086" y="475139"/>
                </a:lnTo>
                <a:lnTo>
                  <a:pt x="214282" y="486525"/>
                </a:lnTo>
                <a:lnTo>
                  <a:pt x="261238" y="490474"/>
                </a:lnTo>
                <a:lnTo>
                  <a:pt x="308195" y="486525"/>
                </a:lnTo>
                <a:lnTo>
                  <a:pt x="352391" y="475139"/>
                </a:lnTo>
                <a:lnTo>
                  <a:pt x="393088" y="457007"/>
                </a:lnTo>
                <a:lnTo>
                  <a:pt x="429549" y="432819"/>
                </a:lnTo>
                <a:lnTo>
                  <a:pt x="461035" y="403268"/>
                </a:lnTo>
                <a:lnTo>
                  <a:pt x="486809" y="369043"/>
                </a:lnTo>
                <a:lnTo>
                  <a:pt x="506133" y="330835"/>
                </a:lnTo>
                <a:lnTo>
                  <a:pt x="518268" y="289336"/>
                </a:lnTo>
                <a:lnTo>
                  <a:pt x="522477" y="245237"/>
                </a:lnTo>
                <a:lnTo>
                  <a:pt x="518268" y="201137"/>
                </a:lnTo>
                <a:lnTo>
                  <a:pt x="506133" y="159638"/>
                </a:lnTo>
                <a:lnTo>
                  <a:pt x="486809" y="121430"/>
                </a:lnTo>
                <a:lnTo>
                  <a:pt x="461035" y="87205"/>
                </a:lnTo>
                <a:lnTo>
                  <a:pt x="429549" y="57654"/>
                </a:lnTo>
                <a:lnTo>
                  <a:pt x="393088" y="33466"/>
                </a:lnTo>
                <a:lnTo>
                  <a:pt x="352391" y="15334"/>
                </a:lnTo>
                <a:lnTo>
                  <a:pt x="308195" y="3948"/>
                </a:lnTo>
                <a:lnTo>
                  <a:pt x="261238" y="0"/>
                </a:lnTo>
                <a:close/>
              </a:path>
            </a:pathLst>
          </a:custGeom>
          <a:solidFill>
            <a:srgbClr val="00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5560695" y="2278126"/>
            <a:ext cx="522605" cy="490855"/>
          </a:xfrm>
          <a:custGeom>
            <a:avLst/>
            <a:gdLst/>
            <a:ahLst/>
            <a:cxnLst/>
            <a:rect l="l" t="t" r="r" b="b"/>
            <a:pathLst>
              <a:path w="522604" h="490855">
                <a:moveTo>
                  <a:pt x="0" y="245237"/>
                </a:moveTo>
                <a:lnTo>
                  <a:pt x="4209" y="201137"/>
                </a:lnTo>
                <a:lnTo>
                  <a:pt x="16344" y="159638"/>
                </a:lnTo>
                <a:lnTo>
                  <a:pt x="35668" y="121430"/>
                </a:lnTo>
                <a:lnTo>
                  <a:pt x="61442" y="87205"/>
                </a:lnTo>
                <a:lnTo>
                  <a:pt x="92928" y="57654"/>
                </a:lnTo>
                <a:lnTo>
                  <a:pt x="129389" y="33466"/>
                </a:lnTo>
                <a:lnTo>
                  <a:pt x="170086" y="15334"/>
                </a:lnTo>
                <a:lnTo>
                  <a:pt x="214282" y="3948"/>
                </a:lnTo>
                <a:lnTo>
                  <a:pt x="261238" y="0"/>
                </a:lnTo>
                <a:lnTo>
                  <a:pt x="308195" y="3948"/>
                </a:lnTo>
                <a:lnTo>
                  <a:pt x="352391" y="15334"/>
                </a:lnTo>
                <a:lnTo>
                  <a:pt x="393088" y="33466"/>
                </a:lnTo>
                <a:lnTo>
                  <a:pt x="429549" y="57654"/>
                </a:lnTo>
                <a:lnTo>
                  <a:pt x="461035" y="87205"/>
                </a:lnTo>
                <a:lnTo>
                  <a:pt x="486809" y="121430"/>
                </a:lnTo>
                <a:lnTo>
                  <a:pt x="506133" y="159638"/>
                </a:lnTo>
                <a:lnTo>
                  <a:pt x="518268" y="201137"/>
                </a:lnTo>
                <a:lnTo>
                  <a:pt x="522477" y="245237"/>
                </a:lnTo>
                <a:lnTo>
                  <a:pt x="518268" y="289336"/>
                </a:lnTo>
                <a:lnTo>
                  <a:pt x="506133" y="330835"/>
                </a:lnTo>
                <a:lnTo>
                  <a:pt x="486809" y="369043"/>
                </a:lnTo>
                <a:lnTo>
                  <a:pt x="461035" y="403268"/>
                </a:lnTo>
                <a:lnTo>
                  <a:pt x="429549" y="432819"/>
                </a:lnTo>
                <a:lnTo>
                  <a:pt x="393088" y="457007"/>
                </a:lnTo>
                <a:lnTo>
                  <a:pt x="352391" y="475139"/>
                </a:lnTo>
                <a:lnTo>
                  <a:pt x="308195" y="486525"/>
                </a:lnTo>
                <a:lnTo>
                  <a:pt x="261238" y="490474"/>
                </a:lnTo>
                <a:lnTo>
                  <a:pt x="214282" y="486525"/>
                </a:lnTo>
                <a:lnTo>
                  <a:pt x="170086" y="475139"/>
                </a:lnTo>
                <a:lnTo>
                  <a:pt x="129389" y="457007"/>
                </a:lnTo>
                <a:lnTo>
                  <a:pt x="92928" y="432819"/>
                </a:lnTo>
                <a:lnTo>
                  <a:pt x="61442" y="403268"/>
                </a:lnTo>
                <a:lnTo>
                  <a:pt x="35668" y="369043"/>
                </a:lnTo>
                <a:lnTo>
                  <a:pt x="16344" y="330835"/>
                </a:lnTo>
                <a:lnTo>
                  <a:pt x="4209" y="289336"/>
                </a:lnTo>
                <a:lnTo>
                  <a:pt x="0" y="245237"/>
                </a:lnTo>
                <a:close/>
              </a:path>
            </a:pathLst>
          </a:custGeom>
          <a:ln w="28575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5604636" y="2275713"/>
            <a:ext cx="432066" cy="409575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/>
          <p:nvPr/>
        </p:nvSpPr>
        <p:spPr>
          <a:xfrm>
            <a:off x="5616321" y="2437257"/>
            <a:ext cx="420370" cy="498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2,50</a:t>
            </a:r>
            <a:endParaRPr sz="16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0</a:t>
            </a:r>
            <a:endParaRPr sz="1600">
              <a:latin typeface="Arial"/>
              <a:cs typeface="Arial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1709927" y="2098548"/>
            <a:ext cx="3369564" cy="1485899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不同公司人效比对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4553667"/>
              </p:ext>
            </p:extLst>
          </p:nvPr>
        </p:nvGraphicFramePr>
        <p:xfrm>
          <a:off x="496887" y="1314437"/>
          <a:ext cx="7123113" cy="22503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08545"/>
                <a:gridCol w="1376756"/>
                <a:gridCol w="1866012"/>
                <a:gridCol w="838200"/>
                <a:gridCol w="990600"/>
                <a:gridCol w="1143000"/>
              </a:tblGrid>
              <a:tr h="375043"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500" b="1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公司名称</a:t>
                      </a:r>
                      <a:endParaRPr sz="15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5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5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500" b="1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收入（亿）</a:t>
                      </a:r>
                      <a:endParaRPr sz="15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38735" algn="ctr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5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5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500" b="1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净利润（</a:t>
                      </a:r>
                      <a:r>
                        <a:rPr sz="1500" b="1" dirty="0" smtClean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亿</a:t>
                      </a:r>
                      <a:r>
                        <a:rPr lang="en-US" sz="1500" b="1" dirty="0" smtClean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)</a:t>
                      </a:r>
                      <a:endParaRPr sz="15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500" b="1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人数</a:t>
                      </a:r>
                      <a:endParaRPr sz="15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500" b="1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人均收入</a:t>
                      </a:r>
                      <a:endParaRPr sz="15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500" b="1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人均利润</a:t>
                      </a:r>
                      <a:endParaRPr sz="15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solidFill>
                      <a:srgbClr val="4F81BC"/>
                    </a:solidFill>
                  </a:tcPr>
                </a:tc>
              </a:tr>
              <a:tr h="375031"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用友</a:t>
                      </a:r>
                    </a:p>
                  </a:txBody>
                  <a:tcPr marL="0" marR="0" marT="0" marB="0">
                    <a:lnL w="6350">
                      <a:solidFill>
                        <a:srgbClr val="4F81BC"/>
                      </a:solidFill>
                      <a:prstDash val="solid"/>
                    </a:lnL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4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3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5</a:t>
                      </a:r>
                    </a:p>
                  </a:txBody>
                  <a:tcPr marL="0" marR="0" marT="0" marB="0"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4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26</a:t>
                      </a:r>
                    </a:p>
                  </a:txBody>
                  <a:tcPr marL="0" marR="0" marT="0" marB="0"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3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0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7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5</a:t>
                      </a:r>
                      <a:endParaRPr sz="15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3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3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9</a:t>
                      </a:r>
                      <a:endParaRPr sz="15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3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26</a:t>
                      </a:r>
                      <a:endParaRPr sz="15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4F81BC"/>
                      </a:solidFill>
                      <a:prstDash val="solid"/>
                    </a:lnR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</a:tr>
              <a:tr h="375031"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500" spc="-5" dirty="0">
                          <a:latin typeface="SimSun"/>
                          <a:cs typeface="SimSun"/>
                        </a:rPr>
                        <a:t>金蝶</a:t>
                      </a:r>
                      <a:endParaRPr sz="1500" dirty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4F81BC"/>
                      </a:solidFill>
                      <a:prstDash val="solid"/>
                    </a:lnL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7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6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5</a:t>
                      </a:r>
                      <a:endParaRPr sz="15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-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.4</a:t>
                      </a:r>
                      <a:endParaRPr sz="15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7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7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55</a:t>
                      </a:r>
                    </a:p>
                  </a:txBody>
                  <a:tcPr marL="0" marR="0" marT="0" marB="0"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7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6</a:t>
                      </a:r>
                    </a:p>
                  </a:txBody>
                  <a:tcPr marL="0" marR="0" marT="0" marB="0"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500" spc="5" dirty="0">
                          <a:latin typeface="SimSun"/>
                          <a:cs typeface="SimSun"/>
                        </a:rPr>
                        <a:t>-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8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1</a:t>
                      </a:r>
                      <a:endParaRPr sz="15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4F81BC"/>
                      </a:solidFill>
                      <a:prstDash val="solid"/>
                    </a:lnR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</a:tr>
              <a:tr h="375157"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广联达</a:t>
                      </a:r>
                    </a:p>
                  </a:txBody>
                  <a:tcPr marL="0" marR="0" marT="0" marB="0">
                    <a:lnL w="6350">
                      <a:solidFill>
                        <a:srgbClr val="4F81BC"/>
                      </a:solidFill>
                      <a:prstDash val="solid"/>
                    </a:lnL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0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3</a:t>
                      </a:r>
                      <a:endParaRPr sz="15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3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08</a:t>
                      </a:r>
                      <a:endParaRPr sz="15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4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0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00</a:t>
                      </a:r>
                      <a:endParaRPr sz="15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5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3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3</a:t>
                      </a:r>
                    </a:p>
                  </a:txBody>
                  <a:tcPr marL="0" marR="0" marT="0" marB="0"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7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70</a:t>
                      </a:r>
                    </a:p>
                  </a:txBody>
                  <a:tcPr marL="0" marR="0" marT="0" marB="0">
                    <a:lnR w="6350">
                      <a:solidFill>
                        <a:srgbClr val="4F81BC"/>
                      </a:solidFill>
                      <a:prstDash val="solid"/>
                    </a:lnR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</a:tr>
              <a:tr h="375031"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500" spc="-5" dirty="0">
                          <a:latin typeface="SimSun"/>
                          <a:cs typeface="SimSun"/>
                        </a:rPr>
                        <a:t>Microsoft</a:t>
                      </a:r>
                      <a:endParaRPr sz="1500" dirty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4F81BC"/>
                      </a:solidFill>
                      <a:prstDash val="solid"/>
                    </a:lnL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795" algn="ctr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7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3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7</a:t>
                      </a:r>
                      <a:endParaRPr sz="15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7</a:t>
                      </a:r>
                      <a:endParaRPr sz="15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9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9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39</a:t>
                      </a:r>
                      <a:endParaRPr sz="15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7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4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3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4</a:t>
                      </a:r>
                      <a:endParaRPr sz="15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8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9</a:t>
                      </a:r>
                    </a:p>
                  </a:txBody>
                  <a:tcPr marL="0" marR="0" marT="0" marB="0">
                    <a:lnR w="6350">
                      <a:solidFill>
                        <a:srgbClr val="4F81BC"/>
                      </a:solidFill>
                      <a:prstDash val="solid"/>
                    </a:lnR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</a:tr>
              <a:tr h="375031"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100" b="1" spc="-20" dirty="0">
                          <a:latin typeface="Arial"/>
                          <a:cs typeface="Arial"/>
                        </a:rPr>
                        <a:t>Oracle</a:t>
                      </a:r>
                      <a:endParaRPr sz="11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4F81BC"/>
                      </a:solidFill>
                      <a:prstDash val="solid"/>
                    </a:lnL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795" algn="ctr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3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7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2</a:t>
                      </a:r>
                      <a:endParaRPr sz="15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9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9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.8</a:t>
                      </a:r>
                      <a:endParaRPr sz="15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0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8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4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9</a:t>
                      </a:r>
                      <a:endParaRPr sz="15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3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4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3</a:t>
                      </a:r>
                      <a:endParaRPr sz="15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500" dirty="0">
                          <a:latin typeface="SimSun"/>
                          <a:cs typeface="SimSun"/>
                        </a:rPr>
                        <a:t>9</a:t>
                      </a:r>
                      <a:r>
                        <a:rPr sz="1500" spc="-1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1500" dirty="0">
                          <a:latin typeface="SimSun"/>
                          <a:cs typeface="SimSun"/>
                        </a:rPr>
                        <a:t>20</a:t>
                      </a:r>
                    </a:p>
                  </a:txBody>
                  <a:tcPr marL="0" marR="0" marT="0" marB="0">
                    <a:lnR w="6350">
                      <a:solidFill>
                        <a:srgbClr val="4F81BC"/>
                      </a:solidFill>
                      <a:prstDash val="solid"/>
                    </a:lnR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688340" y="3845356"/>
            <a:ext cx="5512435" cy="685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>
                <a:latin typeface="SimSun"/>
                <a:cs typeface="SimSun"/>
              </a:rPr>
              <a:t>用友/金蝶/广联达数据均来自于其2012年上市公司年报</a:t>
            </a:r>
            <a:endParaRPr sz="1800" dirty="0">
              <a:latin typeface="SimSun"/>
              <a:cs typeface="SimSun"/>
            </a:endParaRPr>
          </a:p>
          <a:p>
            <a:pPr marL="12700">
              <a:lnSpc>
                <a:spcPts val="2155"/>
              </a:lnSpc>
              <a:spcBef>
                <a:spcPts val="1080"/>
              </a:spcBef>
            </a:pPr>
            <a:r>
              <a:rPr sz="1800" spc="-5" dirty="0">
                <a:latin typeface="SimSun"/>
                <a:cs typeface="SimSun"/>
              </a:rPr>
              <a:t>Microsoft/Oracle金额均为美元</a:t>
            </a:r>
            <a:endParaRPr sz="1800" dirty="0">
              <a:latin typeface="SimSun"/>
              <a:cs typeface="SimSu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54655" y="153796"/>
            <a:ext cx="6346825" cy="4768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750"/>
              </a:lnSpc>
            </a:pPr>
            <a:r>
              <a:rPr sz="3200" spc="50" dirty="0"/>
              <a:t>行业标杆</a:t>
            </a:r>
            <a:r>
              <a:rPr sz="3200" spc="50" dirty="0">
                <a:latin typeface="Arial"/>
                <a:cs typeface="Arial"/>
              </a:rPr>
              <a:t>/</a:t>
            </a:r>
            <a:r>
              <a:rPr sz="3200" spc="50" dirty="0"/>
              <a:t>竞争对手人效收集与整理</a:t>
            </a:r>
            <a:endParaRPr sz="32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758825" y="1304899"/>
          <a:ext cx="5638797" cy="14162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41628"/>
                <a:gridCol w="1135100"/>
                <a:gridCol w="872172"/>
                <a:gridCol w="749617"/>
                <a:gridCol w="814578"/>
                <a:gridCol w="925702"/>
              </a:tblGrid>
              <a:tr h="221640">
                <a:tc>
                  <a:txBody>
                    <a:bodyPr/>
                    <a:lstStyle/>
                    <a:p>
                      <a:pPr marL="20447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公司名称</a:t>
                      </a:r>
                      <a:endParaRPr sz="14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22225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销售收入</a:t>
                      </a:r>
                      <a:endParaRPr sz="14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19939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净利润</a:t>
                      </a:r>
                      <a:endParaRPr sz="14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13716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员工数</a:t>
                      </a:r>
                      <a:endParaRPr sz="14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人均收入</a:t>
                      </a:r>
                      <a:endParaRPr sz="14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2413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人均净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利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润</a:t>
                      </a:r>
                      <a:endParaRPr sz="14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solidFill>
                      <a:srgbClr val="4F81BC"/>
                    </a:solidFill>
                  </a:tcPr>
                </a:tc>
              </a:tr>
              <a:tr h="238887">
                <a:tc gridSpan="6">
                  <a:txBody>
                    <a:bodyPr/>
                    <a:lstStyle/>
                    <a:p>
                      <a:pPr marL="156845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400" dirty="0">
                          <a:latin typeface="SimSun"/>
                          <a:cs typeface="SimSun"/>
                        </a:rPr>
                        <a:t>竞争对手1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4F81BC"/>
                      </a:solidFill>
                      <a:prstDash val="solid"/>
                    </a:lnL>
                    <a:lnR w="6350">
                      <a:solidFill>
                        <a:srgbClr val="4F81BC"/>
                      </a:solidFill>
                      <a:prstDash val="solid"/>
                    </a:lnR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38887">
                <a:tc gridSpan="6">
                  <a:txBody>
                    <a:bodyPr/>
                    <a:lstStyle/>
                    <a:p>
                      <a:pPr marL="156845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400" dirty="0">
                          <a:latin typeface="SimSun"/>
                          <a:cs typeface="SimSun"/>
                        </a:rPr>
                        <a:t>竞争对手2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4F81BC"/>
                      </a:solidFill>
                      <a:prstDash val="solid"/>
                    </a:lnL>
                    <a:lnR w="6350">
                      <a:solidFill>
                        <a:srgbClr val="4F81BC"/>
                      </a:solidFill>
                      <a:prstDash val="solid"/>
                    </a:lnR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38887">
                <a:tc gridSpan="6">
                  <a:txBody>
                    <a:bodyPr/>
                    <a:lstStyle/>
                    <a:p>
                      <a:pPr marL="245745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400" dirty="0">
                          <a:latin typeface="SimSun"/>
                          <a:cs typeface="SimSun"/>
                        </a:rPr>
                        <a:t>我公司3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4F81BC"/>
                      </a:solidFill>
                      <a:prstDash val="solid"/>
                    </a:lnL>
                    <a:lnR w="6350">
                      <a:solidFill>
                        <a:srgbClr val="4F81BC"/>
                      </a:solidFill>
                      <a:prstDash val="solid"/>
                    </a:lnR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38887">
                <a:tc gridSpan="6">
                  <a:txBody>
                    <a:bodyPr/>
                    <a:lstStyle/>
                    <a:p>
                      <a:pPr marL="156845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400" dirty="0">
                          <a:latin typeface="SimSun"/>
                          <a:cs typeface="SimSun"/>
                        </a:rPr>
                        <a:t>行业标杆1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4F81BC"/>
                      </a:solidFill>
                      <a:prstDash val="solid"/>
                    </a:lnL>
                    <a:lnR w="6350">
                      <a:solidFill>
                        <a:srgbClr val="4F81BC"/>
                      </a:solidFill>
                      <a:prstDash val="solid"/>
                    </a:lnR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39013">
                <a:tc gridSpan="6">
                  <a:txBody>
                    <a:bodyPr/>
                    <a:lstStyle/>
                    <a:p>
                      <a:pPr marL="156845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400" dirty="0">
                          <a:latin typeface="SimSun"/>
                          <a:cs typeface="SimSun"/>
                        </a:rPr>
                        <a:t>行业标杆2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4F81BC"/>
                      </a:solidFill>
                      <a:prstDash val="solid"/>
                    </a:lnL>
                    <a:lnR w="6350">
                      <a:solidFill>
                        <a:srgbClr val="4F81BC"/>
                      </a:solidFill>
                      <a:prstDash val="solid"/>
                    </a:lnR>
                    <a:lnT w="6350">
                      <a:solidFill>
                        <a:srgbClr val="4F81BC"/>
                      </a:solidFill>
                      <a:prstDash val="solid"/>
                    </a:lnT>
                    <a:lnB w="6350">
                      <a:solidFill>
                        <a:srgbClr val="4F81BC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847725" y="2949575"/>
          <a:ext cx="5476875" cy="12547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78051"/>
                <a:gridCol w="3798824"/>
              </a:tblGrid>
              <a:tr h="318762">
                <a:tc>
                  <a:txBody>
                    <a:bodyPr/>
                    <a:lstStyle/>
                    <a:p>
                      <a:pPr marL="952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400" dirty="0">
                          <a:latin typeface="SimSun"/>
                          <a:cs typeface="SimSun"/>
                        </a:rPr>
                        <a:t>选取标杆/竞争对手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8478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400" spc="-5" dirty="0">
                          <a:latin typeface="SimSun"/>
                          <a:cs typeface="SimSun"/>
                        </a:rPr>
                        <a:t>2-3家标杆/主要竞争对手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313753">
                <a:tc>
                  <a:txBody>
                    <a:bodyPr/>
                    <a:lstStyle/>
                    <a:p>
                      <a:pPr marL="952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dirty="0">
                          <a:latin typeface="SimSun"/>
                          <a:cs typeface="SimSun"/>
                        </a:rPr>
                        <a:t>选择评估要素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8478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spc="-5" dirty="0">
                          <a:latin typeface="SimSun"/>
                          <a:cs typeface="SimSun"/>
                        </a:rPr>
                        <a:t>公司整体业绩/部门组织结构/岗位设置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  <a:tr h="313804">
                <a:tc>
                  <a:txBody>
                    <a:bodyPr/>
                    <a:lstStyle/>
                    <a:p>
                      <a:pPr marL="952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spc="-5" dirty="0">
                          <a:latin typeface="SimSun"/>
                          <a:cs typeface="SimSun"/>
                        </a:rPr>
                        <a:t>竞争对手数据收集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8478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spc="-5" dirty="0">
                          <a:latin typeface="SimSun"/>
                          <a:cs typeface="SimSun"/>
                        </a:rPr>
                        <a:t>数据收集（上市公司年报）/内部信息收集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  <a:tr h="308465">
                <a:tc>
                  <a:txBody>
                    <a:bodyPr/>
                    <a:lstStyle/>
                    <a:p>
                      <a:pPr marL="952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dirty="0">
                          <a:latin typeface="SimSun"/>
                          <a:cs typeface="SimSun"/>
                        </a:rPr>
                        <a:t>数据整理与分析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478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dirty="0">
                          <a:latin typeface="SimSun"/>
                          <a:cs typeface="SimSun"/>
                        </a:rPr>
                        <a:t>整理数据，设计分析报告</a:t>
                      </a:r>
                      <a:endParaRPr sz="14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02154" y="168909"/>
            <a:ext cx="6221730" cy="534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205"/>
              </a:lnSpc>
            </a:pPr>
            <a:r>
              <a:rPr spc="50" dirty="0"/>
              <a:t>准确预算的核心前提</a:t>
            </a:r>
            <a:r>
              <a:rPr spc="50" dirty="0">
                <a:latin typeface="Arial"/>
                <a:cs typeface="Arial"/>
              </a:rPr>
              <a:t>-</a:t>
            </a:r>
            <a:r>
              <a:rPr spc="50" dirty="0"/>
              <a:t>精确计划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15900" y="1056385"/>
            <a:ext cx="4660900" cy="16927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15" dirty="0">
                <a:solidFill>
                  <a:srgbClr val="000099"/>
                </a:solidFill>
                <a:latin typeface="Microsoft YaHei"/>
                <a:cs typeface="Microsoft YaHei"/>
              </a:rPr>
              <a:t>−</a:t>
            </a:r>
            <a:r>
              <a:rPr sz="2000" spc="15" dirty="0">
                <a:latin typeface="SimSun"/>
                <a:cs typeface="SimSun"/>
              </a:rPr>
              <a:t>预算是计划的核心体现</a:t>
            </a:r>
            <a:endParaRPr sz="200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spc="10" dirty="0">
                <a:solidFill>
                  <a:srgbClr val="000099"/>
                </a:solidFill>
                <a:latin typeface="Microsoft YaHei"/>
                <a:cs typeface="Microsoft YaHei"/>
              </a:rPr>
              <a:t>−</a:t>
            </a:r>
            <a:r>
              <a:rPr sz="2000" spc="10" dirty="0">
                <a:latin typeface="SimSun"/>
                <a:cs typeface="SimSun"/>
              </a:rPr>
              <a:t>设计计划模板是做好预算的前提</a:t>
            </a:r>
            <a:endParaRPr sz="200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spc="20" dirty="0">
                <a:solidFill>
                  <a:srgbClr val="000099"/>
                </a:solidFill>
                <a:latin typeface="Microsoft YaHei"/>
                <a:cs typeface="Microsoft YaHei"/>
              </a:rPr>
              <a:t>−</a:t>
            </a:r>
            <a:r>
              <a:rPr sz="2000" spc="20" dirty="0">
                <a:latin typeface="SimSun"/>
                <a:cs typeface="SimSun"/>
              </a:rPr>
              <a:t>设计计划套表模板</a:t>
            </a:r>
            <a:endParaRPr sz="2000" dirty="0">
              <a:latin typeface="SimSun"/>
              <a:cs typeface="SimSun"/>
            </a:endParaRPr>
          </a:p>
          <a:p>
            <a:pPr marL="227329" marR="5080" indent="-215265">
              <a:lnSpc>
                <a:spcPct val="100000"/>
              </a:lnSpc>
              <a:spcBef>
                <a:spcPts val="1200"/>
              </a:spcBef>
            </a:pPr>
            <a:r>
              <a:rPr sz="2000" spc="204" dirty="0">
                <a:solidFill>
                  <a:srgbClr val="000099"/>
                </a:solidFill>
                <a:latin typeface="Microsoft YaHei"/>
                <a:cs typeface="Microsoft YaHei"/>
              </a:rPr>
              <a:t>−</a:t>
            </a:r>
            <a:r>
              <a:rPr sz="2000" dirty="0" err="1" smtClean="0">
                <a:latin typeface="SimSun"/>
                <a:cs typeface="SimSun"/>
              </a:rPr>
              <a:t>与业务</a:t>
            </a:r>
            <a:r>
              <a:rPr sz="2000" spc="-15" dirty="0" err="1" smtClean="0">
                <a:latin typeface="SimSun"/>
                <a:cs typeface="SimSun"/>
              </a:rPr>
              <a:t>部</a:t>
            </a:r>
            <a:r>
              <a:rPr sz="2000" dirty="0" err="1" smtClean="0">
                <a:latin typeface="SimSun"/>
                <a:cs typeface="SimSun"/>
              </a:rPr>
              <a:t>门</a:t>
            </a:r>
            <a:r>
              <a:rPr sz="2000" spc="-15" dirty="0" err="1" smtClean="0">
                <a:latin typeface="SimSun"/>
                <a:cs typeface="SimSun"/>
              </a:rPr>
              <a:t>有</a:t>
            </a:r>
            <a:r>
              <a:rPr sz="2000" dirty="0" err="1" smtClean="0">
                <a:latin typeface="SimSun"/>
                <a:cs typeface="SimSun"/>
              </a:rPr>
              <a:t>效沟通</a:t>
            </a:r>
            <a:r>
              <a:rPr sz="2000" spc="-15" dirty="0" err="1" smtClean="0">
                <a:latin typeface="SimSun"/>
                <a:cs typeface="SimSun"/>
              </a:rPr>
              <a:t>是</a:t>
            </a:r>
            <a:r>
              <a:rPr sz="2000" dirty="0" err="1" smtClean="0">
                <a:latin typeface="SimSun"/>
                <a:cs typeface="SimSun"/>
              </a:rPr>
              <a:t>做</a:t>
            </a:r>
            <a:r>
              <a:rPr sz="2000" spc="-15" dirty="0" err="1" smtClean="0">
                <a:latin typeface="SimSun"/>
                <a:cs typeface="SimSun"/>
              </a:rPr>
              <a:t>好</a:t>
            </a:r>
            <a:r>
              <a:rPr sz="2000" dirty="0" err="1" smtClean="0">
                <a:latin typeface="SimSun"/>
                <a:cs typeface="SimSun"/>
              </a:rPr>
              <a:t>计划的基础</a:t>
            </a:r>
            <a:endParaRPr sz="2000" dirty="0">
              <a:latin typeface="SimSun"/>
              <a:cs typeface="SimSun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612384"/>
              </p:ext>
            </p:extLst>
          </p:nvPr>
        </p:nvGraphicFramePr>
        <p:xfrm>
          <a:off x="5257800" y="1581150"/>
          <a:ext cx="2895600" cy="30479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7200"/>
                <a:gridCol w="2438400"/>
              </a:tblGrid>
              <a:tr h="247142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100" b="1" dirty="0">
                          <a:latin typeface="Microsoft YaHei"/>
                          <a:cs typeface="Microsoft YaHei"/>
                        </a:rPr>
                        <a:t>序号</a:t>
                      </a:r>
                      <a:endParaRPr sz="11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100" b="1" dirty="0">
                          <a:latin typeface="Microsoft YaHei"/>
                          <a:cs typeface="Microsoft YaHei"/>
                        </a:rPr>
                        <a:t>项目</a:t>
                      </a:r>
                      <a:endParaRPr sz="11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辖区地图与基本资料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015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商圈分级资料列表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3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spc="-5" dirty="0">
                          <a:latin typeface="SimSun"/>
                          <a:cs typeface="SimSun"/>
                        </a:rPr>
                        <a:t>2014年经销商规模化标准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002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4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spc="-5" dirty="0">
                          <a:latin typeface="SimSun"/>
                          <a:cs typeface="SimSun"/>
                        </a:rPr>
                        <a:t>2014年三阶客户经营模式调整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spc="-5" dirty="0">
                          <a:latin typeface="SimSun"/>
                          <a:cs typeface="SimSun"/>
                        </a:rPr>
                        <a:t>2014年经销商分布地图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015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5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经销商等级调整汇总表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6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spc="-5" dirty="0">
                          <a:latin typeface="SimSun"/>
                          <a:cs typeface="SimSun"/>
                        </a:rPr>
                        <a:t>2014年升级替换客户汇总表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7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spc="-5" dirty="0">
                          <a:latin typeface="SimSun"/>
                          <a:cs typeface="SimSun"/>
                        </a:rPr>
                        <a:t>JBP+三阶客户规划表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01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8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spc="-5" dirty="0">
                          <a:latin typeface="SimSun"/>
                          <a:cs typeface="SimSun"/>
                        </a:rPr>
                        <a:t>核心城区JBP二阶规模化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006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9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人力规划表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006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spc="5" dirty="0">
                          <a:latin typeface="SimSun"/>
                          <a:cs typeface="SimSun"/>
                        </a:rPr>
                        <a:t>10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人力汇总表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0050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900" spc="5" dirty="0">
                          <a:latin typeface="SimSun"/>
                          <a:cs typeface="SimSun"/>
                        </a:rPr>
                        <a:t>11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业务组织规划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0063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spc="5" dirty="0">
                          <a:latin typeface="SimSun"/>
                          <a:cs typeface="SimSun"/>
                        </a:rPr>
                        <a:t>12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组织架构图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006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营业部门组织图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0715">
              <a:lnSpc>
                <a:spcPts val="4205"/>
              </a:lnSpc>
            </a:pPr>
            <a:r>
              <a:rPr spc="10" dirty="0"/>
              <a:t>根据业绩设计部门编制计划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608237"/>
              </p:ext>
            </p:extLst>
          </p:nvPr>
        </p:nvGraphicFramePr>
        <p:xfrm>
          <a:off x="228601" y="1123950"/>
          <a:ext cx="7927972" cy="33591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38199"/>
                <a:gridCol w="835946"/>
                <a:gridCol w="626905"/>
                <a:gridCol w="627068"/>
                <a:gridCol w="626906"/>
                <a:gridCol w="627067"/>
                <a:gridCol w="626905"/>
                <a:gridCol w="621721"/>
                <a:gridCol w="621561"/>
                <a:gridCol w="621721"/>
                <a:gridCol w="627068"/>
                <a:gridCol w="626905"/>
              </a:tblGrid>
              <a:tr h="271752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1100" spc="5" dirty="0">
                          <a:latin typeface="SimSun"/>
                          <a:cs typeface="SimSun"/>
                        </a:rPr>
                        <a:t>组织名称</a:t>
                      </a:r>
                      <a:endParaRPr sz="11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241935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销售额（千元）</a:t>
                      </a: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99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454659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人员编制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37973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人均Th产力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C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27940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下辖组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48557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业务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2014年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2013年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成长</a:t>
                      </a: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2014年</a:t>
                      </a: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2013年</a:t>
                      </a: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成长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2014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2013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成长</a:t>
                      </a: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2014年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2013年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</a:tr>
              <a:tr h="405556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大连</a:t>
                      </a: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215639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spc="-5" dirty="0" smtClean="0">
                          <a:latin typeface="SimSun"/>
                          <a:cs typeface="SimSun"/>
                        </a:rPr>
                        <a:t>178,994</a:t>
                      </a:r>
                      <a:endParaRPr sz="11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sz="1100" spc="-185" dirty="0">
                          <a:latin typeface="SimSun"/>
                          <a:cs typeface="SimSun"/>
                        </a:rPr>
                        <a:t>20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100" spc="-5" dirty="0" smtClean="0">
                          <a:latin typeface="SimSun"/>
                          <a:cs typeface="SimSun"/>
                        </a:rPr>
                        <a:t>68</a:t>
                      </a:r>
                      <a:endParaRPr sz="11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77</a:t>
                      </a: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sz="1100" spc="-140" dirty="0">
                          <a:latin typeface="SimSun"/>
                          <a:cs typeface="SimSun"/>
                        </a:rPr>
                        <a:t>-12</a:t>
                      </a:r>
                      <a:endParaRPr sz="11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3171</a:t>
                      </a: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2325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6364" algn="ctr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36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6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6</a:t>
                      </a: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05555"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金州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135698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SimSun"/>
                          <a:cs typeface="SimSun"/>
                        </a:rPr>
                        <a:t>90,288</a:t>
                      </a:r>
                      <a:endParaRPr sz="11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spc="-185" dirty="0">
                          <a:latin typeface="SimSun"/>
                          <a:cs typeface="SimSun"/>
                        </a:rPr>
                        <a:t>50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SimSun"/>
                          <a:cs typeface="SimSun"/>
                        </a:rPr>
                        <a:t>37</a:t>
                      </a:r>
                      <a:endParaRPr sz="11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37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spc="-275" dirty="0">
                          <a:latin typeface="SimSun"/>
                          <a:cs typeface="SimSun"/>
                        </a:rPr>
                        <a:t>0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3668</a:t>
                      </a: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2440</a:t>
                      </a: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6364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50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4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3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05556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鞍山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237985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SimSun"/>
                          <a:cs typeface="SimSun"/>
                        </a:rPr>
                        <a:t>180,849</a:t>
                      </a:r>
                      <a:endParaRPr sz="11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spc="-185" dirty="0">
                          <a:latin typeface="SimSun"/>
                          <a:cs typeface="SimSun"/>
                        </a:rPr>
                        <a:t>32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SimSun"/>
                          <a:cs typeface="SimSun"/>
                        </a:rPr>
                        <a:t>79</a:t>
                      </a:r>
                      <a:endParaRPr sz="11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76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spc="-275" dirty="0">
                          <a:latin typeface="SimSun"/>
                          <a:cs typeface="SimSun"/>
                        </a:rPr>
                        <a:t>4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3012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2380</a:t>
                      </a: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6364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27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6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5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05556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丹东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161390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spc="-5" dirty="0" smtClean="0">
                          <a:latin typeface="SimSun"/>
                          <a:cs typeface="SimSun"/>
                        </a:rPr>
                        <a:t>122,605</a:t>
                      </a:r>
                      <a:endParaRPr sz="11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spc="-185" dirty="0">
                          <a:latin typeface="SimSun"/>
                          <a:cs typeface="SimSun"/>
                        </a:rPr>
                        <a:t>32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100" spc="-5" dirty="0" smtClean="0">
                          <a:latin typeface="SimSun"/>
                          <a:cs typeface="SimSun"/>
                        </a:rPr>
                        <a:t>58</a:t>
                      </a:r>
                      <a:endParaRPr sz="11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57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spc="-275" dirty="0">
                          <a:latin typeface="SimSun"/>
                          <a:cs typeface="SimSun"/>
                        </a:rPr>
                        <a:t>2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2783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2151</a:t>
                      </a: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6364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29</a:t>
                      </a: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3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3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05556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营口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220721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SimSun"/>
                          <a:cs typeface="SimSun"/>
                        </a:rPr>
                        <a:t>167,633</a:t>
                      </a:r>
                      <a:endParaRPr sz="11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100" spc="-185" dirty="0">
                          <a:latin typeface="SimSun"/>
                          <a:cs typeface="SimSun"/>
                        </a:rPr>
                        <a:t>32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SimSun"/>
                          <a:cs typeface="SimSun"/>
                        </a:rPr>
                        <a:t>69</a:t>
                      </a:r>
                      <a:endParaRPr sz="11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65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100" spc="-275" dirty="0">
                          <a:latin typeface="SimSun"/>
                          <a:cs typeface="SimSun"/>
                        </a:rPr>
                        <a:t>6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3199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2579</a:t>
                      </a: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6364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24</a:t>
                      </a: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4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4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05555"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大直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53238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SimSun"/>
                          <a:cs typeface="SimSun"/>
                        </a:rPr>
                        <a:t>47,258</a:t>
                      </a:r>
                      <a:endParaRPr sz="11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100" spc="-185" dirty="0">
                          <a:latin typeface="SimSun"/>
                          <a:cs typeface="SimSun"/>
                        </a:rPr>
                        <a:t>13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SimSun"/>
                          <a:cs typeface="SimSun"/>
                        </a:rPr>
                        <a:t>35</a:t>
                      </a:r>
                      <a:endParaRPr sz="11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35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100" spc="-275" dirty="0">
                          <a:latin typeface="SimSun"/>
                          <a:cs typeface="SimSun"/>
                        </a:rPr>
                        <a:t>0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1521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1350</a:t>
                      </a: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6364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13</a:t>
                      </a: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3</a:t>
                      </a: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3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055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7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</a:pPr>
                      <a:r>
                        <a:rPr sz="1100" dirty="0" smtClean="0">
                          <a:latin typeface="SimSun"/>
                          <a:cs typeface="SimSun"/>
                        </a:rPr>
                        <a:t>1024670</a:t>
                      </a:r>
                      <a:endParaRPr sz="11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SimSun"/>
                          <a:cs typeface="SimSun"/>
                        </a:rPr>
                        <a:t>787,627</a:t>
                      </a:r>
                      <a:endParaRPr sz="11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spc="-185" dirty="0">
                          <a:latin typeface="SimSun"/>
                          <a:cs typeface="SimSun"/>
                        </a:rPr>
                        <a:t>30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SimSun"/>
                          <a:cs typeface="SimSun"/>
                        </a:rPr>
                        <a:t>346</a:t>
                      </a:r>
                      <a:endParaRPr sz="11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SimSun"/>
                          <a:cs typeface="SimSun"/>
                        </a:rPr>
                        <a:t>347</a:t>
                      </a:r>
                      <a:endParaRPr sz="1100" dirty="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spc="-275" dirty="0">
                          <a:latin typeface="SimSun"/>
                          <a:cs typeface="SimSun"/>
                        </a:rPr>
                        <a:t>0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2961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2270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6364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30</a:t>
                      </a: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26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100" dirty="0">
                          <a:latin typeface="SimSun"/>
                          <a:cs typeface="SimSun"/>
                        </a:rPr>
                        <a:t>24</a:t>
                      </a: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</TotalTime>
  <Words>2023</Words>
  <Application>Microsoft Office PowerPoint</Application>
  <PresentationFormat>全屏显示(16:9)</PresentationFormat>
  <Paragraphs>1260</Paragraphs>
  <Slides>44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5" baseType="lpstr">
      <vt:lpstr>Office Theme</vt:lpstr>
      <vt:lpstr>人员编制及HR   预算设计</vt:lpstr>
      <vt:lpstr>HR预算编制中的挑战与难题</vt:lpstr>
      <vt:lpstr>课 程 目 录</vt:lpstr>
      <vt:lpstr>从业务目标到预算设计</vt:lpstr>
      <vt:lpstr>明确公司发展目标</vt:lpstr>
      <vt:lpstr>不同公司人效比对</vt:lpstr>
      <vt:lpstr>行业标杆/竞争对手人效收集与整理</vt:lpstr>
      <vt:lpstr>准确预算的核心前提-精确计划</vt:lpstr>
      <vt:lpstr>根据业绩设计部门编制计划</vt:lpstr>
      <vt:lpstr>梳理HR业务短板</vt:lpstr>
      <vt:lpstr>设计HR年度考核指标</vt:lpstr>
      <vt:lpstr>设计业务策略</vt:lpstr>
      <vt:lpstr>规划HR年度计划套表</vt:lpstr>
      <vt:lpstr>建立HR预算模板</vt:lpstr>
      <vt:lpstr>课程目录</vt:lpstr>
      <vt:lpstr>编制/薪酬/业绩关系</vt:lpstr>
      <vt:lpstr>薪酬预算的两个核心</vt:lpstr>
      <vt:lpstr>薪酬结构设计</vt:lpstr>
      <vt:lpstr>设计固定薪酬预算模板</vt:lpstr>
      <vt:lpstr>做好人员编制是基础</vt:lpstr>
      <vt:lpstr>如何预测涨薪幅度</vt:lpstr>
      <vt:lpstr>优化薪酬激励模式</vt:lpstr>
      <vt:lpstr>年薪制方案设计</vt:lpstr>
      <vt:lpstr>设计浮动薪酬预算</vt:lpstr>
      <vt:lpstr>市场薪酬调查数据分析</vt:lpstr>
      <vt:lpstr>设计保险公积金预算</vt:lpstr>
      <vt:lpstr>制订福利补贴预算</vt:lpstr>
      <vt:lpstr>课程目录</vt:lpstr>
      <vt:lpstr>明确年度招聘计划</vt:lpstr>
      <vt:lpstr>设计招聘预算</vt:lpstr>
      <vt:lpstr>设计单一项目预算</vt:lpstr>
      <vt:lpstr>设计培训计划模板</vt:lpstr>
      <vt:lpstr>设计年度培训计划</vt:lpstr>
      <vt:lpstr>设计培训费用预算</vt:lpstr>
      <vt:lpstr>如何说服老板支持培训预算</vt:lpstr>
      <vt:lpstr>课程目录</vt:lpstr>
      <vt:lpstr>公司/部门业绩盘点</vt:lpstr>
      <vt:lpstr>评估公司业绩目标与核心岗位配置</vt:lpstr>
      <vt:lpstr>构建HR框架模型</vt:lpstr>
      <vt:lpstr>规划HR咨询项目</vt:lpstr>
      <vt:lpstr>设计HR咨询预算</vt:lpstr>
      <vt:lpstr>评估HR人员专业能力</vt:lpstr>
      <vt:lpstr>总结-回顾课程内容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公司情况介绍</dc:title>
  <dc:creator>Towers Perrin</dc:creator>
  <cp:lastModifiedBy>杨燕锋</cp:lastModifiedBy>
  <cp:revision>4</cp:revision>
  <dcterms:created xsi:type="dcterms:W3CDTF">2016-12-01T03:22:55Z</dcterms:created>
  <dcterms:modified xsi:type="dcterms:W3CDTF">2017-10-23T06:14:22Z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2014-07-02T00:00:00Z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2016-12-01T00:00:00Z</vt:filetime>
  </property>
</Properties>
</file>